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256" r:id="rId5"/>
    <p:sldId id="324" r:id="rId6"/>
    <p:sldId id="325" r:id="rId7"/>
    <p:sldId id="326" r:id="rId8"/>
    <p:sldId id="331" r:id="rId9"/>
    <p:sldId id="332" r:id="rId10"/>
    <p:sldId id="333" r:id="rId11"/>
    <p:sldId id="327" r:id="rId12"/>
    <p:sldId id="328" r:id="rId13"/>
    <p:sldId id="329" r:id="rId14"/>
    <p:sldId id="330" r:id="rId15"/>
    <p:sldId id="334" r:id="rId16"/>
    <p:sldId id="335" r:id="rId17"/>
    <p:sldId id="336" r:id="rId18"/>
    <p:sldId id="337" r:id="rId19"/>
    <p:sldId id="338" r:id="rId20"/>
    <p:sldId id="339" r:id="rId21"/>
    <p:sldId id="340" r:id="rId22"/>
    <p:sldId id="341" r:id="rId23"/>
    <p:sldId id="3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7F52"/>
    <a:srgbClr val="1F2D3F"/>
    <a:srgbClr val="00205A"/>
    <a:srgbClr val="49426F"/>
    <a:srgbClr val="862533"/>
    <a:srgbClr val="EFAE34"/>
    <a:srgbClr val="354456"/>
    <a:srgbClr val="5C83AE"/>
    <a:srgbClr val="862633"/>
    <a:srgbClr val="D002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p:restoredTop sz="92603"/>
  </p:normalViewPr>
  <p:slideViewPr>
    <p:cSldViewPr snapToGrid="0" snapToObjects="1">
      <p:cViewPr varScale="1">
        <p:scale>
          <a:sx n="117" d="100"/>
          <a:sy n="117" d="100"/>
        </p:scale>
        <p:origin x="912"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FF207-ACDB-A446-8128-10A2BA3F9F5D}" type="datetimeFigureOut">
              <a:rPr lang="en-US" smtClean="0"/>
              <a:t>4/9/26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661FE-0776-8541-8304-91DBB4A1A4BB}" type="slidenum">
              <a:rPr lang="en-US" smtClean="0"/>
              <a:t>‹#›</a:t>
            </a:fld>
            <a:endParaRPr lang="en-US"/>
          </a:p>
        </p:txBody>
      </p:sp>
    </p:spTree>
    <p:extLst>
      <p:ext uri="{BB962C8B-B14F-4D97-AF65-F5344CB8AC3E}">
        <p14:creationId xmlns:p14="http://schemas.microsoft.com/office/powerpoint/2010/main" val="145394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661FE-0776-8541-8304-91DBB4A1A4BB}" type="slidenum">
              <a:rPr lang="en-US" smtClean="0"/>
              <a:t>1</a:t>
            </a:fld>
            <a:endParaRPr lang="en-US"/>
          </a:p>
        </p:txBody>
      </p:sp>
    </p:spTree>
    <p:extLst>
      <p:ext uri="{BB962C8B-B14F-4D97-AF65-F5344CB8AC3E}">
        <p14:creationId xmlns:p14="http://schemas.microsoft.com/office/powerpoint/2010/main" val="84777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F19E5B6-A136-0548-88CB-DCB5D74FCC44}"/>
              </a:ext>
            </a:extLst>
          </p:cNvPr>
          <p:cNvSpPr>
            <a:spLocks noGrp="1"/>
          </p:cNvSpPr>
          <p:nvPr>
            <p:ph type="dt" sz="half" idx="10"/>
          </p:nvPr>
        </p:nvSpPr>
        <p:spPr>
          <a:xfrm>
            <a:off x="1126273" y="6342903"/>
            <a:ext cx="2057401" cy="365125"/>
          </a:xfrm>
        </p:spPr>
        <p:txBody>
          <a:bodyPr/>
          <a:lstStyle/>
          <a:p>
            <a:fld id="{491FF32F-0E40-F54F-9CB4-2CB05D690661}" type="datetime1">
              <a:rPr lang="en-US" smtClean="0"/>
              <a:t>4/9/26</a:t>
            </a:fld>
            <a:endParaRPr lang="en-US"/>
          </a:p>
        </p:txBody>
      </p:sp>
      <p:sp>
        <p:nvSpPr>
          <p:cNvPr id="5" name="Footer Placeholder 4">
            <a:extLst>
              <a:ext uri="{FF2B5EF4-FFF2-40B4-BE49-F238E27FC236}">
                <a16:creationId xmlns:a16="http://schemas.microsoft.com/office/drawing/2014/main" id="{4B6C887E-95DE-8144-A17B-EDF7337FCBF6}"/>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6" name="Slide Number Placeholder 5">
            <a:extLst>
              <a:ext uri="{FF2B5EF4-FFF2-40B4-BE49-F238E27FC236}">
                <a16:creationId xmlns:a16="http://schemas.microsoft.com/office/drawing/2014/main" id="{9309071C-97E9-BF45-94C3-D8F1983AE1D6}"/>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
        <p:nvSpPr>
          <p:cNvPr id="2" name="Title 1">
            <a:extLst>
              <a:ext uri="{FF2B5EF4-FFF2-40B4-BE49-F238E27FC236}">
                <a16:creationId xmlns:a16="http://schemas.microsoft.com/office/drawing/2014/main" id="{BEDE4612-131C-9547-B167-E3E27A8AE491}"/>
              </a:ext>
            </a:extLst>
          </p:cNvPr>
          <p:cNvSpPr>
            <a:spLocks noGrp="1"/>
          </p:cNvSpPr>
          <p:nvPr>
            <p:ph type="ctrTitle"/>
          </p:nvPr>
        </p:nvSpPr>
        <p:spPr>
          <a:xfrm>
            <a:off x="5777344" y="334142"/>
            <a:ext cx="5840914" cy="2387600"/>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2BEE597-D691-294A-964E-84B9B1BBBE2C}"/>
              </a:ext>
            </a:extLst>
          </p:cNvPr>
          <p:cNvSpPr>
            <a:spLocks noGrp="1"/>
          </p:cNvSpPr>
          <p:nvPr>
            <p:ph type="subTitle" idx="1"/>
          </p:nvPr>
        </p:nvSpPr>
        <p:spPr>
          <a:xfrm>
            <a:off x="5777343" y="3055885"/>
            <a:ext cx="5840913" cy="15853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0899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36F7-7F9F-254A-B6BD-94DB23AE3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741DDC-65BB-7A4F-8285-2128821B3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D6DF49-5E17-0249-BA2A-52A7D41B9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53B133-579B-CA44-98BA-4C6E8EB603B2}"/>
              </a:ext>
            </a:extLst>
          </p:cNvPr>
          <p:cNvSpPr>
            <a:spLocks noGrp="1"/>
          </p:cNvSpPr>
          <p:nvPr>
            <p:ph type="dt" sz="half" idx="10"/>
          </p:nvPr>
        </p:nvSpPr>
        <p:spPr>
          <a:xfrm>
            <a:off x="1126273" y="6342903"/>
            <a:ext cx="2057401" cy="365125"/>
          </a:xfrm>
        </p:spPr>
        <p:txBody>
          <a:bodyPr/>
          <a:lstStyle/>
          <a:p>
            <a:fld id="{1EFBCB3A-7E4E-4B4E-8F34-6FFFDF1A30BF}" type="datetime1">
              <a:rPr lang="en-US" smtClean="0"/>
              <a:t>4/9/26</a:t>
            </a:fld>
            <a:endParaRPr lang="en-US"/>
          </a:p>
        </p:txBody>
      </p:sp>
      <p:sp>
        <p:nvSpPr>
          <p:cNvPr id="6" name="Footer Placeholder 5">
            <a:extLst>
              <a:ext uri="{FF2B5EF4-FFF2-40B4-BE49-F238E27FC236}">
                <a16:creationId xmlns:a16="http://schemas.microsoft.com/office/drawing/2014/main" id="{689AFE4C-62B4-E043-B1EF-B928D7559A86}"/>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7" name="Slide Number Placeholder 6">
            <a:extLst>
              <a:ext uri="{FF2B5EF4-FFF2-40B4-BE49-F238E27FC236}">
                <a16:creationId xmlns:a16="http://schemas.microsoft.com/office/drawing/2014/main" id="{8E38761C-8633-9349-8A3F-80A0EBEEA27F}"/>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381674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CE10-7F1E-544A-91B2-A6AEF9000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896A9B-452B-3C4F-AD1B-B1C5547569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DAE3075-6654-6147-9574-D10BFFC76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F40D3-601F-B24B-8EED-1EFAC60003E8}"/>
              </a:ext>
            </a:extLst>
          </p:cNvPr>
          <p:cNvSpPr>
            <a:spLocks noGrp="1"/>
          </p:cNvSpPr>
          <p:nvPr>
            <p:ph type="dt" sz="half" idx="10"/>
          </p:nvPr>
        </p:nvSpPr>
        <p:spPr/>
        <p:txBody>
          <a:bodyPr/>
          <a:lstStyle/>
          <a:p>
            <a:fld id="{C5CB5B8E-3717-EF48-B5D8-B0718309BC73}" type="datetime1">
              <a:rPr lang="en-US" smtClean="0"/>
              <a:t>4/9/26</a:t>
            </a:fld>
            <a:endParaRPr lang="en-US"/>
          </a:p>
        </p:txBody>
      </p:sp>
      <p:sp>
        <p:nvSpPr>
          <p:cNvPr id="6" name="Footer Placeholder 5">
            <a:extLst>
              <a:ext uri="{FF2B5EF4-FFF2-40B4-BE49-F238E27FC236}">
                <a16:creationId xmlns:a16="http://schemas.microsoft.com/office/drawing/2014/main" id="{4CA0A87C-B33D-774D-81AA-FE250B648590}"/>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7" name="Slide Number Placeholder 6">
            <a:extLst>
              <a:ext uri="{FF2B5EF4-FFF2-40B4-BE49-F238E27FC236}">
                <a16:creationId xmlns:a16="http://schemas.microsoft.com/office/drawing/2014/main" id="{A5DDE660-C33D-CE44-929B-D3B4C562AF8E}"/>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2119100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AD26-98F5-4643-AB21-3CE0848974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D94055-30B6-9F4A-B3ED-8E9749F1F0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8AAB0-44E5-0A47-B840-C262225F50EB}"/>
              </a:ext>
            </a:extLst>
          </p:cNvPr>
          <p:cNvSpPr>
            <a:spLocks noGrp="1"/>
          </p:cNvSpPr>
          <p:nvPr>
            <p:ph type="dt" sz="half" idx="10"/>
          </p:nvPr>
        </p:nvSpPr>
        <p:spPr>
          <a:xfrm>
            <a:off x="1126273" y="6342903"/>
            <a:ext cx="2057401" cy="365125"/>
          </a:xfrm>
        </p:spPr>
        <p:txBody>
          <a:bodyPr/>
          <a:lstStyle/>
          <a:p>
            <a:fld id="{8766BFBF-8385-D54E-A9B7-24F68A1EBCC7}" type="datetime1">
              <a:rPr lang="en-US" smtClean="0"/>
              <a:t>4/9/26</a:t>
            </a:fld>
            <a:endParaRPr lang="en-US"/>
          </a:p>
        </p:txBody>
      </p:sp>
      <p:sp>
        <p:nvSpPr>
          <p:cNvPr id="5" name="Footer Placeholder 4">
            <a:extLst>
              <a:ext uri="{FF2B5EF4-FFF2-40B4-BE49-F238E27FC236}">
                <a16:creationId xmlns:a16="http://schemas.microsoft.com/office/drawing/2014/main" id="{B7FCA0F6-38B3-CB4E-B538-83F27DC022B8}"/>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6" name="Slide Number Placeholder 5">
            <a:extLst>
              <a:ext uri="{FF2B5EF4-FFF2-40B4-BE49-F238E27FC236}">
                <a16:creationId xmlns:a16="http://schemas.microsoft.com/office/drawing/2014/main" id="{5C5036B1-6627-6A4B-A2E6-B6221F99E4EB}"/>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1761635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577BE6-343E-1F49-9915-5E6F0308A8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2E4DB4-5432-BB49-9784-9256B4BF42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9A9B6-6383-1941-BCE5-1CEB1C168EC5}"/>
              </a:ext>
            </a:extLst>
          </p:cNvPr>
          <p:cNvSpPr>
            <a:spLocks noGrp="1"/>
          </p:cNvSpPr>
          <p:nvPr>
            <p:ph type="dt" sz="half" idx="10"/>
          </p:nvPr>
        </p:nvSpPr>
        <p:spPr>
          <a:xfrm>
            <a:off x="1126273" y="6342903"/>
            <a:ext cx="2057401" cy="365125"/>
          </a:xfrm>
        </p:spPr>
        <p:txBody>
          <a:bodyPr/>
          <a:lstStyle/>
          <a:p>
            <a:fld id="{CB557F3C-C903-474D-90FE-2A7112C0FF14}" type="datetime1">
              <a:rPr lang="en-US" smtClean="0"/>
              <a:t>4/9/26</a:t>
            </a:fld>
            <a:endParaRPr lang="en-US"/>
          </a:p>
        </p:txBody>
      </p:sp>
      <p:sp>
        <p:nvSpPr>
          <p:cNvPr id="5" name="Footer Placeholder 4">
            <a:extLst>
              <a:ext uri="{FF2B5EF4-FFF2-40B4-BE49-F238E27FC236}">
                <a16:creationId xmlns:a16="http://schemas.microsoft.com/office/drawing/2014/main" id="{A6586E97-9F67-C947-B3CC-7E8E430E66EE}"/>
              </a:ext>
            </a:extLst>
          </p:cNvPr>
          <p:cNvSpPr>
            <a:spLocks noGrp="1"/>
          </p:cNvSpPr>
          <p:nvPr>
            <p:ph type="ftr" sz="quarter" idx="11"/>
          </p:nvPr>
        </p:nvSpPr>
        <p:spPr>
          <a:xfrm>
            <a:off x="6667500" y="6312390"/>
            <a:ext cx="4114800" cy="365125"/>
          </a:xfrm>
          <a:prstGeom prst="rect">
            <a:avLst/>
          </a:prstGeom>
        </p:spPr>
        <p:txBody>
          <a:bodyPr/>
          <a:lstStyle>
            <a:lvl1pPr algn="r">
              <a:defRPr/>
            </a:lvl1pPr>
          </a:lstStyle>
          <a:p>
            <a:r>
              <a:rPr lang="en-US"/>
              <a:t>Power Through Participation</a:t>
            </a:r>
          </a:p>
        </p:txBody>
      </p:sp>
      <p:sp>
        <p:nvSpPr>
          <p:cNvPr id="6" name="Slide Number Placeholder 5">
            <a:extLst>
              <a:ext uri="{FF2B5EF4-FFF2-40B4-BE49-F238E27FC236}">
                <a16:creationId xmlns:a16="http://schemas.microsoft.com/office/drawing/2014/main" id="{C51A523D-1BFF-3F4F-A1E5-5CF4C4330528}"/>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149394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30DC-01D4-8642-BD97-A773B1D5B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FD73B-635F-D544-8EC9-EF3FD8FEA0B6}"/>
              </a:ext>
            </a:extLst>
          </p:cNvPr>
          <p:cNvSpPr>
            <a:spLocks noGrp="1"/>
          </p:cNvSpPr>
          <p:nvPr>
            <p:ph idx="1"/>
          </p:nvPr>
        </p:nvSpPr>
        <p:spPr/>
        <p:txBody>
          <a:bodyPr/>
          <a:lstStyle>
            <a:lvl1pPr marL="457200" indent="-320040">
              <a:lnSpc>
                <a:spcPct val="100000"/>
              </a:lnSpc>
              <a:spcAft>
                <a:spcPts val="500"/>
              </a:spcAft>
              <a:buClr>
                <a:srgbClr val="FFC000"/>
              </a:buClr>
              <a:buFont typeface="Arial" panose="020B0604020202020204" pitchFamily="34" charset="0"/>
              <a:buChar char="•"/>
              <a:defRPr sz="2400" b="1"/>
            </a:lvl1pPr>
            <a:lvl2pPr>
              <a:spcAft>
                <a:spcPts val="500"/>
              </a:spcAft>
              <a:defRPr sz="2000">
                <a:solidFill>
                  <a:schemeClr val="accent5">
                    <a:lumMod val="20000"/>
                    <a:lumOff val="80000"/>
                  </a:schemeClr>
                </a:solidFill>
              </a:defRPr>
            </a:lvl2pPr>
            <a:lvl3pPr>
              <a:defRPr sz="1800" i="1"/>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15E4B3F7-4EBB-D74B-9D46-DBA8AB7F1627}"/>
              </a:ext>
            </a:extLst>
          </p:cNvPr>
          <p:cNvSpPr>
            <a:spLocks noGrp="1"/>
          </p:cNvSpPr>
          <p:nvPr>
            <p:ph type="dt" sz="half" idx="10"/>
          </p:nvPr>
        </p:nvSpPr>
        <p:spPr>
          <a:xfrm>
            <a:off x="1126273" y="6342903"/>
            <a:ext cx="2057401" cy="365125"/>
          </a:xfrm>
        </p:spPr>
        <p:txBody>
          <a:bodyPr/>
          <a:lstStyle>
            <a:lvl1pPr>
              <a:defRPr>
                <a:solidFill>
                  <a:srgbClr val="987F52"/>
                </a:solidFill>
              </a:defRPr>
            </a:lvl1pPr>
          </a:lstStyle>
          <a:p>
            <a:fld id="{309D651C-A391-C448-A6F1-E1876D838CDA}" type="datetime1">
              <a:rPr lang="en-US" smtClean="0"/>
              <a:pPr/>
              <a:t>4/9/26</a:t>
            </a:fld>
            <a:endParaRPr lang="en-US" dirty="0"/>
          </a:p>
        </p:txBody>
      </p:sp>
      <p:sp>
        <p:nvSpPr>
          <p:cNvPr id="6" name="Slide Number Placeholder 5">
            <a:extLst>
              <a:ext uri="{FF2B5EF4-FFF2-40B4-BE49-F238E27FC236}">
                <a16:creationId xmlns:a16="http://schemas.microsoft.com/office/drawing/2014/main" id="{93FD2276-BF38-9240-9083-270D0842EAB4}"/>
              </a:ext>
            </a:extLst>
          </p:cNvPr>
          <p:cNvSpPr>
            <a:spLocks noGrp="1"/>
          </p:cNvSpPr>
          <p:nvPr>
            <p:ph type="sldNum" sz="quarter" idx="12"/>
          </p:nvPr>
        </p:nvSpPr>
        <p:spPr>
          <a:xfrm>
            <a:off x="11414047" y="6328232"/>
            <a:ext cx="563211" cy="365125"/>
          </a:xfrm>
        </p:spPr>
        <p:txBody>
          <a:bodyPr/>
          <a:lstStyle>
            <a:lvl1pPr>
              <a:defRPr>
                <a:solidFill>
                  <a:srgbClr val="987F52"/>
                </a:solidFill>
              </a:defRPr>
            </a:lvl1pPr>
          </a:lstStyle>
          <a:p>
            <a:fld id="{30F7EC9B-7DD8-5744-9B47-DE051C29BD40}" type="slidenum">
              <a:rPr lang="en-US" smtClean="0"/>
              <a:pPr/>
              <a:t>‹#›</a:t>
            </a:fld>
            <a:endParaRPr lang="en-US" dirty="0"/>
          </a:p>
        </p:txBody>
      </p:sp>
      <p:sp>
        <p:nvSpPr>
          <p:cNvPr id="7" name="Footer Placeholder 4">
            <a:extLst>
              <a:ext uri="{FF2B5EF4-FFF2-40B4-BE49-F238E27FC236}">
                <a16:creationId xmlns:a16="http://schemas.microsoft.com/office/drawing/2014/main" id="{7A211A46-96A4-8E48-93B6-B79A297BAB93}"/>
              </a:ext>
            </a:extLst>
          </p:cNvPr>
          <p:cNvSpPr>
            <a:spLocks noGrp="1"/>
          </p:cNvSpPr>
          <p:nvPr>
            <p:ph type="ftr" sz="quarter" idx="3"/>
          </p:nvPr>
        </p:nvSpPr>
        <p:spPr>
          <a:xfrm>
            <a:off x="6909245" y="6325837"/>
            <a:ext cx="4444555" cy="365125"/>
          </a:xfrm>
          <a:prstGeom prst="rect">
            <a:avLst/>
          </a:prstGeom>
        </p:spPr>
        <p:txBody>
          <a:bodyPr/>
          <a:lstStyle>
            <a:lvl1pPr algn="r">
              <a:defRPr sz="1200">
                <a:solidFill>
                  <a:srgbClr val="987F52"/>
                </a:solidFill>
                <a:latin typeface="Calibri" panose="020F0502020204030204" pitchFamily="34" charset="0"/>
                <a:cs typeface="Calibri" panose="020F0502020204030204" pitchFamily="34" charset="0"/>
              </a:defRPr>
            </a:lvl1pPr>
          </a:lstStyle>
          <a:p>
            <a:r>
              <a:rPr lang="en-US" dirty="0"/>
              <a:t>Power Through Participation</a:t>
            </a:r>
          </a:p>
        </p:txBody>
      </p:sp>
    </p:spTree>
    <p:extLst>
      <p:ext uri="{BB962C8B-B14F-4D97-AF65-F5344CB8AC3E}">
        <p14:creationId xmlns:p14="http://schemas.microsoft.com/office/powerpoint/2010/main" val="390588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791A85-183B-094A-972F-7149A56B7DEB}"/>
              </a:ext>
            </a:extLst>
          </p:cNvPr>
          <p:cNvSpPr/>
          <p:nvPr userDrawn="1"/>
        </p:nvSpPr>
        <p:spPr>
          <a:xfrm>
            <a:off x="5455627" y="0"/>
            <a:ext cx="6736372" cy="6158753"/>
          </a:xfrm>
          <a:prstGeom prst="rect">
            <a:avLst/>
          </a:prstGeom>
          <a:gradFill>
            <a:gsLst>
              <a:gs pos="100000">
                <a:srgbClr val="862633"/>
              </a:gs>
              <a:gs pos="0">
                <a:srgbClr val="D0021B"/>
              </a:gs>
            </a:gsLst>
            <a:path path="rect">
              <a:fillToRect l="50000" t="50000" r="50000" b="50000"/>
            </a:path>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B730DC-01D4-8642-BD97-A773B1D5BAFE}"/>
              </a:ext>
            </a:extLst>
          </p:cNvPr>
          <p:cNvSpPr>
            <a:spLocks noGrp="1"/>
          </p:cNvSpPr>
          <p:nvPr>
            <p:ph type="title"/>
          </p:nvPr>
        </p:nvSpPr>
        <p:spPr>
          <a:xfrm>
            <a:off x="838200" y="365125"/>
            <a:ext cx="4138246" cy="1325563"/>
          </a:xfrm>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15E4B3F7-4EBB-D74B-9D46-DBA8AB7F1627}"/>
              </a:ext>
            </a:extLst>
          </p:cNvPr>
          <p:cNvSpPr>
            <a:spLocks noGrp="1"/>
          </p:cNvSpPr>
          <p:nvPr>
            <p:ph type="dt" sz="half" idx="10"/>
          </p:nvPr>
        </p:nvSpPr>
        <p:spPr>
          <a:xfrm>
            <a:off x="1077699" y="6356350"/>
            <a:ext cx="2057401" cy="365125"/>
          </a:xfrm>
        </p:spPr>
        <p:txBody>
          <a:bodyPr/>
          <a:lstStyle/>
          <a:p>
            <a:fld id="{6AC5F12B-AF32-AD4A-83B1-C1D164F64248}" type="datetime1">
              <a:rPr lang="en-US" smtClean="0"/>
              <a:t>4/9/26</a:t>
            </a:fld>
            <a:endParaRPr lang="en-US"/>
          </a:p>
        </p:txBody>
      </p:sp>
      <p:sp>
        <p:nvSpPr>
          <p:cNvPr id="5" name="Footer Placeholder 4">
            <a:extLst>
              <a:ext uri="{FF2B5EF4-FFF2-40B4-BE49-F238E27FC236}">
                <a16:creationId xmlns:a16="http://schemas.microsoft.com/office/drawing/2014/main" id="{47F915D8-CAD4-3E4F-BA75-BD400079BA48}"/>
              </a:ext>
            </a:extLst>
          </p:cNvPr>
          <p:cNvSpPr>
            <a:spLocks noGrp="1"/>
          </p:cNvSpPr>
          <p:nvPr>
            <p:ph type="ftr" sz="quarter" idx="11"/>
          </p:nvPr>
        </p:nvSpPr>
        <p:spPr>
          <a:xfrm>
            <a:off x="7369167" y="6312390"/>
            <a:ext cx="4114800" cy="365125"/>
          </a:xfrm>
          <a:prstGeom prst="rect">
            <a:avLst/>
          </a:prstGeom>
        </p:spPr>
        <p:txBody>
          <a:bodyPr/>
          <a:lstStyle>
            <a:lvl1pPr algn="r">
              <a:defRPr/>
            </a:lvl1pPr>
          </a:lstStyle>
          <a:p>
            <a:r>
              <a:rPr lang="en-US"/>
              <a:t>Power Through Participation</a:t>
            </a:r>
            <a:endParaRPr lang="en-US" dirty="0"/>
          </a:p>
        </p:txBody>
      </p:sp>
      <p:sp>
        <p:nvSpPr>
          <p:cNvPr id="6" name="Slide Number Placeholder 5">
            <a:extLst>
              <a:ext uri="{FF2B5EF4-FFF2-40B4-BE49-F238E27FC236}">
                <a16:creationId xmlns:a16="http://schemas.microsoft.com/office/drawing/2014/main" id="{93FD2276-BF38-9240-9083-270D0842EAB4}"/>
              </a:ext>
            </a:extLst>
          </p:cNvPr>
          <p:cNvSpPr>
            <a:spLocks noGrp="1"/>
          </p:cNvSpPr>
          <p:nvPr>
            <p:ph type="sldNum" sz="quarter" idx="12"/>
          </p:nvPr>
        </p:nvSpPr>
        <p:spPr>
          <a:xfrm>
            <a:off x="11483967" y="6316009"/>
            <a:ext cx="563211" cy="365125"/>
          </a:xfrm>
        </p:spPr>
        <p:txBody>
          <a:bodyPr/>
          <a:lstStyle/>
          <a:p>
            <a:fld id="{30F7EC9B-7DD8-5744-9B47-DE051C29BD40}" type="slidenum">
              <a:rPr lang="en-US" smtClean="0"/>
              <a:t>‹#›</a:t>
            </a:fld>
            <a:endParaRPr lang="en-US"/>
          </a:p>
        </p:txBody>
      </p:sp>
      <p:sp>
        <p:nvSpPr>
          <p:cNvPr id="13" name="Content Placeholder 2">
            <a:extLst>
              <a:ext uri="{FF2B5EF4-FFF2-40B4-BE49-F238E27FC236}">
                <a16:creationId xmlns:a16="http://schemas.microsoft.com/office/drawing/2014/main" id="{7C7DB163-F9A7-074F-8E26-4F9501EBEE1D}"/>
              </a:ext>
            </a:extLst>
          </p:cNvPr>
          <p:cNvSpPr>
            <a:spLocks noGrp="1"/>
          </p:cNvSpPr>
          <p:nvPr>
            <p:ph idx="1" hasCustomPrompt="1"/>
          </p:nvPr>
        </p:nvSpPr>
        <p:spPr>
          <a:xfrm>
            <a:off x="5661211" y="1690688"/>
            <a:ext cx="6104361" cy="4180968"/>
          </a:xfrm>
        </p:spPr>
        <p:txBody>
          <a:bodyPr/>
          <a:lstStyle>
            <a:lvl1pPr marL="457200" indent="-320040">
              <a:lnSpc>
                <a:spcPct val="100000"/>
              </a:lnSpc>
              <a:spcAft>
                <a:spcPts val="500"/>
              </a:spcAft>
              <a:buClr>
                <a:srgbClr val="FFC000"/>
              </a:buClr>
              <a:buFont typeface="Arial" panose="020B0604020202020204" pitchFamily="34" charset="0"/>
              <a:buChar char="•"/>
              <a:defRPr sz="2400" b="1"/>
            </a:lvl1pPr>
            <a:lvl2pPr>
              <a:spcAft>
                <a:spcPts val="500"/>
              </a:spcAft>
              <a:defRPr sz="2000">
                <a:solidFill>
                  <a:schemeClr val="accent5">
                    <a:lumMod val="20000"/>
                    <a:lumOff val="80000"/>
                  </a:schemeClr>
                </a:solidFill>
              </a:defRPr>
            </a:lvl2pPr>
            <a:lvl3pPr>
              <a:defRPr sz="1800" i="1"/>
            </a:lvl3pPr>
            <a:lvl4pPr>
              <a:defRPr sz="1400"/>
            </a:lvl4pPr>
          </a:lstStyle>
          <a:p>
            <a:r>
              <a:rPr lang="en-US" altLang="en-US" dirty="0"/>
              <a:t>Firefighting is one of the most dangerous professions in North America.</a:t>
            </a:r>
          </a:p>
          <a:p>
            <a:r>
              <a:rPr lang="en-US" altLang="en-US" dirty="0"/>
              <a:t>The IAFF has worked and will continue to work with governmental agencies, politicians and fire service organizations to seek improvements in staffing levels, protective gear and overall technology to ensure the safety of its members.</a:t>
            </a:r>
          </a:p>
        </p:txBody>
      </p:sp>
    </p:spTree>
    <p:extLst>
      <p:ext uri="{BB962C8B-B14F-4D97-AF65-F5344CB8AC3E}">
        <p14:creationId xmlns:p14="http://schemas.microsoft.com/office/powerpoint/2010/main" val="139862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D1D0-9B20-1A49-9871-1E4C447F94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0EB216-0956-0244-903C-E9E1EFAD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94B748-3E0A-5549-B5AD-5898A5858717}"/>
              </a:ext>
            </a:extLst>
          </p:cNvPr>
          <p:cNvSpPr>
            <a:spLocks noGrp="1"/>
          </p:cNvSpPr>
          <p:nvPr>
            <p:ph type="dt" sz="half" idx="10"/>
          </p:nvPr>
        </p:nvSpPr>
        <p:spPr/>
        <p:txBody>
          <a:bodyPr/>
          <a:lstStyle/>
          <a:p>
            <a:fld id="{14B08FDE-548B-EC4B-ADDA-64B2E2A3E376}" type="datetime1">
              <a:rPr lang="en-US" smtClean="0"/>
              <a:t>4/9/26</a:t>
            </a:fld>
            <a:endParaRPr lang="en-US"/>
          </a:p>
        </p:txBody>
      </p:sp>
      <p:sp>
        <p:nvSpPr>
          <p:cNvPr id="5" name="Footer Placeholder 4">
            <a:extLst>
              <a:ext uri="{FF2B5EF4-FFF2-40B4-BE49-F238E27FC236}">
                <a16:creationId xmlns:a16="http://schemas.microsoft.com/office/drawing/2014/main" id="{2771CFCB-F2D5-D641-A6B8-63E5E32C147D}"/>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endParaRPr lang="en-US" dirty="0"/>
          </a:p>
        </p:txBody>
      </p:sp>
      <p:sp>
        <p:nvSpPr>
          <p:cNvPr id="6" name="Slide Number Placeholder 5">
            <a:extLst>
              <a:ext uri="{FF2B5EF4-FFF2-40B4-BE49-F238E27FC236}">
                <a16:creationId xmlns:a16="http://schemas.microsoft.com/office/drawing/2014/main" id="{29B27729-E19E-B446-95A3-FD774DCE88A4}"/>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283463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780E-3C88-7241-AA3B-A534A2B4C0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BFB30-4046-864E-AAED-BAE87259D0AA}"/>
              </a:ext>
            </a:extLst>
          </p:cNvPr>
          <p:cNvSpPr>
            <a:spLocks noGrp="1"/>
          </p:cNvSpPr>
          <p:nvPr>
            <p:ph sz="half" idx="1"/>
          </p:nvPr>
        </p:nvSpPr>
        <p:spPr>
          <a:xfrm>
            <a:off x="838200" y="1825625"/>
            <a:ext cx="5181600" cy="4351338"/>
          </a:xfrm>
        </p:spPr>
        <p:txBody>
          <a:bodyPr/>
          <a:lstStyle>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6571E0C-6071-424D-ABEA-FE1A61AF60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75F987-72B1-FB4E-8226-F66C3F16531E}"/>
              </a:ext>
            </a:extLst>
          </p:cNvPr>
          <p:cNvSpPr>
            <a:spLocks noGrp="1"/>
          </p:cNvSpPr>
          <p:nvPr>
            <p:ph type="dt" sz="half" idx="10"/>
          </p:nvPr>
        </p:nvSpPr>
        <p:spPr>
          <a:xfrm>
            <a:off x="1126273" y="6342903"/>
            <a:ext cx="2057401" cy="365125"/>
          </a:xfrm>
        </p:spPr>
        <p:txBody>
          <a:bodyPr/>
          <a:lstStyle/>
          <a:p>
            <a:fld id="{5620DAE1-089D-B646-BA98-73320FA8199A}" type="datetime1">
              <a:rPr lang="en-US" smtClean="0"/>
              <a:t>4/9/26</a:t>
            </a:fld>
            <a:endParaRPr lang="en-US"/>
          </a:p>
        </p:txBody>
      </p:sp>
      <p:sp>
        <p:nvSpPr>
          <p:cNvPr id="6" name="Footer Placeholder 5">
            <a:extLst>
              <a:ext uri="{FF2B5EF4-FFF2-40B4-BE49-F238E27FC236}">
                <a16:creationId xmlns:a16="http://schemas.microsoft.com/office/drawing/2014/main" id="{D4B2BC61-6E51-AB48-8EB2-57977168682B}"/>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7" name="Slide Number Placeholder 6">
            <a:extLst>
              <a:ext uri="{FF2B5EF4-FFF2-40B4-BE49-F238E27FC236}">
                <a16:creationId xmlns:a16="http://schemas.microsoft.com/office/drawing/2014/main" id="{4F062794-B79D-F74A-B2C7-8B20DE8749E4}"/>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260544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9CF7-0838-FF49-BD4B-F436FBA99B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E220D9-C454-974D-BA4B-C5A6B4B27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30F8FC-978D-3146-A325-B0BB6BCF91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2DE82-B493-524C-974E-3530D7128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F823F5-49C9-1C4C-8713-9C6296023D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0D0808-F2E7-F841-9C11-7BBB6FAAB070}"/>
              </a:ext>
            </a:extLst>
          </p:cNvPr>
          <p:cNvSpPr>
            <a:spLocks noGrp="1"/>
          </p:cNvSpPr>
          <p:nvPr>
            <p:ph type="dt" sz="half" idx="10"/>
          </p:nvPr>
        </p:nvSpPr>
        <p:spPr>
          <a:xfrm>
            <a:off x="1126273" y="6342903"/>
            <a:ext cx="2057401" cy="365125"/>
          </a:xfrm>
        </p:spPr>
        <p:txBody>
          <a:bodyPr/>
          <a:lstStyle/>
          <a:p>
            <a:fld id="{C63F3077-4894-E241-8A50-A9BC27F8BF12}" type="datetime1">
              <a:rPr lang="en-US" smtClean="0"/>
              <a:t>4/9/26</a:t>
            </a:fld>
            <a:endParaRPr lang="en-US"/>
          </a:p>
        </p:txBody>
      </p:sp>
      <p:sp>
        <p:nvSpPr>
          <p:cNvPr id="8" name="Footer Placeholder 7">
            <a:extLst>
              <a:ext uri="{FF2B5EF4-FFF2-40B4-BE49-F238E27FC236}">
                <a16:creationId xmlns:a16="http://schemas.microsoft.com/office/drawing/2014/main" id="{FA761754-74E7-AE45-8A65-5931AF938E09}"/>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9" name="Slide Number Placeholder 8">
            <a:extLst>
              <a:ext uri="{FF2B5EF4-FFF2-40B4-BE49-F238E27FC236}">
                <a16:creationId xmlns:a16="http://schemas.microsoft.com/office/drawing/2014/main" id="{78047607-ACEB-E44E-9CE4-1F1B0E8AB4B7}"/>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38351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716D-4CF5-844A-B445-8A0A637241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96B0E-3BC2-1046-9CDC-FCC8B2C50528}"/>
              </a:ext>
            </a:extLst>
          </p:cNvPr>
          <p:cNvSpPr>
            <a:spLocks noGrp="1"/>
          </p:cNvSpPr>
          <p:nvPr>
            <p:ph type="dt" sz="half" idx="10"/>
          </p:nvPr>
        </p:nvSpPr>
        <p:spPr>
          <a:xfrm>
            <a:off x="1126273" y="6342903"/>
            <a:ext cx="2057401" cy="365125"/>
          </a:xfrm>
        </p:spPr>
        <p:txBody>
          <a:bodyPr/>
          <a:lstStyle/>
          <a:p>
            <a:fld id="{8B603074-E9FC-FA42-87A3-99CAC4466418}" type="datetime1">
              <a:rPr lang="en-US" smtClean="0"/>
              <a:t>4/9/26</a:t>
            </a:fld>
            <a:endParaRPr lang="en-US"/>
          </a:p>
        </p:txBody>
      </p:sp>
      <p:sp>
        <p:nvSpPr>
          <p:cNvPr id="4" name="Footer Placeholder 3">
            <a:extLst>
              <a:ext uri="{FF2B5EF4-FFF2-40B4-BE49-F238E27FC236}">
                <a16:creationId xmlns:a16="http://schemas.microsoft.com/office/drawing/2014/main" id="{C7B4FBF5-B7ED-A14E-9484-3FC920B0F64D}"/>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5" name="Slide Number Placeholder 4">
            <a:extLst>
              <a:ext uri="{FF2B5EF4-FFF2-40B4-BE49-F238E27FC236}">
                <a16:creationId xmlns:a16="http://schemas.microsoft.com/office/drawing/2014/main" id="{A7ECBD5E-0421-844E-AE6D-1616AFF4B6B9}"/>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264371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CC49CA-E222-3C49-B845-78A6FB212B51}"/>
              </a:ext>
            </a:extLst>
          </p:cNvPr>
          <p:cNvSpPr/>
          <p:nvPr userDrawn="1"/>
        </p:nvSpPr>
        <p:spPr>
          <a:xfrm>
            <a:off x="0" y="0"/>
            <a:ext cx="12192000" cy="6858000"/>
          </a:xfrm>
          <a:prstGeom prst="rect">
            <a:avLst/>
          </a:prstGeom>
          <a:solidFill>
            <a:srgbClr val="1F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646C57D-B083-9C4B-95F1-FCC0109B4609}"/>
              </a:ext>
            </a:extLst>
          </p:cNvPr>
          <p:cNvCxnSpPr>
            <a:cxnSpLocks/>
          </p:cNvCxnSpPr>
          <p:nvPr userDrawn="1"/>
        </p:nvCxnSpPr>
        <p:spPr>
          <a:xfrm flipH="1">
            <a:off x="0" y="6324880"/>
            <a:ext cx="12192001" cy="0"/>
          </a:xfrm>
          <a:prstGeom prst="line">
            <a:avLst/>
          </a:prstGeom>
          <a:ln w="3175">
            <a:solidFill>
              <a:srgbClr val="987F5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7B7716D-4CF5-844A-B445-8A0A637241A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1A96B0E-3BC2-1046-9CDC-FCC8B2C50528}"/>
              </a:ext>
            </a:extLst>
          </p:cNvPr>
          <p:cNvSpPr>
            <a:spLocks noGrp="1"/>
          </p:cNvSpPr>
          <p:nvPr>
            <p:ph type="dt" sz="half" idx="10"/>
          </p:nvPr>
        </p:nvSpPr>
        <p:spPr>
          <a:xfrm>
            <a:off x="1126273" y="6342903"/>
            <a:ext cx="2057401" cy="365125"/>
          </a:xfrm>
        </p:spPr>
        <p:txBody>
          <a:bodyPr/>
          <a:lstStyle/>
          <a:p>
            <a:fld id="{8B603074-E9FC-FA42-87A3-99CAC4466418}" type="datetime1">
              <a:rPr lang="en-US" smtClean="0"/>
              <a:t>4/9/26</a:t>
            </a:fld>
            <a:endParaRPr lang="en-US"/>
          </a:p>
        </p:txBody>
      </p:sp>
      <p:sp>
        <p:nvSpPr>
          <p:cNvPr id="4" name="Footer Placeholder 3">
            <a:extLst>
              <a:ext uri="{FF2B5EF4-FFF2-40B4-BE49-F238E27FC236}">
                <a16:creationId xmlns:a16="http://schemas.microsoft.com/office/drawing/2014/main" id="{C7B4FBF5-B7ED-A14E-9484-3FC920B0F64D}"/>
              </a:ext>
            </a:extLst>
          </p:cNvPr>
          <p:cNvSpPr>
            <a:spLocks noGrp="1"/>
          </p:cNvSpPr>
          <p:nvPr>
            <p:ph type="ftr" sz="quarter" idx="11"/>
          </p:nvPr>
        </p:nvSpPr>
        <p:spPr>
          <a:xfrm>
            <a:off x="7267456" y="6339284"/>
            <a:ext cx="4114800" cy="365125"/>
          </a:xfrm>
          <a:prstGeom prst="rect">
            <a:avLst/>
          </a:prstGeom>
        </p:spPr>
        <p:txBody>
          <a:bodyPr/>
          <a:lstStyle>
            <a:lvl1pPr algn="r">
              <a:defRPr/>
            </a:lvl1pPr>
          </a:lstStyle>
          <a:p>
            <a:r>
              <a:rPr lang="en-US" dirty="0"/>
              <a:t>Power Through Participation</a:t>
            </a:r>
          </a:p>
        </p:txBody>
      </p:sp>
      <p:sp>
        <p:nvSpPr>
          <p:cNvPr id="5" name="Slide Number Placeholder 4">
            <a:extLst>
              <a:ext uri="{FF2B5EF4-FFF2-40B4-BE49-F238E27FC236}">
                <a16:creationId xmlns:a16="http://schemas.microsoft.com/office/drawing/2014/main" id="{A7ECBD5E-0421-844E-AE6D-1616AFF4B6B9}"/>
              </a:ext>
            </a:extLst>
          </p:cNvPr>
          <p:cNvSpPr>
            <a:spLocks noGrp="1"/>
          </p:cNvSpPr>
          <p:nvPr>
            <p:ph type="sldNum" sz="quarter" idx="12"/>
          </p:nvPr>
        </p:nvSpPr>
        <p:spPr>
          <a:xfrm>
            <a:off x="11382256" y="6342903"/>
            <a:ext cx="563211" cy="365125"/>
          </a:xfrm>
        </p:spPr>
        <p:txBody>
          <a:bodyPr/>
          <a:lstStyle/>
          <a:p>
            <a:fld id="{30F7EC9B-7DD8-5744-9B47-DE051C29BD40}" type="slidenum">
              <a:rPr lang="en-US" smtClean="0"/>
              <a:t>‹#›</a:t>
            </a:fld>
            <a:endParaRPr lang="en-US"/>
          </a:p>
        </p:txBody>
      </p:sp>
      <p:sp>
        <p:nvSpPr>
          <p:cNvPr id="9" name="Rectangle 8">
            <a:extLst>
              <a:ext uri="{FF2B5EF4-FFF2-40B4-BE49-F238E27FC236}">
                <a16:creationId xmlns:a16="http://schemas.microsoft.com/office/drawing/2014/main" id="{A4867899-06D1-4643-9008-38E1DE760AFE}"/>
              </a:ext>
            </a:extLst>
          </p:cNvPr>
          <p:cNvSpPr/>
          <p:nvPr userDrawn="1"/>
        </p:nvSpPr>
        <p:spPr>
          <a:xfrm>
            <a:off x="-1620" y="4114800"/>
            <a:ext cx="839818" cy="2743200"/>
          </a:xfrm>
          <a:prstGeom prst="rect">
            <a:avLst/>
          </a:prstGeom>
          <a:gradFill flip="none" rotWithShape="1">
            <a:gsLst>
              <a:gs pos="0">
                <a:srgbClr val="5C83AE">
                  <a:alpha val="0"/>
                </a:srgbClr>
              </a:gs>
              <a:gs pos="65000">
                <a:srgbClr val="1F2D3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88CAB62-6037-5347-B3BF-6BDAAA296B94}"/>
              </a:ext>
            </a:extLst>
          </p:cNvPr>
          <p:cNvPicPr>
            <a:picLocks noChangeAspect="1"/>
          </p:cNvPicPr>
          <p:nvPr userDrawn="1"/>
        </p:nvPicPr>
        <p:blipFill>
          <a:blip r:embed="rId2"/>
          <a:stretch>
            <a:fillRect/>
          </a:stretch>
        </p:blipFill>
        <p:spPr>
          <a:xfrm>
            <a:off x="139347" y="5746087"/>
            <a:ext cx="576262" cy="808875"/>
          </a:xfrm>
          <a:prstGeom prst="rect">
            <a:avLst/>
          </a:prstGeom>
        </p:spPr>
      </p:pic>
      <p:pic>
        <p:nvPicPr>
          <p:cNvPr id="11" name="Picture 10">
            <a:extLst>
              <a:ext uri="{FF2B5EF4-FFF2-40B4-BE49-F238E27FC236}">
                <a16:creationId xmlns:a16="http://schemas.microsoft.com/office/drawing/2014/main" id="{DBFD7FE1-7271-D14B-B12F-C1FF71572EA0}"/>
              </a:ext>
            </a:extLst>
          </p:cNvPr>
          <p:cNvPicPr>
            <a:picLocks noChangeAspect="1"/>
          </p:cNvPicPr>
          <p:nvPr userDrawn="1"/>
        </p:nvPicPr>
        <p:blipFill>
          <a:blip r:embed="rId3"/>
          <a:stretch>
            <a:fillRect/>
          </a:stretch>
        </p:blipFill>
        <p:spPr>
          <a:xfrm rot="10800000">
            <a:off x="-1792720" y="-97971"/>
            <a:ext cx="2994660" cy="6858000"/>
          </a:xfrm>
          <a:prstGeom prst="rect">
            <a:avLst/>
          </a:prstGeom>
        </p:spPr>
      </p:pic>
      <p:sp>
        <p:nvSpPr>
          <p:cNvPr id="12" name="Content Placeholder 2">
            <a:extLst>
              <a:ext uri="{FF2B5EF4-FFF2-40B4-BE49-F238E27FC236}">
                <a16:creationId xmlns:a16="http://schemas.microsoft.com/office/drawing/2014/main" id="{FFC435D8-DCD8-2C45-A592-71F7B6EBA0BF}"/>
              </a:ext>
            </a:extLst>
          </p:cNvPr>
          <p:cNvSpPr>
            <a:spLocks noGrp="1"/>
          </p:cNvSpPr>
          <p:nvPr>
            <p:ph idx="1"/>
          </p:nvPr>
        </p:nvSpPr>
        <p:spPr>
          <a:xfrm>
            <a:off x="1201942" y="1825625"/>
            <a:ext cx="10151858" cy="4351338"/>
          </a:xfrm>
        </p:spPr>
        <p:txBody>
          <a:bodyPr/>
          <a:lstStyle>
            <a:lvl1pPr marL="457200" indent="-320040">
              <a:lnSpc>
                <a:spcPct val="100000"/>
              </a:lnSpc>
              <a:spcAft>
                <a:spcPts val="500"/>
              </a:spcAft>
              <a:buClr>
                <a:srgbClr val="FFC000"/>
              </a:buClr>
              <a:buFont typeface="Arial" panose="020B0604020202020204" pitchFamily="34" charset="0"/>
              <a:buChar char="•"/>
              <a:defRPr sz="2400" b="1">
                <a:solidFill>
                  <a:schemeClr val="bg1"/>
                </a:solidFill>
              </a:defRPr>
            </a:lvl1pPr>
            <a:lvl2pPr>
              <a:spcAft>
                <a:spcPts val="500"/>
              </a:spcAft>
              <a:defRPr sz="2000">
                <a:solidFill>
                  <a:schemeClr val="bg1"/>
                </a:solidFill>
              </a:defRPr>
            </a:lvl2pPr>
            <a:lvl3pPr>
              <a:defRPr sz="1800" i="1">
                <a:solidFill>
                  <a:schemeClr val="bg1"/>
                </a:solidFill>
              </a:defRPr>
            </a:lvl3pPr>
            <a:lvl4pPr>
              <a:defRPr sz="14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2590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6BE77F-34EC-204B-84CD-7C9353CAEF05}"/>
              </a:ext>
            </a:extLst>
          </p:cNvPr>
          <p:cNvSpPr>
            <a:spLocks noGrp="1"/>
          </p:cNvSpPr>
          <p:nvPr>
            <p:ph type="dt" sz="half" idx="10"/>
          </p:nvPr>
        </p:nvSpPr>
        <p:spPr>
          <a:xfrm>
            <a:off x="1126273" y="6342903"/>
            <a:ext cx="2057401" cy="365125"/>
          </a:xfrm>
        </p:spPr>
        <p:txBody>
          <a:bodyPr/>
          <a:lstStyle/>
          <a:p>
            <a:fld id="{F0B15976-D464-7640-9F0F-980801E09305}" type="datetime1">
              <a:rPr lang="en-US" smtClean="0"/>
              <a:t>4/9/26</a:t>
            </a:fld>
            <a:endParaRPr lang="en-US"/>
          </a:p>
        </p:txBody>
      </p:sp>
      <p:sp>
        <p:nvSpPr>
          <p:cNvPr id="3" name="Footer Placeholder 2">
            <a:extLst>
              <a:ext uri="{FF2B5EF4-FFF2-40B4-BE49-F238E27FC236}">
                <a16:creationId xmlns:a16="http://schemas.microsoft.com/office/drawing/2014/main" id="{9AD5ACD4-B831-0F44-B4EC-92515B9B4ABD}"/>
              </a:ext>
            </a:extLst>
          </p:cNvPr>
          <p:cNvSpPr>
            <a:spLocks noGrp="1"/>
          </p:cNvSpPr>
          <p:nvPr>
            <p:ph type="ftr" sz="quarter" idx="11"/>
          </p:nvPr>
        </p:nvSpPr>
        <p:spPr>
          <a:xfrm>
            <a:off x="6675788" y="6356349"/>
            <a:ext cx="4114800" cy="365125"/>
          </a:xfrm>
          <a:prstGeom prst="rect">
            <a:avLst/>
          </a:prstGeom>
        </p:spPr>
        <p:txBody>
          <a:bodyPr/>
          <a:lstStyle>
            <a:lvl1pPr algn="r">
              <a:defRPr/>
            </a:lvl1pPr>
          </a:lstStyle>
          <a:p>
            <a:r>
              <a:rPr lang="en-US"/>
              <a:t>Power Through Participation</a:t>
            </a:r>
            <a:endParaRPr lang="en-US" dirty="0"/>
          </a:p>
        </p:txBody>
      </p:sp>
      <p:sp>
        <p:nvSpPr>
          <p:cNvPr id="4" name="Slide Number Placeholder 3">
            <a:extLst>
              <a:ext uri="{FF2B5EF4-FFF2-40B4-BE49-F238E27FC236}">
                <a16:creationId xmlns:a16="http://schemas.microsoft.com/office/drawing/2014/main" id="{1765043B-35A7-614D-A072-6B48743B00BE}"/>
              </a:ext>
            </a:extLst>
          </p:cNvPr>
          <p:cNvSpPr>
            <a:spLocks noGrp="1"/>
          </p:cNvSpPr>
          <p:nvPr>
            <p:ph type="sldNum" sz="quarter" idx="12"/>
          </p:nvPr>
        </p:nvSpPr>
        <p:spPr>
          <a:xfrm>
            <a:off x="10790588" y="6356350"/>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186104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4C9393B-6F5F-CF42-8040-81EE78884A73}"/>
              </a:ext>
            </a:extLst>
          </p:cNvPr>
          <p:cNvCxnSpPr>
            <a:cxnSpLocks/>
          </p:cNvCxnSpPr>
          <p:nvPr userDrawn="1"/>
        </p:nvCxnSpPr>
        <p:spPr>
          <a:xfrm flipH="1">
            <a:off x="0" y="6311433"/>
            <a:ext cx="12192001" cy="0"/>
          </a:xfrm>
          <a:prstGeom prst="line">
            <a:avLst/>
          </a:prstGeom>
          <a:ln w="3175">
            <a:solidFill>
              <a:srgbClr val="987F5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C4925CE3-58EA-1E41-861E-71C6B9F9C5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D2F2D1-3996-1A48-AABF-EF849B2663ED}"/>
              </a:ext>
            </a:extLst>
          </p:cNvPr>
          <p:cNvSpPr>
            <a:spLocks noGrp="1"/>
          </p:cNvSpPr>
          <p:nvPr>
            <p:ph type="body" idx="1"/>
          </p:nvPr>
        </p:nvSpPr>
        <p:spPr>
          <a:xfrm>
            <a:off x="1506072" y="1825625"/>
            <a:ext cx="9847728" cy="4351338"/>
          </a:xfrm>
          <a:prstGeom prst="rect">
            <a:avLst/>
          </a:prstGeom>
        </p:spPr>
        <p:txBody>
          <a:bodyPr vert="horz" lIns="91440" tIns="45720" rIns="91440" bIns="45720" rtlCol="0">
            <a:normAutofit/>
          </a:bodyPr>
          <a:lstStyle/>
          <a:p>
            <a:pPr marL="457200" lvl="0" indent="-320040" algn="l" defTabSz="914400" rtl="0" eaLnBrk="1" latinLnBrk="0" hangingPunct="1">
              <a:lnSpc>
                <a:spcPct val="100000"/>
              </a:lnSpc>
              <a:spcBef>
                <a:spcPts val="1000"/>
              </a:spcBef>
              <a:spcAft>
                <a:spcPts val="500"/>
              </a:spcAft>
              <a:buClr>
                <a:srgbClr val="FFC000"/>
              </a:buClr>
              <a:buFont typeface="Arial" panose="020B0604020202020204" pitchFamily="34" charset="0"/>
              <a:buChar char="•"/>
            </a:pPr>
            <a:r>
              <a:rPr lang="en-US" dirty="0"/>
              <a:t>Edit Master text styles</a:t>
            </a:r>
          </a:p>
          <a:p>
            <a:pPr marL="685800" lvl="1" indent="-228600" algn="l" defTabSz="914400" rtl="0" eaLnBrk="1" latinLnBrk="0" hangingPunct="1">
              <a:lnSpc>
                <a:spcPct val="90000"/>
              </a:lnSpc>
              <a:spcBef>
                <a:spcPts val="500"/>
              </a:spcBef>
              <a:spcAft>
                <a:spcPts val="500"/>
              </a:spcAft>
              <a:buClr>
                <a:srgbClr val="F37339"/>
              </a:buClr>
              <a:buFont typeface="Arial" panose="020B0604020202020204" pitchFamily="34" charset="0"/>
              <a:buChar char="•"/>
            </a:pPr>
            <a:r>
              <a:rPr lang="en-US" dirty="0"/>
              <a:t>Second level</a:t>
            </a:r>
          </a:p>
          <a:p>
            <a:pPr marL="1143000" lvl="2" indent="-228600" algn="l" defTabSz="914400" rtl="0" eaLnBrk="1" latinLnBrk="0" hangingPunct="1">
              <a:lnSpc>
                <a:spcPct val="90000"/>
              </a:lnSpc>
              <a:spcBef>
                <a:spcPts val="500"/>
              </a:spcBef>
              <a:buClr>
                <a:srgbClr val="FFC000"/>
              </a:buClr>
              <a:buFont typeface="Arial" panose="020B0604020202020204" pitchFamily="34" charset="0"/>
              <a:buChar char="•"/>
            </a:pPr>
            <a:r>
              <a:rPr lang="en-US" dirty="0"/>
              <a:t>Third level</a:t>
            </a:r>
          </a:p>
          <a:p>
            <a:pPr marL="1600200" lvl="3" indent="-228600" algn="l" defTabSz="914400" rtl="0" eaLnBrk="1" latinLnBrk="0" hangingPunct="1">
              <a:lnSpc>
                <a:spcPct val="90000"/>
              </a:lnSpc>
              <a:spcBef>
                <a:spcPts val="500"/>
              </a:spcBef>
              <a:buFont typeface="Arial" panose="020B0604020202020204" pitchFamily="34" charset="0"/>
              <a:buChar char="•"/>
            </a:pPr>
            <a:r>
              <a:rPr lang="en-US" dirty="0"/>
              <a:t>Fourth level</a:t>
            </a:r>
          </a:p>
        </p:txBody>
      </p:sp>
      <p:sp>
        <p:nvSpPr>
          <p:cNvPr id="4" name="Date Placeholder 3">
            <a:extLst>
              <a:ext uri="{FF2B5EF4-FFF2-40B4-BE49-F238E27FC236}">
                <a16:creationId xmlns:a16="http://schemas.microsoft.com/office/drawing/2014/main" id="{B493BBD9-E1B8-4842-AC26-637ACFF7C7F6}"/>
              </a:ext>
            </a:extLst>
          </p:cNvPr>
          <p:cNvSpPr>
            <a:spLocks noGrp="1"/>
          </p:cNvSpPr>
          <p:nvPr>
            <p:ph type="dt" sz="half" idx="2"/>
          </p:nvPr>
        </p:nvSpPr>
        <p:spPr>
          <a:xfrm>
            <a:off x="1126273" y="6356350"/>
            <a:ext cx="2057401" cy="365125"/>
          </a:xfrm>
          <a:prstGeom prst="rect">
            <a:avLst/>
          </a:prstGeom>
        </p:spPr>
        <p:txBody>
          <a:bodyPr vert="horz" lIns="91440" tIns="45720" rIns="91440" bIns="45720" rtlCol="0" anchor="ctr"/>
          <a:lstStyle>
            <a:lvl1pPr algn="l">
              <a:defRPr sz="1200">
                <a:solidFill>
                  <a:srgbClr val="987F52"/>
                </a:solidFill>
              </a:defRPr>
            </a:lvl1pPr>
          </a:lstStyle>
          <a:p>
            <a:fld id="{82C2E56C-C7B6-4641-AF79-45D725C952E7}" type="datetime1">
              <a:rPr lang="en-US" smtClean="0"/>
              <a:pPr/>
              <a:t>4/9/26</a:t>
            </a:fld>
            <a:endParaRPr lang="en-US" dirty="0"/>
          </a:p>
        </p:txBody>
      </p:sp>
      <p:sp>
        <p:nvSpPr>
          <p:cNvPr id="6" name="Slide Number Placeholder 5">
            <a:extLst>
              <a:ext uri="{FF2B5EF4-FFF2-40B4-BE49-F238E27FC236}">
                <a16:creationId xmlns:a16="http://schemas.microsoft.com/office/drawing/2014/main" id="{688CD42D-A034-2A4D-8839-86F35B976A5B}"/>
              </a:ext>
            </a:extLst>
          </p:cNvPr>
          <p:cNvSpPr>
            <a:spLocks noGrp="1"/>
          </p:cNvSpPr>
          <p:nvPr>
            <p:ph type="sldNum" sz="quarter" idx="4"/>
          </p:nvPr>
        </p:nvSpPr>
        <p:spPr>
          <a:xfrm>
            <a:off x="11476388" y="6329456"/>
            <a:ext cx="563211" cy="365125"/>
          </a:xfrm>
          <a:prstGeom prst="rect">
            <a:avLst/>
          </a:prstGeom>
        </p:spPr>
        <p:txBody>
          <a:bodyPr vert="horz" lIns="91440" tIns="45720" rIns="91440" bIns="45720" rtlCol="0" anchor="ctr"/>
          <a:lstStyle>
            <a:lvl1pPr algn="r">
              <a:defRPr sz="1200">
                <a:solidFill>
                  <a:srgbClr val="987F52"/>
                </a:solidFill>
              </a:defRPr>
            </a:lvl1pPr>
          </a:lstStyle>
          <a:p>
            <a:fld id="{30F7EC9B-7DD8-5744-9B47-DE051C29BD40}" type="slidenum">
              <a:rPr lang="en-US" smtClean="0"/>
              <a:pPr/>
              <a:t>‹#›</a:t>
            </a:fld>
            <a:endParaRPr lang="en-US" dirty="0"/>
          </a:p>
        </p:txBody>
      </p:sp>
      <p:sp>
        <p:nvSpPr>
          <p:cNvPr id="16" name="Rectangle 15">
            <a:extLst>
              <a:ext uri="{FF2B5EF4-FFF2-40B4-BE49-F238E27FC236}">
                <a16:creationId xmlns:a16="http://schemas.microsoft.com/office/drawing/2014/main" id="{465BBFE5-4C5F-A545-8AF9-2BD92EC9EDED}"/>
              </a:ext>
            </a:extLst>
          </p:cNvPr>
          <p:cNvSpPr/>
          <p:nvPr userDrawn="1"/>
        </p:nvSpPr>
        <p:spPr>
          <a:xfrm>
            <a:off x="-1620" y="4114800"/>
            <a:ext cx="839818" cy="2743200"/>
          </a:xfrm>
          <a:prstGeom prst="rect">
            <a:avLst/>
          </a:prstGeom>
          <a:gradFill flip="none" rotWithShape="1">
            <a:gsLst>
              <a:gs pos="0">
                <a:srgbClr val="5C83AE">
                  <a:alpha val="0"/>
                </a:srgbClr>
              </a:gs>
              <a:gs pos="65000">
                <a:srgbClr val="1F2D3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57666F7-1CDA-B84A-B89E-BFB1440F8C7F}"/>
              </a:ext>
            </a:extLst>
          </p:cNvPr>
          <p:cNvPicPr>
            <a:picLocks noChangeAspect="1"/>
          </p:cNvPicPr>
          <p:nvPr userDrawn="1"/>
        </p:nvPicPr>
        <p:blipFill>
          <a:blip r:embed="rId15"/>
          <a:stretch>
            <a:fillRect/>
          </a:stretch>
        </p:blipFill>
        <p:spPr>
          <a:xfrm>
            <a:off x="139347" y="5746087"/>
            <a:ext cx="576262" cy="808875"/>
          </a:xfrm>
          <a:prstGeom prst="rect">
            <a:avLst/>
          </a:prstGeom>
        </p:spPr>
      </p:pic>
      <p:sp>
        <p:nvSpPr>
          <p:cNvPr id="18" name="Footer Placeholder 4">
            <a:extLst>
              <a:ext uri="{FF2B5EF4-FFF2-40B4-BE49-F238E27FC236}">
                <a16:creationId xmlns:a16="http://schemas.microsoft.com/office/drawing/2014/main" id="{4AA9623A-82FE-7D41-8381-914F27474846}"/>
              </a:ext>
            </a:extLst>
          </p:cNvPr>
          <p:cNvSpPr>
            <a:spLocks noGrp="1"/>
          </p:cNvSpPr>
          <p:nvPr>
            <p:ph type="ftr" sz="quarter" idx="3"/>
          </p:nvPr>
        </p:nvSpPr>
        <p:spPr>
          <a:xfrm>
            <a:off x="7472457" y="6325837"/>
            <a:ext cx="3881343" cy="365125"/>
          </a:xfrm>
          <a:prstGeom prst="rect">
            <a:avLst/>
          </a:prstGeom>
        </p:spPr>
        <p:txBody>
          <a:bodyPr/>
          <a:lstStyle>
            <a:lvl1pPr>
              <a:defRPr sz="1200">
                <a:solidFill>
                  <a:srgbClr val="987F52"/>
                </a:solidFill>
                <a:latin typeface="Calibri" panose="020F0502020204030204" pitchFamily="34" charset="0"/>
                <a:cs typeface="Calibri" panose="020F0502020204030204" pitchFamily="34" charset="0"/>
              </a:defRPr>
            </a:lvl1pPr>
          </a:lstStyle>
          <a:p>
            <a:pPr algn="r"/>
            <a:r>
              <a:rPr lang="en-US" dirty="0"/>
              <a:t>Power Through Participation</a:t>
            </a:r>
          </a:p>
        </p:txBody>
      </p:sp>
      <p:pic>
        <p:nvPicPr>
          <p:cNvPr id="11" name="Picture 10">
            <a:extLst>
              <a:ext uri="{FF2B5EF4-FFF2-40B4-BE49-F238E27FC236}">
                <a16:creationId xmlns:a16="http://schemas.microsoft.com/office/drawing/2014/main" id="{0D679F84-F383-8941-827C-5C30E29EBF06}"/>
              </a:ext>
            </a:extLst>
          </p:cNvPr>
          <p:cNvPicPr>
            <a:picLocks noChangeAspect="1"/>
          </p:cNvPicPr>
          <p:nvPr userDrawn="1"/>
        </p:nvPicPr>
        <p:blipFill>
          <a:blip r:embed="rId16"/>
          <a:stretch>
            <a:fillRect/>
          </a:stretch>
        </p:blipFill>
        <p:spPr>
          <a:xfrm rot="10800000">
            <a:off x="-1792720" y="-97971"/>
            <a:ext cx="2994660" cy="6858000"/>
          </a:xfrm>
          <a:prstGeom prst="rect">
            <a:avLst/>
          </a:prstGeom>
        </p:spPr>
      </p:pic>
    </p:spTree>
    <p:extLst>
      <p:ext uri="{BB962C8B-B14F-4D97-AF65-F5344CB8AC3E}">
        <p14:creationId xmlns:p14="http://schemas.microsoft.com/office/powerpoint/2010/main" val="959747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61" r:id="rId8"/>
    <p:sldLayoutId id="2147483655" r:id="rId9"/>
    <p:sldLayoutId id="2147483656" r:id="rId10"/>
    <p:sldLayoutId id="2147483657" r:id="rId11"/>
    <p:sldLayoutId id="2147483658" r:id="rId12"/>
    <p:sldLayoutId id="2147483659" r:id="rId13"/>
  </p:sldLayoutIdLst>
  <p:hf hdr="0" dt="0"/>
  <p:txStyles>
    <p:titleStyle>
      <a:lvl1pPr algn="l" defTabSz="914400" rtl="0" eaLnBrk="1" latinLnBrk="0" hangingPunct="1">
        <a:lnSpc>
          <a:spcPct val="90000"/>
        </a:lnSpc>
        <a:spcBef>
          <a:spcPct val="0"/>
        </a:spcBef>
        <a:buNone/>
        <a:defRPr sz="4400" kern="1200">
          <a:solidFill>
            <a:srgbClr val="00205A"/>
          </a:solidFill>
          <a:effectLst/>
          <a:latin typeface="Impact" panose="020B0806030902050204" pitchFamily="34" charset="0"/>
          <a:ea typeface="+mj-ea"/>
          <a:cs typeface="+mj-cs"/>
        </a:defRPr>
      </a:lvl1pPr>
    </p:titleStyle>
    <p:bodyStyle>
      <a:lvl1pPr marL="594360" indent="-457200" algn="l" defTabSz="914400" rtl="0" eaLnBrk="1" latinLnBrk="0" hangingPunct="1">
        <a:lnSpc>
          <a:spcPct val="150000"/>
        </a:lnSpc>
        <a:spcBef>
          <a:spcPts val="1000"/>
        </a:spcBef>
        <a:buFont typeface="Arial" panose="020B0604020202020204" pitchFamily="34" charset="0"/>
        <a:buNone/>
        <a:defRPr lang="en-US" sz="2400" b="1" kern="1200" dirty="0" smtClean="0">
          <a:solidFill>
            <a:srgbClr val="49426F"/>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F37339"/>
        </a:buClr>
        <a:buFont typeface="Arial" panose="020B0604020202020204" pitchFamily="34" charset="0"/>
        <a:buChar char="•"/>
        <a:defRPr lang="en-US" sz="2000" kern="1200" dirty="0" smtClean="0">
          <a:solidFill>
            <a:srgbClr val="49426F"/>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FFC000"/>
        </a:buClr>
        <a:buFont typeface="Arial" panose="020B0604020202020204" pitchFamily="34" charset="0"/>
        <a:buChar char="•"/>
        <a:defRPr lang="en-US" sz="1800" i="1" kern="1200" dirty="0" smtClean="0">
          <a:solidFill>
            <a:srgbClr val="49426F"/>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dirty="0">
          <a:solidFill>
            <a:srgbClr val="49426F"/>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2D3F"/>
            </a:gs>
            <a:gs pos="100000">
              <a:srgbClr val="1F2D3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DBA654-9EF0-F244-9642-49E49C717586}"/>
              </a:ext>
            </a:extLst>
          </p:cNvPr>
          <p:cNvPicPr>
            <a:picLocks noChangeAspect="1"/>
          </p:cNvPicPr>
          <p:nvPr/>
        </p:nvPicPr>
        <p:blipFill rotWithShape="1">
          <a:blip r:embed="rId3"/>
          <a:srcRect l="17158" t="25805" r="2654" b="12644"/>
          <a:stretch/>
        </p:blipFill>
        <p:spPr>
          <a:xfrm>
            <a:off x="0" y="0"/>
            <a:ext cx="12191999" cy="4221271"/>
          </a:xfrm>
          <a:prstGeom prst="rect">
            <a:avLst/>
          </a:prstGeom>
        </p:spPr>
      </p:pic>
      <p:sp>
        <p:nvSpPr>
          <p:cNvPr id="11" name="Rectangle 10">
            <a:extLst>
              <a:ext uri="{FF2B5EF4-FFF2-40B4-BE49-F238E27FC236}">
                <a16:creationId xmlns:a16="http://schemas.microsoft.com/office/drawing/2014/main" id="{9B20CE64-32AB-524B-B277-C788BF65EF10}"/>
              </a:ext>
            </a:extLst>
          </p:cNvPr>
          <p:cNvSpPr/>
          <p:nvPr/>
        </p:nvSpPr>
        <p:spPr>
          <a:xfrm>
            <a:off x="-44851" y="957124"/>
            <a:ext cx="12192000" cy="2636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BB943D-0019-5847-8BAA-7F1186E69A58}"/>
              </a:ext>
            </a:extLst>
          </p:cNvPr>
          <p:cNvSpPr/>
          <p:nvPr/>
        </p:nvSpPr>
        <p:spPr>
          <a:xfrm>
            <a:off x="1" y="0"/>
            <a:ext cx="12191999" cy="4221271"/>
          </a:xfrm>
          <a:prstGeom prst="rect">
            <a:avLst/>
          </a:prstGeom>
          <a:solidFill>
            <a:srgbClr val="0020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E89A8EF5-3DEC-4444-826E-6281C89D18FB}"/>
              </a:ext>
            </a:extLst>
          </p:cNvPr>
          <p:cNvSpPr>
            <a:spLocks noGrp="1"/>
          </p:cNvSpPr>
          <p:nvPr>
            <p:ph type="subTitle" idx="1"/>
          </p:nvPr>
        </p:nvSpPr>
        <p:spPr>
          <a:xfrm>
            <a:off x="9244770" y="4691556"/>
            <a:ext cx="2947229" cy="1562957"/>
          </a:xfrm>
        </p:spPr>
        <p:txBody>
          <a:bodyPr>
            <a:normAutofit/>
          </a:bodyPr>
          <a:lstStyle/>
          <a:p>
            <a:pPr algn="l"/>
            <a:endParaRPr lang="en-US" sz="3000" dirty="0">
              <a:solidFill>
                <a:srgbClr val="49426F"/>
              </a:solidFill>
              <a:cs typeface="Times New Roman" panose="02020603050405020304" pitchFamily="18" charset="0"/>
            </a:endParaRPr>
          </a:p>
          <a:p>
            <a:pPr algn="l"/>
            <a:endParaRPr lang="en-US" sz="2000" dirty="0">
              <a:solidFill>
                <a:srgbClr val="49426F"/>
              </a:solidFill>
            </a:endParaRPr>
          </a:p>
        </p:txBody>
      </p:sp>
      <p:sp>
        <p:nvSpPr>
          <p:cNvPr id="7" name="Title 6">
            <a:extLst>
              <a:ext uri="{FF2B5EF4-FFF2-40B4-BE49-F238E27FC236}">
                <a16:creationId xmlns:a16="http://schemas.microsoft.com/office/drawing/2014/main" id="{B00237AD-46E1-ED46-BED4-9CF417865FD4}"/>
              </a:ext>
            </a:extLst>
          </p:cNvPr>
          <p:cNvSpPr>
            <a:spLocks noGrp="1"/>
          </p:cNvSpPr>
          <p:nvPr>
            <p:ph type="ctrTitle"/>
          </p:nvPr>
        </p:nvSpPr>
        <p:spPr>
          <a:xfrm>
            <a:off x="1486850" y="1702676"/>
            <a:ext cx="9128598" cy="1145627"/>
          </a:xfrm>
        </p:spPr>
        <p:txBody>
          <a:bodyPr>
            <a:normAutofit/>
          </a:bodyPr>
          <a:lstStyle/>
          <a:p>
            <a:pPr algn="ctr"/>
            <a:r>
              <a:rPr lang="en-US" sz="4800" dirty="0">
                <a:solidFill>
                  <a:schemeClr val="bg1"/>
                </a:solidFill>
              </a:rPr>
              <a:t>Duty of Fair Representation</a:t>
            </a:r>
          </a:p>
        </p:txBody>
      </p:sp>
      <p:pic>
        <p:nvPicPr>
          <p:cNvPr id="9" name="Picture 8">
            <a:extLst>
              <a:ext uri="{FF2B5EF4-FFF2-40B4-BE49-F238E27FC236}">
                <a16:creationId xmlns:a16="http://schemas.microsoft.com/office/drawing/2014/main" id="{C4843F94-EEBC-9F49-A87F-3FBDB6E809AC}"/>
              </a:ext>
            </a:extLst>
          </p:cNvPr>
          <p:cNvPicPr>
            <a:picLocks noChangeAspect="1"/>
          </p:cNvPicPr>
          <p:nvPr/>
        </p:nvPicPr>
        <p:blipFill>
          <a:blip r:embed="rId4"/>
          <a:stretch>
            <a:fillRect/>
          </a:stretch>
        </p:blipFill>
        <p:spPr>
          <a:xfrm rot="10800000">
            <a:off x="-1779273" y="-97971"/>
            <a:ext cx="2994660" cy="6858000"/>
          </a:xfrm>
          <a:prstGeom prst="rect">
            <a:avLst/>
          </a:prstGeom>
        </p:spPr>
      </p:pic>
      <p:cxnSp>
        <p:nvCxnSpPr>
          <p:cNvPr id="23" name="Straight Connector 22">
            <a:extLst>
              <a:ext uri="{FF2B5EF4-FFF2-40B4-BE49-F238E27FC236}">
                <a16:creationId xmlns:a16="http://schemas.microsoft.com/office/drawing/2014/main" id="{8E1E7E3B-7137-5148-AB5E-CD21FF4A44DC}"/>
              </a:ext>
            </a:extLst>
          </p:cNvPr>
          <p:cNvCxnSpPr/>
          <p:nvPr/>
        </p:nvCxnSpPr>
        <p:spPr>
          <a:xfrm>
            <a:off x="6491098" y="4607780"/>
            <a:ext cx="0" cy="1702844"/>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Text&#10;&#10;Description automatically generated with medium confidence">
            <a:extLst>
              <a:ext uri="{FF2B5EF4-FFF2-40B4-BE49-F238E27FC236}">
                <a16:creationId xmlns:a16="http://schemas.microsoft.com/office/drawing/2014/main" id="{99648A3F-5974-8C2F-2D16-62F00CA817D4}"/>
              </a:ext>
            </a:extLst>
          </p:cNvPr>
          <p:cNvPicPr>
            <a:picLocks noChangeAspect="1"/>
          </p:cNvPicPr>
          <p:nvPr/>
        </p:nvPicPr>
        <p:blipFill>
          <a:blip r:embed="rId5"/>
          <a:stretch>
            <a:fillRect/>
          </a:stretch>
        </p:blipFill>
        <p:spPr>
          <a:xfrm>
            <a:off x="949262" y="4233274"/>
            <a:ext cx="5368100" cy="2003229"/>
          </a:xfrm>
          <a:prstGeom prst="rect">
            <a:avLst/>
          </a:prstGeom>
        </p:spPr>
      </p:pic>
      <p:sp>
        <p:nvSpPr>
          <p:cNvPr id="2" name="TextBox 1">
            <a:extLst>
              <a:ext uri="{FF2B5EF4-FFF2-40B4-BE49-F238E27FC236}">
                <a16:creationId xmlns:a16="http://schemas.microsoft.com/office/drawing/2014/main" id="{73E7BC27-AD5D-04EE-FA9E-06F54B1628FE}"/>
              </a:ext>
            </a:extLst>
          </p:cNvPr>
          <p:cNvSpPr txBox="1"/>
          <p:nvPr/>
        </p:nvSpPr>
        <p:spPr>
          <a:xfrm>
            <a:off x="7141029" y="4985657"/>
            <a:ext cx="4528454" cy="646331"/>
          </a:xfrm>
          <a:prstGeom prst="rect">
            <a:avLst/>
          </a:prstGeom>
          <a:noFill/>
        </p:spPr>
        <p:txBody>
          <a:bodyPr wrap="square" rtlCol="0">
            <a:spAutoFit/>
          </a:bodyPr>
          <a:lstStyle/>
          <a:p>
            <a:r>
              <a:rPr lang="en-US" dirty="0">
                <a:solidFill>
                  <a:schemeClr val="bg1"/>
                </a:solidFill>
              </a:rPr>
              <a:t>Ricky Walsh, IAFF 7</a:t>
            </a:r>
            <a:r>
              <a:rPr lang="en-US" baseline="30000" dirty="0">
                <a:solidFill>
                  <a:schemeClr val="bg1"/>
                </a:solidFill>
              </a:rPr>
              <a:t>th</a:t>
            </a:r>
            <a:r>
              <a:rPr lang="en-US" dirty="0">
                <a:solidFill>
                  <a:schemeClr val="bg1"/>
                </a:solidFill>
              </a:rPr>
              <a:t> District DVP</a:t>
            </a:r>
          </a:p>
          <a:p>
            <a:r>
              <a:rPr lang="en-US" dirty="0">
                <a:solidFill>
                  <a:schemeClr val="bg1"/>
                </a:solidFill>
              </a:rPr>
              <a:t>Tim Hoover, WSCFF 6</a:t>
            </a:r>
            <a:r>
              <a:rPr lang="en-US" baseline="30000" dirty="0">
                <a:solidFill>
                  <a:schemeClr val="bg1"/>
                </a:solidFill>
              </a:rPr>
              <a:t>th</a:t>
            </a:r>
            <a:r>
              <a:rPr lang="en-US" dirty="0">
                <a:solidFill>
                  <a:schemeClr val="bg1"/>
                </a:solidFill>
              </a:rPr>
              <a:t> District Rep.</a:t>
            </a:r>
          </a:p>
        </p:txBody>
      </p:sp>
    </p:spTree>
    <p:extLst>
      <p:ext uri="{BB962C8B-B14F-4D97-AF65-F5344CB8AC3E}">
        <p14:creationId xmlns:p14="http://schemas.microsoft.com/office/powerpoint/2010/main" val="215988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Who Can Create DFR Liability</a:t>
            </a:r>
          </a:p>
        </p:txBody>
      </p:sp>
      <p:sp>
        <p:nvSpPr>
          <p:cNvPr id="3" name="Content Placeholder 2"/>
          <p:cNvSpPr>
            <a:spLocks noGrp="1"/>
          </p:cNvSpPr>
          <p:nvPr>
            <p:ph idx="1"/>
          </p:nvPr>
        </p:nvSpPr>
        <p:spPr/>
        <p:txBody>
          <a:bodyPr/>
          <a:lstStyle/>
          <a:p>
            <a:pPr marL="137160" indent="0">
              <a:buNone/>
            </a:pPr>
            <a:r>
              <a:rPr dirty="0"/>
              <a:t>DFR liability can arise from actions of:</a:t>
            </a:r>
          </a:p>
          <a:p>
            <a:endParaRPr dirty="0"/>
          </a:p>
          <a:p>
            <a:pPr marL="137160" indent="0">
              <a:buNone/>
            </a:pPr>
            <a:r>
              <a:rPr lang="en-US" dirty="0"/>
              <a:t>	</a:t>
            </a:r>
            <a:r>
              <a:rPr dirty="0"/>
              <a:t>• Local union officers</a:t>
            </a:r>
          </a:p>
          <a:p>
            <a:pPr marL="137160" indent="0">
              <a:buNone/>
            </a:pPr>
            <a:r>
              <a:rPr lang="en-US" dirty="0"/>
              <a:t>	</a:t>
            </a:r>
            <a:r>
              <a:rPr dirty="0"/>
              <a:t>• Shop stewards</a:t>
            </a:r>
          </a:p>
          <a:p>
            <a:pPr marL="137160" indent="0">
              <a:buNone/>
            </a:pPr>
            <a:r>
              <a:rPr lang="en-US" dirty="0"/>
              <a:t>	</a:t>
            </a:r>
            <a:r>
              <a:rPr dirty="0"/>
              <a:t>• Grievance committees</a:t>
            </a:r>
          </a:p>
          <a:p>
            <a:pPr marL="137160" indent="0">
              <a:buNone/>
            </a:pPr>
            <a:r>
              <a:rPr lang="en-US" dirty="0"/>
              <a:t>	</a:t>
            </a:r>
            <a:r>
              <a:rPr dirty="0"/>
              <a:t>• Negotiating teams</a:t>
            </a:r>
          </a:p>
          <a:p>
            <a:pPr marL="137160" indent="0">
              <a:buNone/>
            </a:pPr>
            <a:r>
              <a:rPr lang="en-US" dirty="0"/>
              <a:t>	</a:t>
            </a:r>
            <a:r>
              <a:rPr dirty="0"/>
              <a:t>• </a:t>
            </a:r>
            <a:r>
              <a:rPr sz="3200" dirty="0"/>
              <a:t>Anyone acting on behalf of the union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Most Common Source of DFR Claims</a:t>
            </a:r>
          </a:p>
        </p:txBody>
      </p:sp>
      <p:sp>
        <p:nvSpPr>
          <p:cNvPr id="3" name="Content Placeholder 2"/>
          <p:cNvSpPr>
            <a:spLocks noGrp="1"/>
          </p:cNvSpPr>
          <p:nvPr>
            <p:ph idx="1"/>
          </p:nvPr>
        </p:nvSpPr>
        <p:spPr/>
        <p:txBody>
          <a:bodyPr/>
          <a:lstStyle/>
          <a:p>
            <a:pPr marL="137160" indent="0">
              <a:buNone/>
            </a:pPr>
            <a:r>
              <a:rPr dirty="0"/>
              <a:t>The number one source of DFR complaints is grievance handling.</a:t>
            </a:r>
          </a:p>
          <a:p>
            <a:pPr marL="137160" indent="0">
              <a:buNone/>
            </a:pPr>
            <a:r>
              <a:rPr dirty="0"/>
              <a:t>Members often claim:</a:t>
            </a:r>
          </a:p>
          <a:p>
            <a:pPr marL="137160" indent="0">
              <a:buNone/>
            </a:pPr>
            <a:r>
              <a:rPr lang="en-US" dirty="0"/>
              <a:t>	</a:t>
            </a:r>
            <a:r>
              <a:rPr dirty="0"/>
              <a:t>• The union ignored their grievance</a:t>
            </a:r>
          </a:p>
          <a:p>
            <a:pPr marL="137160" indent="0">
              <a:buNone/>
            </a:pPr>
            <a:r>
              <a:rPr lang="en-US" dirty="0"/>
              <a:t>	</a:t>
            </a:r>
            <a:r>
              <a:rPr dirty="0"/>
              <a:t>• The union failed to investigate</a:t>
            </a:r>
          </a:p>
          <a:p>
            <a:pPr marL="137160" indent="0">
              <a:buNone/>
            </a:pPr>
            <a:r>
              <a:rPr lang="en-US" dirty="0"/>
              <a:t>	</a:t>
            </a:r>
            <a:r>
              <a:rPr dirty="0"/>
              <a:t>• The union missed deadlines</a:t>
            </a:r>
          </a:p>
          <a:p>
            <a:pPr marL="137160" indent="0">
              <a:buNone/>
            </a:pPr>
            <a:r>
              <a:rPr lang="en-US" dirty="0"/>
              <a:t>	</a:t>
            </a:r>
            <a:r>
              <a:rPr dirty="0"/>
              <a:t>• The union dropped the case unfairly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Non-Grievance </a:t>
            </a:r>
            <a:r>
              <a:rPr dirty="0"/>
              <a:t>Risk Areas</a:t>
            </a:r>
          </a:p>
        </p:txBody>
      </p:sp>
      <p:sp>
        <p:nvSpPr>
          <p:cNvPr id="3" name="Content Placeholder 2"/>
          <p:cNvSpPr>
            <a:spLocks noGrp="1"/>
          </p:cNvSpPr>
          <p:nvPr>
            <p:ph idx="1"/>
          </p:nvPr>
        </p:nvSpPr>
        <p:spPr/>
        <p:txBody>
          <a:bodyPr/>
          <a:lstStyle/>
          <a:p>
            <a:pPr marL="137160" indent="0">
              <a:buNone/>
            </a:pPr>
            <a:r>
              <a:rPr lang="en-US" dirty="0"/>
              <a:t>Non-Grievance </a:t>
            </a:r>
            <a:r>
              <a:rPr dirty="0"/>
              <a:t>DFR issues:</a:t>
            </a:r>
          </a:p>
          <a:p>
            <a:pPr marL="137160" indent="0">
              <a:buNone/>
            </a:pPr>
            <a:r>
              <a:rPr lang="en-US" dirty="0"/>
              <a:t>	</a:t>
            </a:r>
            <a:r>
              <a:rPr dirty="0"/>
              <a:t>• Discipline cases</a:t>
            </a:r>
          </a:p>
          <a:p>
            <a:pPr marL="137160" indent="0">
              <a:buNone/>
            </a:pPr>
            <a:r>
              <a:rPr lang="en-US" dirty="0"/>
              <a:t>	</a:t>
            </a:r>
            <a:r>
              <a:rPr dirty="0"/>
              <a:t>• Promotional disputes</a:t>
            </a:r>
          </a:p>
          <a:p>
            <a:pPr marL="137160" indent="0">
              <a:buNone/>
            </a:pPr>
            <a:r>
              <a:rPr lang="en-US" dirty="0"/>
              <a:t>	</a:t>
            </a:r>
            <a:r>
              <a:rPr dirty="0"/>
              <a:t>• Seniority conflicts</a:t>
            </a:r>
          </a:p>
          <a:p>
            <a:pPr marL="137160" indent="0">
              <a:buNone/>
            </a:pPr>
            <a:r>
              <a:rPr lang="en-US" dirty="0"/>
              <a:t>	</a:t>
            </a:r>
            <a:r>
              <a:rPr dirty="0"/>
              <a:t>• Specialty assignments</a:t>
            </a:r>
          </a:p>
          <a:p>
            <a:pPr marL="137160" indent="0">
              <a:buNone/>
            </a:pPr>
            <a:r>
              <a:rPr lang="en-US" dirty="0"/>
              <a:t>	</a:t>
            </a:r>
            <a:r>
              <a:rPr dirty="0"/>
              <a:t>• Overtime distribution</a:t>
            </a:r>
          </a:p>
          <a:p>
            <a:pPr marL="137160" indent="0">
              <a:buNone/>
            </a:pPr>
            <a:r>
              <a:rPr lang="en-US" dirty="0"/>
              <a:t>	</a:t>
            </a:r>
            <a:r>
              <a:rPr dirty="0"/>
              <a:t>• Conflicts between members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Representing the Bargaining Unit</a:t>
            </a:r>
          </a:p>
        </p:txBody>
      </p:sp>
      <p:sp>
        <p:nvSpPr>
          <p:cNvPr id="3" name="Content Placeholder 2"/>
          <p:cNvSpPr>
            <a:spLocks noGrp="1"/>
          </p:cNvSpPr>
          <p:nvPr>
            <p:ph idx="1"/>
          </p:nvPr>
        </p:nvSpPr>
        <p:spPr/>
        <p:txBody>
          <a:bodyPr/>
          <a:lstStyle/>
          <a:p>
            <a:pPr marL="137160" indent="0">
              <a:buNone/>
            </a:pPr>
            <a:r>
              <a:rPr dirty="0"/>
              <a:t>Union leadership must consider what is best for the entire bargaining unit.</a:t>
            </a:r>
          </a:p>
          <a:p>
            <a:endParaRPr dirty="0"/>
          </a:p>
          <a:p>
            <a:pPr marL="137160" indent="0">
              <a:buNone/>
            </a:pPr>
            <a:r>
              <a:rPr dirty="0"/>
              <a:t>A grievance that benefits one firefighter but harms the bargaining unit </a:t>
            </a:r>
            <a:r>
              <a:rPr u="sng" dirty="0"/>
              <a:t>may </a:t>
            </a:r>
            <a:r>
              <a:rPr dirty="0"/>
              <a:t>not be pursued.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Documentation Protects the Union</a:t>
            </a:r>
          </a:p>
        </p:txBody>
      </p:sp>
      <p:sp>
        <p:nvSpPr>
          <p:cNvPr id="3" name="Content Placeholder 2"/>
          <p:cNvSpPr>
            <a:spLocks noGrp="1"/>
          </p:cNvSpPr>
          <p:nvPr>
            <p:ph idx="1"/>
          </p:nvPr>
        </p:nvSpPr>
        <p:spPr/>
        <p:txBody>
          <a:bodyPr/>
          <a:lstStyle/>
          <a:p>
            <a:pPr marL="137160" indent="0">
              <a:buNone/>
            </a:pPr>
            <a:r>
              <a:rPr dirty="0"/>
              <a:t>One of the best defenses to a DFR claim is documentation.</a:t>
            </a:r>
          </a:p>
          <a:p>
            <a:pPr marL="137160" indent="0">
              <a:buNone/>
            </a:pPr>
            <a:r>
              <a:rPr dirty="0"/>
              <a:t>Document:</a:t>
            </a:r>
          </a:p>
          <a:p>
            <a:pPr marL="137160" indent="0">
              <a:buNone/>
            </a:pPr>
            <a:r>
              <a:rPr lang="en-US" dirty="0"/>
              <a:t>	</a:t>
            </a:r>
            <a:r>
              <a:rPr dirty="0"/>
              <a:t>• Investigations</a:t>
            </a:r>
          </a:p>
          <a:p>
            <a:pPr marL="137160" indent="0">
              <a:buNone/>
            </a:pPr>
            <a:r>
              <a:rPr lang="en-US" dirty="0"/>
              <a:t>	</a:t>
            </a:r>
            <a:r>
              <a:rPr dirty="0"/>
              <a:t>• Witness interviews</a:t>
            </a:r>
          </a:p>
          <a:p>
            <a:pPr marL="137160" indent="0">
              <a:buNone/>
            </a:pPr>
            <a:r>
              <a:rPr lang="en-US" dirty="0"/>
              <a:t>	</a:t>
            </a:r>
            <a:r>
              <a:rPr dirty="0"/>
              <a:t>• Meeting notes</a:t>
            </a:r>
          </a:p>
          <a:p>
            <a:pPr marL="137160" indent="0">
              <a:buNone/>
            </a:pPr>
            <a:r>
              <a:rPr lang="en-US" dirty="0"/>
              <a:t>	</a:t>
            </a:r>
            <a:r>
              <a:rPr dirty="0"/>
              <a:t>• Decision making</a:t>
            </a:r>
          </a:p>
          <a:p>
            <a:pPr marL="137160" indent="0">
              <a:buNone/>
            </a:pPr>
            <a:r>
              <a:rPr lang="en-US" dirty="0"/>
              <a:t>	</a:t>
            </a:r>
            <a:r>
              <a:rPr dirty="0"/>
              <a:t>• Communication with the member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Reducing DFR Liability</a:t>
            </a:r>
          </a:p>
        </p:txBody>
      </p:sp>
      <p:sp>
        <p:nvSpPr>
          <p:cNvPr id="3" name="Content Placeholder 2"/>
          <p:cNvSpPr>
            <a:spLocks noGrp="1"/>
          </p:cNvSpPr>
          <p:nvPr>
            <p:ph idx="1"/>
          </p:nvPr>
        </p:nvSpPr>
        <p:spPr/>
        <p:txBody>
          <a:bodyPr/>
          <a:lstStyle/>
          <a:p>
            <a:pPr marL="137160" indent="0">
              <a:buNone/>
            </a:pPr>
            <a:r>
              <a:rPr dirty="0"/>
              <a:t>Best practices:</a:t>
            </a:r>
          </a:p>
          <a:p>
            <a:endParaRPr dirty="0"/>
          </a:p>
          <a:p>
            <a:pPr marL="137160" indent="0">
              <a:buNone/>
            </a:pPr>
            <a:r>
              <a:rPr lang="en-US" dirty="0"/>
              <a:t>	</a:t>
            </a:r>
            <a:r>
              <a:rPr dirty="0"/>
              <a:t>• Treat all bargaining unit members equally</a:t>
            </a:r>
          </a:p>
          <a:p>
            <a:pPr marL="137160" indent="0">
              <a:buNone/>
            </a:pPr>
            <a:r>
              <a:rPr lang="en-US" dirty="0"/>
              <a:t>	</a:t>
            </a:r>
            <a:r>
              <a:rPr dirty="0"/>
              <a:t>• Conduct reasonable investigations</a:t>
            </a:r>
          </a:p>
          <a:p>
            <a:pPr marL="137160" indent="0">
              <a:buNone/>
            </a:pPr>
            <a:r>
              <a:rPr lang="en-US" dirty="0"/>
              <a:t>	</a:t>
            </a:r>
            <a:r>
              <a:rPr dirty="0"/>
              <a:t>• Document decisions</a:t>
            </a:r>
          </a:p>
          <a:p>
            <a:pPr marL="137160" indent="0">
              <a:buNone/>
            </a:pPr>
            <a:r>
              <a:rPr lang="en-US" dirty="0"/>
              <a:t>	</a:t>
            </a:r>
            <a:r>
              <a:rPr dirty="0"/>
              <a:t>• Follow bylaws and the contract</a:t>
            </a:r>
          </a:p>
          <a:p>
            <a:pPr marL="137160" indent="0">
              <a:buNone/>
            </a:pPr>
            <a:r>
              <a:rPr lang="en-US" dirty="0"/>
              <a:t>	</a:t>
            </a:r>
            <a:r>
              <a:rPr dirty="0"/>
              <a:t>• Focus on the interests of the bargaining unit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When in Doubt</a:t>
            </a:r>
          </a:p>
        </p:txBody>
      </p:sp>
      <p:sp>
        <p:nvSpPr>
          <p:cNvPr id="3" name="Content Placeholder 2"/>
          <p:cNvSpPr>
            <a:spLocks noGrp="1"/>
          </p:cNvSpPr>
          <p:nvPr>
            <p:ph idx="1"/>
          </p:nvPr>
        </p:nvSpPr>
        <p:spPr/>
        <p:txBody>
          <a:bodyPr/>
          <a:lstStyle/>
          <a:p>
            <a:pPr marL="137160" indent="0">
              <a:buNone/>
            </a:pPr>
            <a:r>
              <a:rPr dirty="0"/>
              <a:t>If a grievance or situation feels complicated:</a:t>
            </a:r>
          </a:p>
          <a:p>
            <a:pPr marL="137160" indent="0">
              <a:buNone/>
            </a:pPr>
            <a:r>
              <a:rPr dirty="0"/>
              <a:t>Contact:</a:t>
            </a:r>
            <a:endParaRPr lang="en-US" dirty="0"/>
          </a:p>
          <a:p>
            <a:pPr marL="137160" indent="0">
              <a:buNone/>
            </a:pPr>
            <a:r>
              <a:rPr lang="en-US" dirty="0"/>
              <a:t>	IAFF DVP</a:t>
            </a:r>
            <a:endParaRPr dirty="0"/>
          </a:p>
          <a:p>
            <a:pPr marL="137160" indent="0">
              <a:buNone/>
            </a:pPr>
            <a:r>
              <a:rPr lang="en-US" dirty="0"/>
              <a:t>	</a:t>
            </a:r>
            <a:r>
              <a:rPr dirty="0"/>
              <a:t>District Representative</a:t>
            </a:r>
          </a:p>
          <a:p>
            <a:pPr marL="137160" indent="0">
              <a:buNone/>
            </a:pPr>
            <a:r>
              <a:rPr lang="en-US" dirty="0"/>
              <a:t>	</a:t>
            </a:r>
            <a:r>
              <a:rPr dirty="0"/>
              <a:t>WSCFF leadership</a:t>
            </a:r>
            <a:endParaRPr lang="en-US" dirty="0"/>
          </a:p>
          <a:p>
            <a:pPr marL="137160" indent="0">
              <a:buNone/>
            </a:pPr>
            <a:r>
              <a:rPr lang="en-US" dirty="0"/>
              <a:t>	</a:t>
            </a:r>
            <a:r>
              <a:rPr dirty="0"/>
              <a:t>Labor counsel if needed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Case Study #1</a:t>
            </a:r>
          </a:p>
        </p:txBody>
      </p:sp>
      <p:sp>
        <p:nvSpPr>
          <p:cNvPr id="3" name="Content Placeholder 2"/>
          <p:cNvSpPr>
            <a:spLocks noGrp="1"/>
          </p:cNvSpPr>
          <p:nvPr>
            <p:ph idx="1"/>
          </p:nvPr>
        </p:nvSpPr>
        <p:spPr/>
        <p:txBody>
          <a:bodyPr>
            <a:normAutofit/>
          </a:bodyPr>
          <a:lstStyle/>
          <a:p>
            <a:pPr marL="137160" indent="0">
              <a:buNone/>
            </a:pPr>
            <a:r>
              <a:rPr dirty="0"/>
              <a:t>A firefighter receives discipline.</a:t>
            </a:r>
          </a:p>
          <a:p>
            <a:endParaRPr dirty="0"/>
          </a:p>
          <a:p>
            <a:pPr marL="137160" indent="0">
              <a:buNone/>
            </a:pPr>
            <a:r>
              <a:rPr dirty="0"/>
              <a:t>The union investigates and determines the contract likely supports management.</a:t>
            </a:r>
          </a:p>
          <a:p>
            <a:endParaRPr dirty="0"/>
          </a:p>
          <a:p>
            <a:pPr marL="137160" indent="0">
              <a:buNone/>
            </a:pPr>
            <a:r>
              <a:rPr dirty="0"/>
              <a:t>The union decides not to pursue arbitration.</a:t>
            </a:r>
          </a:p>
          <a:p>
            <a:pPr marL="137160" indent="0">
              <a:buNone/>
            </a:pPr>
            <a:r>
              <a:rPr dirty="0"/>
              <a:t>Discussion:</a:t>
            </a:r>
          </a:p>
          <a:p>
            <a:pPr marL="137160" indent="0">
              <a:buNone/>
            </a:pPr>
            <a:r>
              <a:rPr lang="en-US" dirty="0"/>
              <a:t>	</a:t>
            </a:r>
            <a:r>
              <a:rPr dirty="0"/>
              <a:t>Did the union violate DFR?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Case Study #2</a:t>
            </a:r>
          </a:p>
        </p:txBody>
      </p:sp>
      <p:sp>
        <p:nvSpPr>
          <p:cNvPr id="3" name="Content Placeholder 2"/>
          <p:cNvSpPr>
            <a:spLocks noGrp="1"/>
          </p:cNvSpPr>
          <p:nvPr>
            <p:ph idx="1"/>
          </p:nvPr>
        </p:nvSpPr>
        <p:spPr/>
        <p:txBody>
          <a:bodyPr/>
          <a:lstStyle/>
          <a:p>
            <a:pPr marL="137160" indent="0">
              <a:buNone/>
            </a:pPr>
            <a:r>
              <a:rPr dirty="0"/>
              <a:t>Two firefighters dispute overtime assignments.</a:t>
            </a:r>
          </a:p>
          <a:p>
            <a:endParaRPr dirty="0"/>
          </a:p>
          <a:p>
            <a:pPr marL="137160" indent="0">
              <a:buNone/>
            </a:pPr>
            <a:r>
              <a:rPr dirty="0"/>
              <a:t>The contract language is unclear.</a:t>
            </a:r>
          </a:p>
          <a:p>
            <a:endParaRPr dirty="0"/>
          </a:p>
          <a:p>
            <a:pPr marL="137160" indent="0">
              <a:buNone/>
            </a:pPr>
            <a:r>
              <a:rPr dirty="0"/>
              <a:t>The union supports one interpretation.</a:t>
            </a:r>
          </a:p>
          <a:p>
            <a:pPr marL="137160" indent="0">
              <a:buNone/>
            </a:pPr>
            <a:r>
              <a:rPr dirty="0"/>
              <a:t>Discussion:</a:t>
            </a:r>
          </a:p>
          <a:p>
            <a:pPr marL="137160" indent="0">
              <a:buNone/>
            </a:pPr>
            <a:r>
              <a:rPr lang="en-US" dirty="0"/>
              <a:t>	</a:t>
            </a:r>
            <a:r>
              <a:rPr dirty="0"/>
              <a:t>What steps should the union take to avoid a DFR claim?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p:txBody>
          <a:bodyPr/>
          <a:lstStyle/>
          <a:p>
            <a:pPr marL="137160" indent="0">
              <a:buNone/>
            </a:pPr>
            <a:r>
              <a:rPr lang="en-US" dirty="0"/>
              <a:t>Unions are required to:</a:t>
            </a:r>
            <a:endParaRPr dirty="0"/>
          </a:p>
          <a:p>
            <a:endParaRPr dirty="0"/>
          </a:p>
          <a:p>
            <a:pPr marL="137160" indent="0">
              <a:buNone/>
            </a:pPr>
            <a:r>
              <a:rPr lang="en-US" dirty="0"/>
              <a:t>	</a:t>
            </a:r>
            <a:r>
              <a:rPr dirty="0"/>
              <a:t>• Act fairly</a:t>
            </a:r>
          </a:p>
          <a:p>
            <a:pPr marL="137160" indent="0">
              <a:buNone/>
            </a:pPr>
            <a:r>
              <a:rPr lang="en-US" dirty="0"/>
              <a:t>	</a:t>
            </a:r>
            <a:r>
              <a:rPr dirty="0"/>
              <a:t>• Act rationally</a:t>
            </a:r>
          </a:p>
          <a:p>
            <a:pPr marL="137160" indent="0">
              <a:buNone/>
            </a:pPr>
            <a:r>
              <a:rPr lang="en-US" dirty="0"/>
              <a:t>	</a:t>
            </a:r>
            <a:r>
              <a:rPr dirty="0"/>
              <a:t>• Avoid discrimination</a:t>
            </a:r>
          </a:p>
          <a:p>
            <a:pPr marL="137160" indent="0">
              <a:buNone/>
            </a:pPr>
            <a:r>
              <a:rPr lang="en-US" dirty="0"/>
              <a:t>	</a:t>
            </a:r>
            <a:r>
              <a:rPr dirty="0"/>
              <a:t>• Avoid bad faith</a:t>
            </a:r>
            <a:r>
              <a:rPr lang="en-US" dirty="0"/>
              <a:t> decision making</a:t>
            </a:r>
            <a:endParaRPr dirty="0"/>
          </a:p>
          <a:p>
            <a:endParaRPr dirty="0"/>
          </a:p>
          <a:p>
            <a:pPr marL="137160" indent="0">
              <a:buNone/>
            </a:pPr>
            <a:r>
              <a:rPr dirty="0"/>
              <a:t>Balance individual concerns with the interests of the bargaining unit.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of Fair Representation (DFR)</a:t>
            </a:r>
            <a:endParaRPr dirty="0"/>
          </a:p>
        </p:txBody>
      </p:sp>
      <p:sp>
        <p:nvSpPr>
          <p:cNvPr id="3" name="Content Placeholder 2"/>
          <p:cNvSpPr>
            <a:spLocks noGrp="1"/>
          </p:cNvSpPr>
          <p:nvPr>
            <p:ph idx="1"/>
          </p:nvPr>
        </p:nvSpPr>
        <p:spPr/>
        <p:txBody>
          <a:bodyPr>
            <a:normAutofit/>
          </a:bodyPr>
          <a:lstStyle/>
          <a:p>
            <a:pPr marL="137160" indent="0">
              <a:buNone/>
            </a:pPr>
            <a:r>
              <a:rPr dirty="0"/>
              <a:t>Union officers rarely face legal action from employers.</a:t>
            </a:r>
          </a:p>
          <a:p>
            <a:endParaRPr dirty="0"/>
          </a:p>
          <a:p>
            <a:pPr marL="137160" indent="0">
              <a:buNone/>
            </a:pPr>
            <a:r>
              <a:rPr dirty="0"/>
              <a:t>But they CAN face legal claims from their own members.</a:t>
            </a:r>
          </a:p>
          <a:p>
            <a:endParaRPr dirty="0"/>
          </a:p>
          <a:p>
            <a:pPr marL="137160" indent="0">
              <a:buNone/>
            </a:pPr>
            <a:r>
              <a:rPr dirty="0"/>
              <a:t>DFR claims usually arise when members believe:</a:t>
            </a:r>
          </a:p>
          <a:p>
            <a:pPr marL="137160" indent="0">
              <a:buNone/>
            </a:pPr>
            <a:r>
              <a:rPr lang="en-US" dirty="0"/>
              <a:t>	</a:t>
            </a:r>
            <a:r>
              <a:rPr dirty="0"/>
              <a:t>• The union ignored their grievance</a:t>
            </a:r>
          </a:p>
          <a:p>
            <a:pPr marL="137160" indent="0">
              <a:buNone/>
            </a:pPr>
            <a:r>
              <a:rPr lang="en-US" dirty="0"/>
              <a:t>	</a:t>
            </a:r>
            <a:r>
              <a:rPr dirty="0"/>
              <a:t>• The union treated them unfairly</a:t>
            </a:r>
          </a:p>
          <a:p>
            <a:pPr marL="137160" indent="0">
              <a:buNone/>
            </a:pPr>
            <a:r>
              <a:rPr lang="en-US" dirty="0"/>
              <a:t>	</a:t>
            </a:r>
            <a:r>
              <a:rPr dirty="0"/>
              <a:t>• The union favored another member</a:t>
            </a:r>
            <a:r>
              <a:rPr lang="en-US" dirty="0"/>
              <a:t>, or the chief</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dirty="0"/>
          </a:p>
        </p:txBody>
      </p:sp>
      <p:sp>
        <p:nvSpPr>
          <p:cNvPr id="3" name="Content Placeholder 2"/>
          <p:cNvSpPr>
            <a:spLocks noGrp="1"/>
          </p:cNvSpPr>
          <p:nvPr>
            <p:ph idx="1"/>
          </p:nvPr>
        </p:nvSpPr>
        <p:spPr/>
        <p:txBody>
          <a:bodyPr anchor="ctr">
            <a:normAutofit/>
          </a:bodyPr>
          <a:lstStyle/>
          <a:p>
            <a:pPr marL="137160" indent="0" algn="ctr">
              <a:buNone/>
            </a:pPr>
            <a:r>
              <a:rPr lang="en-US" sz="4000" dirty="0"/>
              <a:t>Questions?</a:t>
            </a:r>
            <a:endParaRPr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Duty of Fair Representation</a:t>
            </a:r>
          </a:p>
        </p:txBody>
      </p:sp>
      <p:sp>
        <p:nvSpPr>
          <p:cNvPr id="3" name="Content Placeholder 2"/>
          <p:cNvSpPr>
            <a:spLocks noGrp="1"/>
          </p:cNvSpPr>
          <p:nvPr>
            <p:ph idx="1"/>
          </p:nvPr>
        </p:nvSpPr>
        <p:spPr/>
        <p:txBody>
          <a:bodyPr>
            <a:normAutofit/>
          </a:bodyPr>
          <a:lstStyle/>
          <a:p>
            <a:pPr marL="137160" indent="0">
              <a:buNone/>
            </a:pPr>
            <a:r>
              <a:rPr dirty="0"/>
              <a:t>DFR is the legal obligation requiring a union to represent ALL employees in the bargaining unit fairly.</a:t>
            </a:r>
          </a:p>
          <a:p>
            <a:endParaRPr dirty="0"/>
          </a:p>
          <a:p>
            <a:pPr marL="137160" indent="0">
              <a:buNone/>
            </a:pPr>
            <a:r>
              <a:rPr dirty="0"/>
              <a:t>This includes:</a:t>
            </a:r>
          </a:p>
          <a:p>
            <a:pPr marL="137160" indent="0">
              <a:buNone/>
            </a:pPr>
            <a:r>
              <a:rPr lang="en-US" dirty="0"/>
              <a:t>	</a:t>
            </a:r>
            <a:r>
              <a:rPr dirty="0"/>
              <a:t>• Members</a:t>
            </a:r>
          </a:p>
          <a:p>
            <a:pPr marL="137160" indent="0">
              <a:buNone/>
            </a:pPr>
            <a:r>
              <a:rPr lang="en-US" dirty="0"/>
              <a:t>	</a:t>
            </a:r>
            <a:r>
              <a:rPr dirty="0"/>
              <a:t>• Non-members</a:t>
            </a:r>
          </a:p>
          <a:p>
            <a:pPr marL="137160" indent="0">
              <a:buNone/>
            </a:pPr>
            <a:r>
              <a:rPr dirty="0"/>
              <a:t>The union represents the bargaining unit — not individuals.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Legal Standard</a:t>
            </a:r>
          </a:p>
        </p:txBody>
      </p:sp>
      <p:sp>
        <p:nvSpPr>
          <p:cNvPr id="3" name="Content Placeholder 2"/>
          <p:cNvSpPr>
            <a:spLocks noGrp="1"/>
          </p:cNvSpPr>
          <p:nvPr>
            <p:ph idx="1"/>
          </p:nvPr>
        </p:nvSpPr>
        <p:spPr/>
        <p:txBody>
          <a:bodyPr/>
          <a:lstStyle/>
          <a:p>
            <a:pPr marL="137160" indent="0">
              <a:buNone/>
            </a:pPr>
            <a:r>
              <a:rPr dirty="0"/>
              <a:t>A union violates the Duty of Fair Representation if its conduct is:</a:t>
            </a:r>
          </a:p>
          <a:p>
            <a:endParaRPr dirty="0"/>
          </a:p>
          <a:p>
            <a:pPr marL="137160" indent="0">
              <a:buNone/>
            </a:pPr>
            <a:r>
              <a:rPr lang="en-US" dirty="0"/>
              <a:t>	</a:t>
            </a:r>
            <a:r>
              <a:rPr dirty="0"/>
              <a:t>• Arbitrary</a:t>
            </a:r>
          </a:p>
          <a:p>
            <a:pPr marL="137160" indent="0">
              <a:buNone/>
            </a:pPr>
            <a:r>
              <a:rPr lang="en-US" dirty="0"/>
              <a:t>	</a:t>
            </a:r>
            <a:r>
              <a:rPr dirty="0"/>
              <a:t>• Discriminatory</a:t>
            </a:r>
          </a:p>
          <a:p>
            <a:pPr marL="137160" indent="0">
              <a:buNone/>
            </a:pPr>
            <a:r>
              <a:rPr lang="en-US" dirty="0"/>
              <a:t>	</a:t>
            </a:r>
            <a:r>
              <a:rPr dirty="0"/>
              <a:t>• In Bad Faith</a:t>
            </a:r>
          </a:p>
          <a:p>
            <a:endParaRPr dirty="0"/>
          </a:p>
          <a:p>
            <a:pPr marL="137160" indent="0">
              <a:buNone/>
            </a:pPr>
            <a:r>
              <a:rPr dirty="0"/>
              <a:t>If none of these are present, the union usually prevails.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Arbitrary Conduct</a:t>
            </a:r>
          </a:p>
        </p:txBody>
      </p:sp>
      <p:sp>
        <p:nvSpPr>
          <p:cNvPr id="3" name="Content Placeholder 2"/>
          <p:cNvSpPr>
            <a:spLocks noGrp="1"/>
          </p:cNvSpPr>
          <p:nvPr>
            <p:ph idx="1"/>
          </p:nvPr>
        </p:nvSpPr>
        <p:spPr/>
        <p:txBody>
          <a:bodyPr>
            <a:normAutofit/>
          </a:bodyPr>
          <a:lstStyle/>
          <a:p>
            <a:pPr marL="137160" indent="0">
              <a:buNone/>
            </a:pPr>
            <a:r>
              <a:rPr dirty="0"/>
              <a:t>A union may violate DFR if it acts arbitrarily.</a:t>
            </a:r>
          </a:p>
          <a:p>
            <a:pPr marL="137160" indent="0">
              <a:buNone/>
            </a:pPr>
            <a:r>
              <a:rPr dirty="0"/>
              <a:t>Examples:</a:t>
            </a:r>
          </a:p>
          <a:p>
            <a:pPr marL="137160" indent="0">
              <a:buNone/>
            </a:pPr>
            <a:r>
              <a:rPr lang="en-US" dirty="0"/>
              <a:t>	</a:t>
            </a:r>
            <a:r>
              <a:rPr dirty="0"/>
              <a:t>• No investigation</a:t>
            </a:r>
          </a:p>
          <a:p>
            <a:pPr marL="137160" indent="0">
              <a:buNone/>
            </a:pPr>
            <a:r>
              <a:rPr lang="en-US" dirty="0"/>
              <a:t>	</a:t>
            </a:r>
            <a:r>
              <a:rPr dirty="0"/>
              <a:t>• Ignoring evidence</a:t>
            </a:r>
          </a:p>
          <a:p>
            <a:pPr marL="137160" indent="0">
              <a:buNone/>
            </a:pPr>
            <a:r>
              <a:rPr lang="en-US" dirty="0"/>
              <a:t>	</a:t>
            </a:r>
            <a:r>
              <a:rPr dirty="0"/>
              <a:t>• Missing grievance timelines</a:t>
            </a:r>
          </a:p>
          <a:p>
            <a:pPr marL="137160" indent="0">
              <a:buNone/>
            </a:pPr>
            <a:r>
              <a:rPr lang="en-US" dirty="0"/>
              <a:t>	</a:t>
            </a:r>
            <a:r>
              <a:rPr dirty="0"/>
              <a:t>• Failure to communicate</a:t>
            </a:r>
          </a:p>
          <a:p>
            <a:pPr marL="137160" indent="0">
              <a:buNone/>
            </a:pPr>
            <a:r>
              <a:rPr dirty="0"/>
              <a:t>Key question: Was the decision rational?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Discrimination</a:t>
            </a:r>
          </a:p>
        </p:txBody>
      </p:sp>
      <p:sp>
        <p:nvSpPr>
          <p:cNvPr id="3" name="Content Placeholder 2"/>
          <p:cNvSpPr>
            <a:spLocks noGrp="1"/>
          </p:cNvSpPr>
          <p:nvPr>
            <p:ph idx="1"/>
          </p:nvPr>
        </p:nvSpPr>
        <p:spPr/>
        <p:txBody>
          <a:bodyPr/>
          <a:lstStyle/>
          <a:p>
            <a:pPr marL="137160" indent="0">
              <a:buNone/>
            </a:pPr>
            <a:r>
              <a:rPr dirty="0"/>
              <a:t>Discrimination occurs when members are treated differently because of:</a:t>
            </a:r>
          </a:p>
          <a:p>
            <a:endParaRPr dirty="0"/>
          </a:p>
          <a:p>
            <a:pPr marL="137160" indent="0">
              <a:buNone/>
            </a:pPr>
            <a:r>
              <a:rPr lang="en-US" dirty="0"/>
              <a:t>	</a:t>
            </a:r>
            <a:r>
              <a:rPr dirty="0"/>
              <a:t>• Race</a:t>
            </a:r>
          </a:p>
          <a:p>
            <a:pPr marL="137160" indent="0">
              <a:buNone/>
            </a:pPr>
            <a:r>
              <a:rPr lang="en-US" dirty="0"/>
              <a:t>	</a:t>
            </a:r>
            <a:r>
              <a:rPr dirty="0"/>
              <a:t>• Gender</a:t>
            </a:r>
          </a:p>
          <a:p>
            <a:pPr marL="137160" indent="0">
              <a:buNone/>
            </a:pPr>
            <a:r>
              <a:rPr lang="en-US" dirty="0"/>
              <a:t>	</a:t>
            </a:r>
            <a:r>
              <a:rPr dirty="0"/>
              <a:t>• Religion</a:t>
            </a:r>
          </a:p>
          <a:p>
            <a:pPr marL="137160" indent="0">
              <a:buNone/>
            </a:pPr>
            <a:r>
              <a:rPr lang="en-US" dirty="0"/>
              <a:t>	</a:t>
            </a:r>
            <a:r>
              <a:rPr dirty="0"/>
              <a:t>• Internal union politics</a:t>
            </a:r>
          </a:p>
          <a:p>
            <a:pPr marL="137160" indent="0">
              <a:buNone/>
            </a:pPr>
            <a:r>
              <a:rPr lang="en-US" dirty="0"/>
              <a:t>	</a:t>
            </a:r>
            <a:r>
              <a:rPr dirty="0"/>
              <a:t>• Personal relationships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Bad Faith</a:t>
            </a:r>
          </a:p>
        </p:txBody>
      </p:sp>
      <p:sp>
        <p:nvSpPr>
          <p:cNvPr id="3" name="Content Placeholder 2"/>
          <p:cNvSpPr>
            <a:spLocks noGrp="1"/>
          </p:cNvSpPr>
          <p:nvPr>
            <p:ph idx="1"/>
          </p:nvPr>
        </p:nvSpPr>
        <p:spPr/>
        <p:txBody>
          <a:bodyPr/>
          <a:lstStyle/>
          <a:p>
            <a:pPr marL="137160" indent="0">
              <a:buNone/>
            </a:pPr>
            <a:r>
              <a:rPr dirty="0"/>
              <a:t>Bad faith occurs when union actions involve:</a:t>
            </a:r>
          </a:p>
          <a:p>
            <a:endParaRPr dirty="0"/>
          </a:p>
          <a:p>
            <a:pPr marL="137160" indent="0">
              <a:buNone/>
            </a:pPr>
            <a:r>
              <a:rPr lang="en-US" dirty="0"/>
              <a:t>	</a:t>
            </a:r>
            <a:r>
              <a:rPr dirty="0"/>
              <a:t>• Personal hostility</a:t>
            </a:r>
          </a:p>
          <a:p>
            <a:pPr marL="137160" indent="0">
              <a:buNone/>
            </a:pPr>
            <a:r>
              <a:rPr lang="en-US" dirty="0"/>
              <a:t>	</a:t>
            </a:r>
            <a:r>
              <a:rPr dirty="0"/>
              <a:t>• Retaliation</a:t>
            </a:r>
          </a:p>
          <a:p>
            <a:pPr marL="137160" indent="0">
              <a:buNone/>
            </a:pPr>
            <a:r>
              <a:rPr lang="en-US" dirty="0"/>
              <a:t>	</a:t>
            </a:r>
            <a:r>
              <a:rPr dirty="0"/>
              <a:t>• Dishonesty</a:t>
            </a:r>
          </a:p>
          <a:p>
            <a:pPr marL="137160" indent="0">
              <a:buNone/>
            </a:pPr>
            <a:r>
              <a:rPr lang="en-US" dirty="0"/>
              <a:t>	</a:t>
            </a:r>
            <a:r>
              <a:rPr dirty="0"/>
              <a:t>• Intentional sabotage of a grievance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DFR Does NOT Require</a:t>
            </a:r>
          </a:p>
        </p:txBody>
      </p:sp>
      <p:sp>
        <p:nvSpPr>
          <p:cNvPr id="3" name="Content Placeholder 2"/>
          <p:cNvSpPr>
            <a:spLocks noGrp="1"/>
          </p:cNvSpPr>
          <p:nvPr>
            <p:ph idx="1"/>
          </p:nvPr>
        </p:nvSpPr>
        <p:spPr/>
        <p:txBody>
          <a:bodyPr>
            <a:normAutofit/>
          </a:bodyPr>
          <a:lstStyle/>
          <a:p>
            <a:pPr marL="137160" indent="0">
              <a:buNone/>
            </a:pPr>
            <a:r>
              <a:rPr dirty="0"/>
              <a:t>The union is NOT required to:</a:t>
            </a:r>
          </a:p>
          <a:p>
            <a:pPr marL="137160" indent="0">
              <a:buNone/>
            </a:pPr>
            <a:r>
              <a:rPr lang="en-US" dirty="0"/>
              <a:t>	</a:t>
            </a:r>
            <a:r>
              <a:rPr dirty="0"/>
              <a:t>• Take every grievance to arbitration</a:t>
            </a:r>
          </a:p>
          <a:p>
            <a:pPr marL="137160" indent="0">
              <a:buNone/>
            </a:pPr>
            <a:r>
              <a:rPr lang="en-US" dirty="0"/>
              <a:t>	</a:t>
            </a:r>
            <a:r>
              <a:rPr dirty="0"/>
              <a:t>• Win every case</a:t>
            </a:r>
          </a:p>
          <a:p>
            <a:pPr marL="137160" indent="0">
              <a:buNone/>
            </a:pPr>
            <a:r>
              <a:rPr lang="en-US" dirty="0"/>
              <a:t>	</a:t>
            </a:r>
            <a:r>
              <a:rPr dirty="0"/>
              <a:t>• Agree with every member</a:t>
            </a:r>
          </a:p>
          <a:p>
            <a:pPr marL="137160" indent="0">
              <a:buNone/>
            </a:pPr>
            <a:r>
              <a:rPr lang="en-US" dirty="0"/>
              <a:t>	</a:t>
            </a:r>
            <a:r>
              <a:rPr dirty="0"/>
              <a:t>• Pursue weak grievances</a:t>
            </a:r>
          </a:p>
          <a:p>
            <a:pPr marL="137160" indent="0">
              <a:buNone/>
            </a:pPr>
            <a:r>
              <a:rPr lang="en-US" dirty="0"/>
              <a:t>	</a:t>
            </a:r>
            <a:r>
              <a:rPr dirty="0"/>
              <a:t>• Spend union resources on hopeless cases</a:t>
            </a:r>
          </a:p>
          <a:p>
            <a:endParaRPr dirty="0"/>
          </a:p>
          <a:p>
            <a:pPr marL="137160" indent="0">
              <a:buNone/>
            </a:pPr>
            <a:r>
              <a:rPr dirty="0"/>
              <a:t>The union has discretion.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When DFR Applies</a:t>
            </a:r>
          </a:p>
        </p:txBody>
      </p:sp>
      <p:sp>
        <p:nvSpPr>
          <p:cNvPr id="3" name="Content Placeholder 2"/>
          <p:cNvSpPr>
            <a:spLocks noGrp="1"/>
          </p:cNvSpPr>
          <p:nvPr>
            <p:ph idx="1"/>
          </p:nvPr>
        </p:nvSpPr>
        <p:spPr/>
        <p:txBody>
          <a:bodyPr>
            <a:normAutofit/>
          </a:bodyPr>
          <a:lstStyle/>
          <a:p>
            <a:pPr marL="137160" indent="0">
              <a:buNone/>
            </a:pPr>
            <a:r>
              <a:rPr dirty="0"/>
              <a:t>DFR applies when the union exercises exclusive representation authority.</a:t>
            </a:r>
          </a:p>
          <a:p>
            <a:pPr marL="137160" indent="0">
              <a:buNone/>
            </a:pPr>
            <a:r>
              <a:rPr dirty="0"/>
              <a:t>Examples:</a:t>
            </a:r>
          </a:p>
          <a:p>
            <a:pPr marL="137160" indent="0">
              <a:buNone/>
            </a:pPr>
            <a:r>
              <a:rPr lang="en-US" dirty="0"/>
              <a:t>	</a:t>
            </a:r>
            <a:r>
              <a:rPr dirty="0"/>
              <a:t>• Grievance handling</a:t>
            </a:r>
          </a:p>
          <a:p>
            <a:pPr marL="137160" indent="0">
              <a:buNone/>
            </a:pPr>
            <a:r>
              <a:rPr lang="en-US" dirty="0"/>
              <a:t>	</a:t>
            </a:r>
            <a:r>
              <a:rPr dirty="0"/>
              <a:t>• Contract negotiations</a:t>
            </a:r>
          </a:p>
          <a:p>
            <a:pPr marL="137160" indent="0">
              <a:buNone/>
            </a:pPr>
            <a:r>
              <a:rPr lang="en-US" dirty="0"/>
              <a:t>	</a:t>
            </a:r>
            <a:r>
              <a:rPr dirty="0"/>
              <a:t>• Contract interpretation</a:t>
            </a:r>
          </a:p>
          <a:p>
            <a:pPr marL="137160" indent="0">
              <a:buNone/>
            </a:pPr>
            <a:r>
              <a:rPr lang="en-US" dirty="0"/>
              <a:t>	</a:t>
            </a:r>
            <a:r>
              <a:rPr dirty="0"/>
              <a:t>• Discipline representation</a:t>
            </a:r>
          </a:p>
          <a:p>
            <a:pPr marL="137160" indent="0">
              <a:buNone/>
            </a:pPr>
            <a:r>
              <a:rPr lang="en-US" dirty="0"/>
              <a:t>	</a:t>
            </a:r>
            <a:r>
              <a:rPr dirty="0"/>
              <a:t>• Settlement decisions</a:t>
            </a:r>
          </a:p>
        </p:txBody>
      </p:sp>
    </p:spTree>
  </p:cSld>
  <p:clrMapOvr>
    <a:masterClrMapping/>
  </p:clrMapOvr>
</p:sld>
</file>

<file path=ppt/theme/theme1.xml><?xml version="1.0" encoding="utf-8"?>
<a:theme xmlns:a="http://schemas.openxmlformats.org/drawingml/2006/main" name="Office Theme">
  <a:themeElements>
    <a:clrScheme name="Custom 1">
      <a:dk1>
        <a:srgbClr val="444333"/>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CFF PPT Template" id="{FF79E43B-5631-3B46-B2DA-721886BB94E9}" vid="{577DC22B-4F95-734A-A49C-FAEE7F671C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58e033-8139-44f6-bc10-eacfe960665e">
      <Terms xmlns="http://schemas.microsoft.com/office/infopath/2007/PartnerControls"/>
    </lcf76f155ced4ddcb4097134ff3c332f>
    <TaxCatchAll xmlns="55606061-87cb-448c-b305-78d78386a8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C4796B6D17554BA0F852F85E93CE29" ma:contentTypeVersion="19" ma:contentTypeDescription="Create a new document." ma:contentTypeScope="" ma:versionID="491ba794682e5d526ec0ae1f588ce1a3">
  <xsd:schema xmlns:xsd="http://www.w3.org/2001/XMLSchema" xmlns:xs="http://www.w3.org/2001/XMLSchema" xmlns:p="http://schemas.microsoft.com/office/2006/metadata/properties" xmlns:ns2="d758e033-8139-44f6-bc10-eacfe960665e" xmlns:ns3="55606061-87cb-448c-b305-78d78386a8a3" targetNamespace="http://schemas.microsoft.com/office/2006/metadata/properties" ma:root="true" ma:fieldsID="efa918038db8a778891ef7b4e8f5ddfc" ns2:_="" ns3:_="">
    <xsd:import namespace="d758e033-8139-44f6-bc10-eacfe960665e"/>
    <xsd:import namespace="55606061-87cb-448c-b305-78d78386a8a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58e033-8139-44f6-bc10-eacfe96066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f353397-9acf-49be-8929-94e98c159d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606061-87cb-448c-b305-78d78386a8a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a55491-3e54-4174-853c-b7b0e4a120c8}" ma:internalName="TaxCatchAll" ma:showField="CatchAllData" ma:web="55606061-87cb-448c-b305-78d78386a8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3747C5-9E64-476B-8603-A5148ED56874}">
  <ds:schemaRef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d758e033-8139-44f6-bc10-eacfe960665e"/>
    <ds:schemaRef ds:uri="55606061-87cb-448c-b305-78d78386a8a3"/>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8E36741-0BD2-467B-9500-D8E6CD78AEA2}"/>
</file>

<file path=customXml/itemProps3.xml><?xml version="1.0" encoding="utf-8"?>
<ds:datastoreItem xmlns:ds="http://schemas.openxmlformats.org/officeDocument/2006/customXml" ds:itemID="{512BFA79-6897-4EE8-8FC2-65C664E32D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TotalTime>
  <Words>712</Words>
  <Application>Microsoft Macintosh PowerPoint</Application>
  <PresentationFormat>Widescreen</PresentationFormat>
  <Paragraphs>144</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Impact</vt:lpstr>
      <vt:lpstr>Times New Roman</vt:lpstr>
      <vt:lpstr>Trebuchet MS</vt:lpstr>
      <vt:lpstr>Office Theme</vt:lpstr>
      <vt:lpstr>Duty of Fair Representation</vt:lpstr>
      <vt:lpstr>Duty of Fair Representation (DFR)</vt:lpstr>
      <vt:lpstr>What is Duty of Fair Representation</vt:lpstr>
      <vt:lpstr>Legal Standard</vt:lpstr>
      <vt:lpstr>Arbitrary Conduct</vt:lpstr>
      <vt:lpstr>Discrimination</vt:lpstr>
      <vt:lpstr>Bad Faith</vt:lpstr>
      <vt:lpstr>What DFR Does NOT Require</vt:lpstr>
      <vt:lpstr>When DFR Applies</vt:lpstr>
      <vt:lpstr>Who Can Create DFR Liability</vt:lpstr>
      <vt:lpstr>Most Common Source of DFR Claims</vt:lpstr>
      <vt:lpstr>Non-Grievance Risk Areas</vt:lpstr>
      <vt:lpstr>Representing the Bargaining Unit</vt:lpstr>
      <vt:lpstr>Documentation Protects the Union</vt:lpstr>
      <vt:lpstr>Reducing DFR Liability</vt:lpstr>
      <vt:lpstr>When in Doubt</vt:lpstr>
      <vt:lpstr>Case Study #1</vt:lpstr>
      <vt:lpstr>Case Study #2</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 Hoover</dc:creator>
  <cp:lastModifiedBy>Tim Hoover</cp:lastModifiedBy>
  <cp:revision>3</cp:revision>
  <dcterms:created xsi:type="dcterms:W3CDTF">2026-04-08T16:26:33Z</dcterms:created>
  <dcterms:modified xsi:type="dcterms:W3CDTF">2026-04-09T17:08:11Z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0x010100ACC4796B6D17554BA0F852F85E93CE29</vt:lpwstr>
  </property>
  <property fmtid="{D5CDD505-2E9C-101B-9397-08002B2CF9AE}" pid="3" name="MediaServiceImageTags">
    <vt:lpwstr/>
  </property>
</Properties>
</file>