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sldIdLst>
    <p:sldId id="256"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43" r:id="rId20"/>
    <p:sldId id="337" r:id="rId21"/>
    <p:sldId id="338" r:id="rId22"/>
    <p:sldId id="339" r:id="rId23"/>
    <p:sldId id="340" r:id="rId24"/>
    <p:sldId id="341" r:id="rId25"/>
    <p:sldId id="342" r:id="rId26"/>
    <p:sldId id="34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7F52"/>
    <a:srgbClr val="1F2D3F"/>
    <a:srgbClr val="00205A"/>
    <a:srgbClr val="49426F"/>
    <a:srgbClr val="862533"/>
    <a:srgbClr val="EFAE34"/>
    <a:srgbClr val="354456"/>
    <a:srgbClr val="5C83AE"/>
    <a:srgbClr val="862633"/>
    <a:srgbClr val="D002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3"/>
    <p:restoredTop sz="92603"/>
  </p:normalViewPr>
  <p:slideViewPr>
    <p:cSldViewPr snapToGrid="0" snapToObjects="1">
      <p:cViewPr varScale="1">
        <p:scale>
          <a:sx n="103" d="100"/>
          <a:sy n="103" d="100"/>
        </p:scale>
        <p:origin x="1448" y="48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FF207-ACDB-A446-8128-10A2BA3F9F5D}" type="datetimeFigureOut">
              <a:rPr lang="en-US" smtClean="0"/>
              <a:t>4/9/26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661FE-0776-8541-8304-91DBB4A1A4BB}" type="slidenum">
              <a:rPr lang="en-US" smtClean="0"/>
              <a:t>‹#›</a:t>
            </a:fld>
            <a:endParaRPr lang="en-US"/>
          </a:p>
        </p:txBody>
      </p:sp>
    </p:spTree>
    <p:extLst>
      <p:ext uri="{BB962C8B-B14F-4D97-AF65-F5344CB8AC3E}">
        <p14:creationId xmlns:p14="http://schemas.microsoft.com/office/powerpoint/2010/main" val="145394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661FE-0776-8541-8304-91DBB4A1A4BB}" type="slidenum">
              <a:rPr lang="en-US" smtClean="0"/>
              <a:t>1</a:t>
            </a:fld>
            <a:endParaRPr lang="en-US"/>
          </a:p>
        </p:txBody>
      </p:sp>
    </p:spTree>
    <p:extLst>
      <p:ext uri="{BB962C8B-B14F-4D97-AF65-F5344CB8AC3E}">
        <p14:creationId xmlns:p14="http://schemas.microsoft.com/office/powerpoint/2010/main" val="84777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F19E5B6-A136-0548-88CB-DCB5D74FCC44}"/>
              </a:ext>
            </a:extLst>
          </p:cNvPr>
          <p:cNvSpPr>
            <a:spLocks noGrp="1"/>
          </p:cNvSpPr>
          <p:nvPr>
            <p:ph type="dt" sz="half" idx="10"/>
          </p:nvPr>
        </p:nvSpPr>
        <p:spPr>
          <a:xfrm>
            <a:off x="1126273" y="6342903"/>
            <a:ext cx="2057401" cy="365125"/>
          </a:xfrm>
        </p:spPr>
        <p:txBody>
          <a:bodyPr/>
          <a:lstStyle/>
          <a:p>
            <a:fld id="{491FF32F-0E40-F54F-9CB4-2CB05D690661}" type="datetime1">
              <a:rPr lang="en-US" smtClean="0"/>
              <a:t>4/9/26</a:t>
            </a:fld>
            <a:endParaRPr lang="en-US"/>
          </a:p>
        </p:txBody>
      </p:sp>
      <p:sp>
        <p:nvSpPr>
          <p:cNvPr id="5" name="Footer Placeholder 4">
            <a:extLst>
              <a:ext uri="{FF2B5EF4-FFF2-40B4-BE49-F238E27FC236}">
                <a16:creationId xmlns:a16="http://schemas.microsoft.com/office/drawing/2014/main" id="{4B6C887E-95DE-8144-A17B-EDF7337FCBF6}"/>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6" name="Slide Number Placeholder 5">
            <a:extLst>
              <a:ext uri="{FF2B5EF4-FFF2-40B4-BE49-F238E27FC236}">
                <a16:creationId xmlns:a16="http://schemas.microsoft.com/office/drawing/2014/main" id="{9309071C-97E9-BF45-94C3-D8F1983AE1D6}"/>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
        <p:nvSpPr>
          <p:cNvPr id="2" name="Title 1">
            <a:extLst>
              <a:ext uri="{FF2B5EF4-FFF2-40B4-BE49-F238E27FC236}">
                <a16:creationId xmlns:a16="http://schemas.microsoft.com/office/drawing/2014/main" id="{BEDE4612-131C-9547-B167-E3E27A8AE491}"/>
              </a:ext>
            </a:extLst>
          </p:cNvPr>
          <p:cNvSpPr>
            <a:spLocks noGrp="1"/>
          </p:cNvSpPr>
          <p:nvPr>
            <p:ph type="ctrTitle"/>
          </p:nvPr>
        </p:nvSpPr>
        <p:spPr>
          <a:xfrm>
            <a:off x="5777344" y="334142"/>
            <a:ext cx="5840914" cy="2387600"/>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2BEE597-D691-294A-964E-84B9B1BBBE2C}"/>
              </a:ext>
            </a:extLst>
          </p:cNvPr>
          <p:cNvSpPr>
            <a:spLocks noGrp="1"/>
          </p:cNvSpPr>
          <p:nvPr>
            <p:ph type="subTitle" idx="1"/>
          </p:nvPr>
        </p:nvSpPr>
        <p:spPr>
          <a:xfrm>
            <a:off x="5777343" y="3055885"/>
            <a:ext cx="5840913" cy="15853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0899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36F7-7F9F-254A-B6BD-94DB23AE3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741DDC-65BB-7A4F-8285-2128821B3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D6DF49-5E17-0249-BA2A-52A7D41B9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53B133-579B-CA44-98BA-4C6E8EB603B2}"/>
              </a:ext>
            </a:extLst>
          </p:cNvPr>
          <p:cNvSpPr>
            <a:spLocks noGrp="1"/>
          </p:cNvSpPr>
          <p:nvPr>
            <p:ph type="dt" sz="half" idx="10"/>
          </p:nvPr>
        </p:nvSpPr>
        <p:spPr>
          <a:xfrm>
            <a:off x="1126273" y="6342903"/>
            <a:ext cx="2057401" cy="365125"/>
          </a:xfrm>
        </p:spPr>
        <p:txBody>
          <a:bodyPr/>
          <a:lstStyle/>
          <a:p>
            <a:fld id="{1EFBCB3A-7E4E-4B4E-8F34-6FFFDF1A30BF}" type="datetime1">
              <a:rPr lang="en-US" smtClean="0"/>
              <a:t>4/9/26</a:t>
            </a:fld>
            <a:endParaRPr lang="en-US"/>
          </a:p>
        </p:txBody>
      </p:sp>
      <p:sp>
        <p:nvSpPr>
          <p:cNvPr id="6" name="Footer Placeholder 5">
            <a:extLst>
              <a:ext uri="{FF2B5EF4-FFF2-40B4-BE49-F238E27FC236}">
                <a16:creationId xmlns:a16="http://schemas.microsoft.com/office/drawing/2014/main" id="{689AFE4C-62B4-E043-B1EF-B928D7559A86}"/>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7" name="Slide Number Placeholder 6">
            <a:extLst>
              <a:ext uri="{FF2B5EF4-FFF2-40B4-BE49-F238E27FC236}">
                <a16:creationId xmlns:a16="http://schemas.microsoft.com/office/drawing/2014/main" id="{8E38761C-8633-9349-8A3F-80A0EBEEA27F}"/>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381674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CE10-7F1E-544A-91B2-A6AEF9000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896A9B-452B-3C4F-AD1B-B1C5547569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DAE3075-6654-6147-9574-D10BFFC76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F40D3-601F-B24B-8EED-1EFAC60003E8}"/>
              </a:ext>
            </a:extLst>
          </p:cNvPr>
          <p:cNvSpPr>
            <a:spLocks noGrp="1"/>
          </p:cNvSpPr>
          <p:nvPr>
            <p:ph type="dt" sz="half" idx="10"/>
          </p:nvPr>
        </p:nvSpPr>
        <p:spPr/>
        <p:txBody>
          <a:bodyPr/>
          <a:lstStyle/>
          <a:p>
            <a:fld id="{C5CB5B8E-3717-EF48-B5D8-B0718309BC73}" type="datetime1">
              <a:rPr lang="en-US" smtClean="0"/>
              <a:t>4/9/26</a:t>
            </a:fld>
            <a:endParaRPr lang="en-US"/>
          </a:p>
        </p:txBody>
      </p:sp>
      <p:sp>
        <p:nvSpPr>
          <p:cNvPr id="6" name="Footer Placeholder 5">
            <a:extLst>
              <a:ext uri="{FF2B5EF4-FFF2-40B4-BE49-F238E27FC236}">
                <a16:creationId xmlns:a16="http://schemas.microsoft.com/office/drawing/2014/main" id="{4CA0A87C-B33D-774D-81AA-FE250B648590}"/>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7" name="Slide Number Placeholder 6">
            <a:extLst>
              <a:ext uri="{FF2B5EF4-FFF2-40B4-BE49-F238E27FC236}">
                <a16:creationId xmlns:a16="http://schemas.microsoft.com/office/drawing/2014/main" id="{A5DDE660-C33D-CE44-929B-D3B4C562AF8E}"/>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2119100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AD26-98F5-4643-AB21-3CE0848974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D94055-30B6-9F4A-B3ED-8E9749F1F0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8AAB0-44E5-0A47-B840-C262225F50EB}"/>
              </a:ext>
            </a:extLst>
          </p:cNvPr>
          <p:cNvSpPr>
            <a:spLocks noGrp="1"/>
          </p:cNvSpPr>
          <p:nvPr>
            <p:ph type="dt" sz="half" idx="10"/>
          </p:nvPr>
        </p:nvSpPr>
        <p:spPr>
          <a:xfrm>
            <a:off x="1126273" y="6342903"/>
            <a:ext cx="2057401" cy="365125"/>
          </a:xfrm>
        </p:spPr>
        <p:txBody>
          <a:bodyPr/>
          <a:lstStyle/>
          <a:p>
            <a:fld id="{8766BFBF-8385-D54E-A9B7-24F68A1EBCC7}" type="datetime1">
              <a:rPr lang="en-US" smtClean="0"/>
              <a:t>4/9/26</a:t>
            </a:fld>
            <a:endParaRPr lang="en-US"/>
          </a:p>
        </p:txBody>
      </p:sp>
      <p:sp>
        <p:nvSpPr>
          <p:cNvPr id="5" name="Footer Placeholder 4">
            <a:extLst>
              <a:ext uri="{FF2B5EF4-FFF2-40B4-BE49-F238E27FC236}">
                <a16:creationId xmlns:a16="http://schemas.microsoft.com/office/drawing/2014/main" id="{B7FCA0F6-38B3-CB4E-B538-83F27DC022B8}"/>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6" name="Slide Number Placeholder 5">
            <a:extLst>
              <a:ext uri="{FF2B5EF4-FFF2-40B4-BE49-F238E27FC236}">
                <a16:creationId xmlns:a16="http://schemas.microsoft.com/office/drawing/2014/main" id="{5C5036B1-6627-6A4B-A2E6-B6221F99E4EB}"/>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1761635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577BE6-343E-1F49-9915-5E6F0308A8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2E4DB4-5432-BB49-9784-9256B4BF42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9A9B6-6383-1941-BCE5-1CEB1C168EC5}"/>
              </a:ext>
            </a:extLst>
          </p:cNvPr>
          <p:cNvSpPr>
            <a:spLocks noGrp="1"/>
          </p:cNvSpPr>
          <p:nvPr>
            <p:ph type="dt" sz="half" idx="10"/>
          </p:nvPr>
        </p:nvSpPr>
        <p:spPr>
          <a:xfrm>
            <a:off x="1126273" y="6342903"/>
            <a:ext cx="2057401" cy="365125"/>
          </a:xfrm>
        </p:spPr>
        <p:txBody>
          <a:bodyPr/>
          <a:lstStyle/>
          <a:p>
            <a:fld id="{CB557F3C-C903-474D-90FE-2A7112C0FF14}" type="datetime1">
              <a:rPr lang="en-US" smtClean="0"/>
              <a:t>4/9/26</a:t>
            </a:fld>
            <a:endParaRPr lang="en-US"/>
          </a:p>
        </p:txBody>
      </p:sp>
      <p:sp>
        <p:nvSpPr>
          <p:cNvPr id="5" name="Footer Placeholder 4">
            <a:extLst>
              <a:ext uri="{FF2B5EF4-FFF2-40B4-BE49-F238E27FC236}">
                <a16:creationId xmlns:a16="http://schemas.microsoft.com/office/drawing/2014/main" id="{A6586E97-9F67-C947-B3CC-7E8E430E66EE}"/>
              </a:ext>
            </a:extLst>
          </p:cNvPr>
          <p:cNvSpPr>
            <a:spLocks noGrp="1"/>
          </p:cNvSpPr>
          <p:nvPr>
            <p:ph type="ftr" sz="quarter" idx="11"/>
          </p:nvPr>
        </p:nvSpPr>
        <p:spPr>
          <a:xfrm>
            <a:off x="6667500" y="6312390"/>
            <a:ext cx="4114800" cy="365125"/>
          </a:xfrm>
          <a:prstGeom prst="rect">
            <a:avLst/>
          </a:prstGeom>
        </p:spPr>
        <p:txBody>
          <a:bodyPr/>
          <a:lstStyle>
            <a:lvl1pPr algn="r">
              <a:defRPr/>
            </a:lvl1pPr>
          </a:lstStyle>
          <a:p>
            <a:r>
              <a:rPr lang="en-US"/>
              <a:t>Power Through Participation</a:t>
            </a:r>
          </a:p>
        </p:txBody>
      </p:sp>
      <p:sp>
        <p:nvSpPr>
          <p:cNvPr id="6" name="Slide Number Placeholder 5">
            <a:extLst>
              <a:ext uri="{FF2B5EF4-FFF2-40B4-BE49-F238E27FC236}">
                <a16:creationId xmlns:a16="http://schemas.microsoft.com/office/drawing/2014/main" id="{C51A523D-1BFF-3F4F-A1E5-5CF4C4330528}"/>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149394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30DC-01D4-8642-BD97-A773B1D5B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FD73B-635F-D544-8EC9-EF3FD8FEA0B6}"/>
              </a:ext>
            </a:extLst>
          </p:cNvPr>
          <p:cNvSpPr>
            <a:spLocks noGrp="1"/>
          </p:cNvSpPr>
          <p:nvPr>
            <p:ph idx="1"/>
          </p:nvPr>
        </p:nvSpPr>
        <p:spPr/>
        <p:txBody>
          <a:bodyPr/>
          <a:lstStyle>
            <a:lvl1pPr marL="457200" indent="-320040">
              <a:lnSpc>
                <a:spcPct val="100000"/>
              </a:lnSpc>
              <a:spcAft>
                <a:spcPts val="500"/>
              </a:spcAft>
              <a:buClr>
                <a:srgbClr val="FFC000"/>
              </a:buClr>
              <a:buFont typeface="Arial" panose="020B0604020202020204" pitchFamily="34" charset="0"/>
              <a:buChar char="•"/>
              <a:defRPr sz="2400" b="1"/>
            </a:lvl1pPr>
            <a:lvl2pPr>
              <a:spcAft>
                <a:spcPts val="500"/>
              </a:spcAft>
              <a:defRPr sz="2000">
                <a:solidFill>
                  <a:schemeClr val="accent5">
                    <a:lumMod val="20000"/>
                    <a:lumOff val="80000"/>
                  </a:schemeClr>
                </a:solidFill>
              </a:defRPr>
            </a:lvl2pPr>
            <a:lvl3pPr>
              <a:defRPr sz="1800" i="1"/>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15E4B3F7-4EBB-D74B-9D46-DBA8AB7F1627}"/>
              </a:ext>
            </a:extLst>
          </p:cNvPr>
          <p:cNvSpPr>
            <a:spLocks noGrp="1"/>
          </p:cNvSpPr>
          <p:nvPr>
            <p:ph type="dt" sz="half" idx="10"/>
          </p:nvPr>
        </p:nvSpPr>
        <p:spPr>
          <a:xfrm>
            <a:off x="1126273" y="6342903"/>
            <a:ext cx="2057401" cy="365125"/>
          </a:xfrm>
        </p:spPr>
        <p:txBody>
          <a:bodyPr/>
          <a:lstStyle>
            <a:lvl1pPr>
              <a:defRPr>
                <a:solidFill>
                  <a:srgbClr val="987F52"/>
                </a:solidFill>
              </a:defRPr>
            </a:lvl1pPr>
          </a:lstStyle>
          <a:p>
            <a:fld id="{309D651C-A391-C448-A6F1-E1876D838CDA}" type="datetime1">
              <a:rPr lang="en-US" smtClean="0"/>
              <a:pPr/>
              <a:t>4/9/26</a:t>
            </a:fld>
            <a:endParaRPr lang="en-US" dirty="0"/>
          </a:p>
        </p:txBody>
      </p:sp>
      <p:sp>
        <p:nvSpPr>
          <p:cNvPr id="6" name="Slide Number Placeholder 5">
            <a:extLst>
              <a:ext uri="{FF2B5EF4-FFF2-40B4-BE49-F238E27FC236}">
                <a16:creationId xmlns:a16="http://schemas.microsoft.com/office/drawing/2014/main" id="{93FD2276-BF38-9240-9083-270D0842EAB4}"/>
              </a:ext>
            </a:extLst>
          </p:cNvPr>
          <p:cNvSpPr>
            <a:spLocks noGrp="1"/>
          </p:cNvSpPr>
          <p:nvPr>
            <p:ph type="sldNum" sz="quarter" idx="12"/>
          </p:nvPr>
        </p:nvSpPr>
        <p:spPr>
          <a:xfrm>
            <a:off x="11414047" y="6328232"/>
            <a:ext cx="563211" cy="365125"/>
          </a:xfrm>
        </p:spPr>
        <p:txBody>
          <a:bodyPr/>
          <a:lstStyle>
            <a:lvl1pPr>
              <a:defRPr>
                <a:solidFill>
                  <a:srgbClr val="987F52"/>
                </a:solidFill>
              </a:defRPr>
            </a:lvl1pPr>
          </a:lstStyle>
          <a:p>
            <a:fld id="{30F7EC9B-7DD8-5744-9B47-DE051C29BD40}" type="slidenum">
              <a:rPr lang="en-US" smtClean="0"/>
              <a:pPr/>
              <a:t>‹#›</a:t>
            </a:fld>
            <a:endParaRPr lang="en-US" dirty="0"/>
          </a:p>
        </p:txBody>
      </p:sp>
      <p:sp>
        <p:nvSpPr>
          <p:cNvPr id="7" name="Footer Placeholder 4">
            <a:extLst>
              <a:ext uri="{FF2B5EF4-FFF2-40B4-BE49-F238E27FC236}">
                <a16:creationId xmlns:a16="http://schemas.microsoft.com/office/drawing/2014/main" id="{7A211A46-96A4-8E48-93B6-B79A297BAB93}"/>
              </a:ext>
            </a:extLst>
          </p:cNvPr>
          <p:cNvSpPr>
            <a:spLocks noGrp="1"/>
          </p:cNvSpPr>
          <p:nvPr>
            <p:ph type="ftr" sz="quarter" idx="3"/>
          </p:nvPr>
        </p:nvSpPr>
        <p:spPr>
          <a:xfrm>
            <a:off x="6909245" y="6325837"/>
            <a:ext cx="4444555" cy="365125"/>
          </a:xfrm>
          <a:prstGeom prst="rect">
            <a:avLst/>
          </a:prstGeom>
        </p:spPr>
        <p:txBody>
          <a:bodyPr/>
          <a:lstStyle>
            <a:lvl1pPr algn="r">
              <a:defRPr sz="1200">
                <a:solidFill>
                  <a:srgbClr val="987F52"/>
                </a:solidFill>
                <a:latin typeface="Calibri" panose="020F0502020204030204" pitchFamily="34" charset="0"/>
                <a:cs typeface="Calibri" panose="020F0502020204030204" pitchFamily="34" charset="0"/>
              </a:defRPr>
            </a:lvl1pPr>
          </a:lstStyle>
          <a:p>
            <a:r>
              <a:rPr lang="en-US" dirty="0"/>
              <a:t>Power Through Participation</a:t>
            </a:r>
          </a:p>
        </p:txBody>
      </p:sp>
    </p:spTree>
    <p:extLst>
      <p:ext uri="{BB962C8B-B14F-4D97-AF65-F5344CB8AC3E}">
        <p14:creationId xmlns:p14="http://schemas.microsoft.com/office/powerpoint/2010/main" val="390588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791A85-183B-094A-972F-7149A56B7DEB}"/>
              </a:ext>
            </a:extLst>
          </p:cNvPr>
          <p:cNvSpPr/>
          <p:nvPr userDrawn="1"/>
        </p:nvSpPr>
        <p:spPr>
          <a:xfrm>
            <a:off x="5455627" y="0"/>
            <a:ext cx="6736372" cy="6158753"/>
          </a:xfrm>
          <a:prstGeom prst="rect">
            <a:avLst/>
          </a:prstGeom>
          <a:gradFill>
            <a:gsLst>
              <a:gs pos="100000">
                <a:srgbClr val="862633"/>
              </a:gs>
              <a:gs pos="0">
                <a:srgbClr val="D0021B"/>
              </a:gs>
            </a:gsLst>
            <a:path path="rect">
              <a:fillToRect l="50000" t="50000" r="50000" b="50000"/>
            </a:path>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B730DC-01D4-8642-BD97-A773B1D5BAFE}"/>
              </a:ext>
            </a:extLst>
          </p:cNvPr>
          <p:cNvSpPr>
            <a:spLocks noGrp="1"/>
          </p:cNvSpPr>
          <p:nvPr>
            <p:ph type="title"/>
          </p:nvPr>
        </p:nvSpPr>
        <p:spPr>
          <a:xfrm>
            <a:off x="838200" y="365125"/>
            <a:ext cx="4138246" cy="1325563"/>
          </a:xfrm>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15E4B3F7-4EBB-D74B-9D46-DBA8AB7F1627}"/>
              </a:ext>
            </a:extLst>
          </p:cNvPr>
          <p:cNvSpPr>
            <a:spLocks noGrp="1"/>
          </p:cNvSpPr>
          <p:nvPr>
            <p:ph type="dt" sz="half" idx="10"/>
          </p:nvPr>
        </p:nvSpPr>
        <p:spPr>
          <a:xfrm>
            <a:off x="1077699" y="6356350"/>
            <a:ext cx="2057401" cy="365125"/>
          </a:xfrm>
        </p:spPr>
        <p:txBody>
          <a:bodyPr/>
          <a:lstStyle/>
          <a:p>
            <a:fld id="{6AC5F12B-AF32-AD4A-83B1-C1D164F64248}" type="datetime1">
              <a:rPr lang="en-US" smtClean="0"/>
              <a:t>4/9/26</a:t>
            </a:fld>
            <a:endParaRPr lang="en-US"/>
          </a:p>
        </p:txBody>
      </p:sp>
      <p:sp>
        <p:nvSpPr>
          <p:cNvPr id="5" name="Footer Placeholder 4">
            <a:extLst>
              <a:ext uri="{FF2B5EF4-FFF2-40B4-BE49-F238E27FC236}">
                <a16:creationId xmlns:a16="http://schemas.microsoft.com/office/drawing/2014/main" id="{47F915D8-CAD4-3E4F-BA75-BD400079BA48}"/>
              </a:ext>
            </a:extLst>
          </p:cNvPr>
          <p:cNvSpPr>
            <a:spLocks noGrp="1"/>
          </p:cNvSpPr>
          <p:nvPr>
            <p:ph type="ftr" sz="quarter" idx="11"/>
          </p:nvPr>
        </p:nvSpPr>
        <p:spPr>
          <a:xfrm>
            <a:off x="7369167" y="6312390"/>
            <a:ext cx="4114800" cy="365125"/>
          </a:xfrm>
          <a:prstGeom prst="rect">
            <a:avLst/>
          </a:prstGeom>
        </p:spPr>
        <p:txBody>
          <a:bodyPr/>
          <a:lstStyle>
            <a:lvl1pPr algn="r">
              <a:defRPr/>
            </a:lvl1pPr>
          </a:lstStyle>
          <a:p>
            <a:r>
              <a:rPr lang="en-US"/>
              <a:t>Power Through Participation</a:t>
            </a:r>
            <a:endParaRPr lang="en-US" dirty="0"/>
          </a:p>
        </p:txBody>
      </p:sp>
      <p:sp>
        <p:nvSpPr>
          <p:cNvPr id="6" name="Slide Number Placeholder 5">
            <a:extLst>
              <a:ext uri="{FF2B5EF4-FFF2-40B4-BE49-F238E27FC236}">
                <a16:creationId xmlns:a16="http://schemas.microsoft.com/office/drawing/2014/main" id="{93FD2276-BF38-9240-9083-270D0842EAB4}"/>
              </a:ext>
            </a:extLst>
          </p:cNvPr>
          <p:cNvSpPr>
            <a:spLocks noGrp="1"/>
          </p:cNvSpPr>
          <p:nvPr>
            <p:ph type="sldNum" sz="quarter" idx="12"/>
          </p:nvPr>
        </p:nvSpPr>
        <p:spPr>
          <a:xfrm>
            <a:off x="11483967" y="6316009"/>
            <a:ext cx="563211" cy="365125"/>
          </a:xfrm>
        </p:spPr>
        <p:txBody>
          <a:bodyPr/>
          <a:lstStyle/>
          <a:p>
            <a:fld id="{30F7EC9B-7DD8-5744-9B47-DE051C29BD40}" type="slidenum">
              <a:rPr lang="en-US" smtClean="0"/>
              <a:t>‹#›</a:t>
            </a:fld>
            <a:endParaRPr lang="en-US"/>
          </a:p>
        </p:txBody>
      </p:sp>
      <p:sp>
        <p:nvSpPr>
          <p:cNvPr id="13" name="Content Placeholder 2">
            <a:extLst>
              <a:ext uri="{FF2B5EF4-FFF2-40B4-BE49-F238E27FC236}">
                <a16:creationId xmlns:a16="http://schemas.microsoft.com/office/drawing/2014/main" id="{7C7DB163-F9A7-074F-8E26-4F9501EBEE1D}"/>
              </a:ext>
            </a:extLst>
          </p:cNvPr>
          <p:cNvSpPr>
            <a:spLocks noGrp="1"/>
          </p:cNvSpPr>
          <p:nvPr>
            <p:ph idx="1" hasCustomPrompt="1"/>
          </p:nvPr>
        </p:nvSpPr>
        <p:spPr>
          <a:xfrm>
            <a:off x="5661211" y="1690688"/>
            <a:ext cx="6104361" cy="4180968"/>
          </a:xfrm>
        </p:spPr>
        <p:txBody>
          <a:bodyPr/>
          <a:lstStyle>
            <a:lvl1pPr marL="457200" indent="-320040">
              <a:lnSpc>
                <a:spcPct val="100000"/>
              </a:lnSpc>
              <a:spcAft>
                <a:spcPts val="500"/>
              </a:spcAft>
              <a:buClr>
                <a:srgbClr val="FFC000"/>
              </a:buClr>
              <a:buFont typeface="Arial" panose="020B0604020202020204" pitchFamily="34" charset="0"/>
              <a:buChar char="•"/>
              <a:defRPr sz="2400" b="1"/>
            </a:lvl1pPr>
            <a:lvl2pPr>
              <a:spcAft>
                <a:spcPts val="500"/>
              </a:spcAft>
              <a:defRPr sz="2000">
                <a:solidFill>
                  <a:schemeClr val="accent5">
                    <a:lumMod val="20000"/>
                    <a:lumOff val="80000"/>
                  </a:schemeClr>
                </a:solidFill>
              </a:defRPr>
            </a:lvl2pPr>
            <a:lvl3pPr>
              <a:defRPr sz="1800" i="1"/>
            </a:lvl3pPr>
            <a:lvl4pPr>
              <a:defRPr sz="1400"/>
            </a:lvl4pPr>
          </a:lstStyle>
          <a:p>
            <a:r>
              <a:rPr lang="en-US" altLang="en-US" dirty="0"/>
              <a:t>Firefighting is one of the most dangerous professions in North America.</a:t>
            </a:r>
          </a:p>
          <a:p>
            <a:r>
              <a:rPr lang="en-US" altLang="en-US" dirty="0"/>
              <a:t>The IAFF has worked and will continue to work with governmental agencies, politicians and fire service organizations to seek improvements in staffing levels, protective gear and overall technology to ensure the safety of its members.</a:t>
            </a:r>
          </a:p>
        </p:txBody>
      </p:sp>
    </p:spTree>
    <p:extLst>
      <p:ext uri="{BB962C8B-B14F-4D97-AF65-F5344CB8AC3E}">
        <p14:creationId xmlns:p14="http://schemas.microsoft.com/office/powerpoint/2010/main" val="139862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D1D0-9B20-1A49-9871-1E4C447F94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0EB216-0956-0244-903C-E9E1EFAD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94B748-3E0A-5549-B5AD-5898A5858717}"/>
              </a:ext>
            </a:extLst>
          </p:cNvPr>
          <p:cNvSpPr>
            <a:spLocks noGrp="1"/>
          </p:cNvSpPr>
          <p:nvPr>
            <p:ph type="dt" sz="half" idx="10"/>
          </p:nvPr>
        </p:nvSpPr>
        <p:spPr/>
        <p:txBody>
          <a:bodyPr/>
          <a:lstStyle/>
          <a:p>
            <a:fld id="{14B08FDE-548B-EC4B-ADDA-64B2E2A3E376}" type="datetime1">
              <a:rPr lang="en-US" smtClean="0"/>
              <a:t>4/9/26</a:t>
            </a:fld>
            <a:endParaRPr lang="en-US"/>
          </a:p>
        </p:txBody>
      </p:sp>
      <p:sp>
        <p:nvSpPr>
          <p:cNvPr id="5" name="Footer Placeholder 4">
            <a:extLst>
              <a:ext uri="{FF2B5EF4-FFF2-40B4-BE49-F238E27FC236}">
                <a16:creationId xmlns:a16="http://schemas.microsoft.com/office/drawing/2014/main" id="{2771CFCB-F2D5-D641-A6B8-63E5E32C147D}"/>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endParaRPr lang="en-US" dirty="0"/>
          </a:p>
        </p:txBody>
      </p:sp>
      <p:sp>
        <p:nvSpPr>
          <p:cNvPr id="6" name="Slide Number Placeholder 5">
            <a:extLst>
              <a:ext uri="{FF2B5EF4-FFF2-40B4-BE49-F238E27FC236}">
                <a16:creationId xmlns:a16="http://schemas.microsoft.com/office/drawing/2014/main" id="{29B27729-E19E-B446-95A3-FD774DCE88A4}"/>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283463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780E-3C88-7241-AA3B-A534A2B4C0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BFB30-4046-864E-AAED-BAE87259D0AA}"/>
              </a:ext>
            </a:extLst>
          </p:cNvPr>
          <p:cNvSpPr>
            <a:spLocks noGrp="1"/>
          </p:cNvSpPr>
          <p:nvPr>
            <p:ph sz="half" idx="1"/>
          </p:nvPr>
        </p:nvSpPr>
        <p:spPr>
          <a:xfrm>
            <a:off x="838200" y="1825625"/>
            <a:ext cx="5181600" cy="4351338"/>
          </a:xfrm>
        </p:spPr>
        <p:txBody>
          <a:bodyPr/>
          <a:lstStyle>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6571E0C-6071-424D-ABEA-FE1A61AF60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75F987-72B1-FB4E-8226-F66C3F16531E}"/>
              </a:ext>
            </a:extLst>
          </p:cNvPr>
          <p:cNvSpPr>
            <a:spLocks noGrp="1"/>
          </p:cNvSpPr>
          <p:nvPr>
            <p:ph type="dt" sz="half" idx="10"/>
          </p:nvPr>
        </p:nvSpPr>
        <p:spPr>
          <a:xfrm>
            <a:off x="1126273" y="6342903"/>
            <a:ext cx="2057401" cy="365125"/>
          </a:xfrm>
        </p:spPr>
        <p:txBody>
          <a:bodyPr/>
          <a:lstStyle/>
          <a:p>
            <a:fld id="{5620DAE1-089D-B646-BA98-73320FA8199A}" type="datetime1">
              <a:rPr lang="en-US" smtClean="0"/>
              <a:t>4/9/26</a:t>
            </a:fld>
            <a:endParaRPr lang="en-US"/>
          </a:p>
        </p:txBody>
      </p:sp>
      <p:sp>
        <p:nvSpPr>
          <p:cNvPr id="6" name="Footer Placeholder 5">
            <a:extLst>
              <a:ext uri="{FF2B5EF4-FFF2-40B4-BE49-F238E27FC236}">
                <a16:creationId xmlns:a16="http://schemas.microsoft.com/office/drawing/2014/main" id="{D4B2BC61-6E51-AB48-8EB2-57977168682B}"/>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7" name="Slide Number Placeholder 6">
            <a:extLst>
              <a:ext uri="{FF2B5EF4-FFF2-40B4-BE49-F238E27FC236}">
                <a16:creationId xmlns:a16="http://schemas.microsoft.com/office/drawing/2014/main" id="{4F062794-B79D-F74A-B2C7-8B20DE8749E4}"/>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260544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9CF7-0838-FF49-BD4B-F436FBA99B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E220D9-C454-974D-BA4B-C5A6B4B27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30F8FC-978D-3146-A325-B0BB6BCF91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2DE82-B493-524C-974E-3530D7128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F823F5-49C9-1C4C-8713-9C6296023D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0D0808-F2E7-F841-9C11-7BBB6FAAB070}"/>
              </a:ext>
            </a:extLst>
          </p:cNvPr>
          <p:cNvSpPr>
            <a:spLocks noGrp="1"/>
          </p:cNvSpPr>
          <p:nvPr>
            <p:ph type="dt" sz="half" idx="10"/>
          </p:nvPr>
        </p:nvSpPr>
        <p:spPr>
          <a:xfrm>
            <a:off x="1126273" y="6342903"/>
            <a:ext cx="2057401" cy="365125"/>
          </a:xfrm>
        </p:spPr>
        <p:txBody>
          <a:bodyPr/>
          <a:lstStyle/>
          <a:p>
            <a:fld id="{C63F3077-4894-E241-8A50-A9BC27F8BF12}" type="datetime1">
              <a:rPr lang="en-US" smtClean="0"/>
              <a:t>4/9/26</a:t>
            </a:fld>
            <a:endParaRPr lang="en-US"/>
          </a:p>
        </p:txBody>
      </p:sp>
      <p:sp>
        <p:nvSpPr>
          <p:cNvPr id="8" name="Footer Placeholder 7">
            <a:extLst>
              <a:ext uri="{FF2B5EF4-FFF2-40B4-BE49-F238E27FC236}">
                <a16:creationId xmlns:a16="http://schemas.microsoft.com/office/drawing/2014/main" id="{FA761754-74E7-AE45-8A65-5931AF938E09}"/>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9" name="Slide Number Placeholder 8">
            <a:extLst>
              <a:ext uri="{FF2B5EF4-FFF2-40B4-BE49-F238E27FC236}">
                <a16:creationId xmlns:a16="http://schemas.microsoft.com/office/drawing/2014/main" id="{78047607-ACEB-E44E-9CE4-1F1B0E8AB4B7}"/>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38351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716D-4CF5-844A-B445-8A0A637241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96B0E-3BC2-1046-9CDC-FCC8B2C50528}"/>
              </a:ext>
            </a:extLst>
          </p:cNvPr>
          <p:cNvSpPr>
            <a:spLocks noGrp="1"/>
          </p:cNvSpPr>
          <p:nvPr>
            <p:ph type="dt" sz="half" idx="10"/>
          </p:nvPr>
        </p:nvSpPr>
        <p:spPr>
          <a:xfrm>
            <a:off x="1126273" y="6342903"/>
            <a:ext cx="2057401" cy="365125"/>
          </a:xfrm>
        </p:spPr>
        <p:txBody>
          <a:bodyPr/>
          <a:lstStyle/>
          <a:p>
            <a:fld id="{8B603074-E9FC-FA42-87A3-99CAC4466418}" type="datetime1">
              <a:rPr lang="en-US" smtClean="0"/>
              <a:t>4/9/26</a:t>
            </a:fld>
            <a:endParaRPr lang="en-US"/>
          </a:p>
        </p:txBody>
      </p:sp>
      <p:sp>
        <p:nvSpPr>
          <p:cNvPr id="4" name="Footer Placeholder 3">
            <a:extLst>
              <a:ext uri="{FF2B5EF4-FFF2-40B4-BE49-F238E27FC236}">
                <a16:creationId xmlns:a16="http://schemas.microsoft.com/office/drawing/2014/main" id="{C7B4FBF5-B7ED-A14E-9484-3FC920B0F64D}"/>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5" name="Slide Number Placeholder 4">
            <a:extLst>
              <a:ext uri="{FF2B5EF4-FFF2-40B4-BE49-F238E27FC236}">
                <a16:creationId xmlns:a16="http://schemas.microsoft.com/office/drawing/2014/main" id="{A7ECBD5E-0421-844E-AE6D-1616AFF4B6B9}"/>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264371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CC49CA-E222-3C49-B845-78A6FB212B51}"/>
              </a:ext>
            </a:extLst>
          </p:cNvPr>
          <p:cNvSpPr/>
          <p:nvPr userDrawn="1"/>
        </p:nvSpPr>
        <p:spPr>
          <a:xfrm>
            <a:off x="0" y="0"/>
            <a:ext cx="12192000" cy="6858000"/>
          </a:xfrm>
          <a:prstGeom prst="rect">
            <a:avLst/>
          </a:prstGeom>
          <a:solidFill>
            <a:srgbClr val="1F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646C57D-B083-9C4B-95F1-FCC0109B4609}"/>
              </a:ext>
            </a:extLst>
          </p:cNvPr>
          <p:cNvCxnSpPr>
            <a:cxnSpLocks/>
          </p:cNvCxnSpPr>
          <p:nvPr userDrawn="1"/>
        </p:nvCxnSpPr>
        <p:spPr>
          <a:xfrm flipH="1">
            <a:off x="0" y="6324880"/>
            <a:ext cx="12192001" cy="0"/>
          </a:xfrm>
          <a:prstGeom prst="line">
            <a:avLst/>
          </a:prstGeom>
          <a:ln w="3175">
            <a:solidFill>
              <a:srgbClr val="987F5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7B7716D-4CF5-844A-B445-8A0A637241A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1A96B0E-3BC2-1046-9CDC-FCC8B2C50528}"/>
              </a:ext>
            </a:extLst>
          </p:cNvPr>
          <p:cNvSpPr>
            <a:spLocks noGrp="1"/>
          </p:cNvSpPr>
          <p:nvPr>
            <p:ph type="dt" sz="half" idx="10"/>
          </p:nvPr>
        </p:nvSpPr>
        <p:spPr>
          <a:xfrm>
            <a:off x="1126273" y="6342903"/>
            <a:ext cx="2057401" cy="365125"/>
          </a:xfrm>
        </p:spPr>
        <p:txBody>
          <a:bodyPr/>
          <a:lstStyle/>
          <a:p>
            <a:fld id="{8B603074-E9FC-FA42-87A3-99CAC4466418}" type="datetime1">
              <a:rPr lang="en-US" smtClean="0"/>
              <a:t>4/9/26</a:t>
            </a:fld>
            <a:endParaRPr lang="en-US"/>
          </a:p>
        </p:txBody>
      </p:sp>
      <p:sp>
        <p:nvSpPr>
          <p:cNvPr id="4" name="Footer Placeholder 3">
            <a:extLst>
              <a:ext uri="{FF2B5EF4-FFF2-40B4-BE49-F238E27FC236}">
                <a16:creationId xmlns:a16="http://schemas.microsoft.com/office/drawing/2014/main" id="{C7B4FBF5-B7ED-A14E-9484-3FC920B0F64D}"/>
              </a:ext>
            </a:extLst>
          </p:cNvPr>
          <p:cNvSpPr>
            <a:spLocks noGrp="1"/>
          </p:cNvSpPr>
          <p:nvPr>
            <p:ph type="ftr" sz="quarter" idx="11"/>
          </p:nvPr>
        </p:nvSpPr>
        <p:spPr>
          <a:xfrm>
            <a:off x="7267456" y="6339284"/>
            <a:ext cx="4114800" cy="365125"/>
          </a:xfrm>
          <a:prstGeom prst="rect">
            <a:avLst/>
          </a:prstGeom>
        </p:spPr>
        <p:txBody>
          <a:bodyPr/>
          <a:lstStyle>
            <a:lvl1pPr algn="r">
              <a:defRPr/>
            </a:lvl1pPr>
          </a:lstStyle>
          <a:p>
            <a:r>
              <a:rPr lang="en-US" dirty="0"/>
              <a:t>Power Through Participation</a:t>
            </a:r>
          </a:p>
        </p:txBody>
      </p:sp>
      <p:sp>
        <p:nvSpPr>
          <p:cNvPr id="5" name="Slide Number Placeholder 4">
            <a:extLst>
              <a:ext uri="{FF2B5EF4-FFF2-40B4-BE49-F238E27FC236}">
                <a16:creationId xmlns:a16="http://schemas.microsoft.com/office/drawing/2014/main" id="{A7ECBD5E-0421-844E-AE6D-1616AFF4B6B9}"/>
              </a:ext>
            </a:extLst>
          </p:cNvPr>
          <p:cNvSpPr>
            <a:spLocks noGrp="1"/>
          </p:cNvSpPr>
          <p:nvPr>
            <p:ph type="sldNum" sz="quarter" idx="12"/>
          </p:nvPr>
        </p:nvSpPr>
        <p:spPr>
          <a:xfrm>
            <a:off x="11382256" y="6342903"/>
            <a:ext cx="563211" cy="365125"/>
          </a:xfrm>
        </p:spPr>
        <p:txBody>
          <a:bodyPr/>
          <a:lstStyle/>
          <a:p>
            <a:fld id="{30F7EC9B-7DD8-5744-9B47-DE051C29BD40}" type="slidenum">
              <a:rPr lang="en-US" smtClean="0"/>
              <a:t>‹#›</a:t>
            </a:fld>
            <a:endParaRPr lang="en-US"/>
          </a:p>
        </p:txBody>
      </p:sp>
      <p:sp>
        <p:nvSpPr>
          <p:cNvPr id="9" name="Rectangle 8">
            <a:extLst>
              <a:ext uri="{FF2B5EF4-FFF2-40B4-BE49-F238E27FC236}">
                <a16:creationId xmlns:a16="http://schemas.microsoft.com/office/drawing/2014/main" id="{A4867899-06D1-4643-9008-38E1DE760AFE}"/>
              </a:ext>
            </a:extLst>
          </p:cNvPr>
          <p:cNvSpPr/>
          <p:nvPr userDrawn="1"/>
        </p:nvSpPr>
        <p:spPr>
          <a:xfrm>
            <a:off x="-1620" y="4114800"/>
            <a:ext cx="839818" cy="2743200"/>
          </a:xfrm>
          <a:prstGeom prst="rect">
            <a:avLst/>
          </a:prstGeom>
          <a:gradFill flip="none" rotWithShape="1">
            <a:gsLst>
              <a:gs pos="0">
                <a:srgbClr val="5C83AE">
                  <a:alpha val="0"/>
                </a:srgbClr>
              </a:gs>
              <a:gs pos="65000">
                <a:srgbClr val="1F2D3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E88CAB62-6037-5347-B3BF-6BDAAA296B94}"/>
              </a:ext>
            </a:extLst>
          </p:cNvPr>
          <p:cNvPicPr>
            <a:picLocks noChangeAspect="1"/>
          </p:cNvPicPr>
          <p:nvPr userDrawn="1"/>
        </p:nvPicPr>
        <p:blipFill>
          <a:blip r:embed="rId2"/>
          <a:stretch>
            <a:fillRect/>
          </a:stretch>
        </p:blipFill>
        <p:spPr>
          <a:xfrm>
            <a:off x="139347" y="5746087"/>
            <a:ext cx="576262" cy="808875"/>
          </a:xfrm>
          <a:prstGeom prst="rect">
            <a:avLst/>
          </a:prstGeom>
        </p:spPr>
      </p:pic>
      <p:pic>
        <p:nvPicPr>
          <p:cNvPr id="11" name="Picture 10">
            <a:extLst>
              <a:ext uri="{FF2B5EF4-FFF2-40B4-BE49-F238E27FC236}">
                <a16:creationId xmlns:a16="http://schemas.microsoft.com/office/drawing/2014/main" id="{DBFD7FE1-7271-D14B-B12F-C1FF71572EA0}"/>
              </a:ext>
            </a:extLst>
          </p:cNvPr>
          <p:cNvPicPr>
            <a:picLocks noChangeAspect="1"/>
          </p:cNvPicPr>
          <p:nvPr userDrawn="1"/>
        </p:nvPicPr>
        <p:blipFill>
          <a:blip r:embed="rId3"/>
          <a:stretch>
            <a:fillRect/>
          </a:stretch>
        </p:blipFill>
        <p:spPr>
          <a:xfrm rot="10800000">
            <a:off x="-1792720" y="-97971"/>
            <a:ext cx="2994660" cy="6858000"/>
          </a:xfrm>
          <a:prstGeom prst="rect">
            <a:avLst/>
          </a:prstGeom>
        </p:spPr>
      </p:pic>
      <p:sp>
        <p:nvSpPr>
          <p:cNvPr id="12" name="Content Placeholder 2">
            <a:extLst>
              <a:ext uri="{FF2B5EF4-FFF2-40B4-BE49-F238E27FC236}">
                <a16:creationId xmlns:a16="http://schemas.microsoft.com/office/drawing/2014/main" id="{FFC435D8-DCD8-2C45-A592-71F7B6EBA0BF}"/>
              </a:ext>
            </a:extLst>
          </p:cNvPr>
          <p:cNvSpPr>
            <a:spLocks noGrp="1"/>
          </p:cNvSpPr>
          <p:nvPr>
            <p:ph idx="1"/>
          </p:nvPr>
        </p:nvSpPr>
        <p:spPr>
          <a:xfrm>
            <a:off x="1201942" y="1825625"/>
            <a:ext cx="10151858" cy="4351338"/>
          </a:xfrm>
        </p:spPr>
        <p:txBody>
          <a:bodyPr/>
          <a:lstStyle>
            <a:lvl1pPr marL="457200" indent="-320040">
              <a:lnSpc>
                <a:spcPct val="100000"/>
              </a:lnSpc>
              <a:spcAft>
                <a:spcPts val="500"/>
              </a:spcAft>
              <a:buClr>
                <a:srgbClr val="FFC000"/>
              </a:buClr>
              <a:buFont typeface="Arial" panose="020B0604020202020204" pitchFamily="34" charset="0"/>
              <a:buChar char="•"/>
              <a:defRPr sz="2400" b="1">
                <a:solidFill>
                  <a:schemeClr val="bg1"/>
                </a:solidFill>
              </a:defRPr>
            </a:lvl1pPr>
            <a:lvl2pPr>
              <a:spcAft>
                <a:spcPts val="500"/>
              </a:spcAft>
              <a:defRPr sz="2000">
                <a:solidFill>
                  <a:schemeClr val="bg1"/>
                </a:solidFill>
              </a:defRPr>
            </a:lvl2pPr>
            <a:lvl3pPr>
              <a:defRPr sz="1800" i="1">
                <a:solidFill>
                  <a:schemeClr val="bg1"/>
                </a:solidFill>
              </a:defRPr>
            </a:lvl3pPr>
            <a:lvl4pPr>
              <a:defRPr sz="14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2590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6BE77F-34EC-204B-84CD-7C9353CAEF05}"/>
              </a:ext>
            </a:extLst>
          </p:cNvPr>
          <p:cNvSpPr>
            <a:spLocks noGrp="1"/>
          </p:cNvSpPr>
          <p:nvPr>
            <p:ph type="dt" sz="half" idx="10"/>
          </p:nvPr>
        </p:nvSpPr>
        <p:spPr>
          <a:xfrm>
            <a:off x="1126273" y="6342903"/>
            <a:ext cx="2057401" cy="365125"/>
          </a:xfrm>
        </p:spPr>
        <p:txBody>
          <a:bodyPr/>
          <a:lstStyle/>
          <a:p>
            <a:fld id="{F0B15976-D464-7640-9F0F-980801E09305}" type="datetime1">
              <a:rPr lang="en-US" smtClean="0"/>
              <a:t>4/9/26</a:t>
            </a:fld>
            <a:endParaRPr lang="en-US"/>
          </a:p>
        </p:txBody>
      </p:sp>
      <p:sp>
        <p:nvSpPr>
          <p:cNvPr id="3" name="Footer Placeholder 2">
            <a:extLst>
              <a:ext uri="{FF2B5EF4-FFF2-40B4-BE49-F238E27FC236}">
                <a16:creationId xmlns:a16="http://schemas.microsoft.com/office/drawing/2014/main" id="{9AD5ACD4-B831-0F44-B4EC-92515B9B4ABD}"/>
              </a:ext>
            </a:extLst>
          </p:cNvPr>
          <p:cNvSpPr>
            <a:spLocks noGrp="1"/>
          </p:cNvSpPr>
          <p:nvPr>
            <p:ph type="ftr" sz="quarter" idx="11"/>
          </p:nvPr>
        </p:nvSpPr>
        <p:spPr>
          <a:xfrm>
            <a:off x="6675788" y="6356349"/>
            <a:ext cx="4114800" cy="365125"/>
          </a:xfrm>
          <a:prstGeom prst="rect">
            <a:avLst/>
          </a:prstGeom>
        </p:spPr>
        <p:txBody>
          <a:bodyPr/>
          <a:lstStyle>
            <a:lvl1pPr algn="r">
              <a:defRPr/>
            </a:lvl1pPr>
          </a:lstStyle>
          <a:p>
            <a:r>
              <a:rPr lang="en-US"/>
              <a:t>Power Through Participation</a:t>
            </a:r>
            <a:endParaRPr lang="en-US" dirty="0"/>
          </a:p>
        </p:txBody>
      </p:sp>
      <p:sp>
        <p:nvSpPr>
          <p:cNvPr id="4" name="Slide Number Placeholder 3">
            <a:extLst>
              <a:ext uri="{FF2B5EF4-FFF2-40B4-BE49-F238E27FC236}">
                <a16:creationId xmlns:a16="http://schemas.microsoft.com/office/drawing/2014/main" id="{1765043B-35A7-614D-A072-6B48743B00BE}"/>
              </a:ext>
            </a:extLst>
          </p:cNvPr>
          <p:cNvSpPr>
            <a:spLocks noGrp="1"/>
          </p:cNvSpPr>
          <p:nvPr>
            <p:ph type="sldNum" sz="quarter" idx="12"/>
          </p:nvPr>
        </p:nvSpPr>
        <p:spPr>
          <a:xfrm>
            <a:off x="10790588" y="6356350"/>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186104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4C9393B-6F5F-CF42-8040-81EE78884A73}"/>
              </a:ext>
            </a:extLst>
          </p:cNvPr>
          <p:cNvCxnSpPr>
            <a:cxnSpLocks/>
          </p:cNvCxnSpPr>
          <p:nvPr userDrawn="1"/>
        </p:nvCxnSpPr>
        <p:spPr>
          <a:xfrm flipH="1">
            <a:off x="0" y="6311433"/>
            <a:ext cx="12192001" cy="0"/>
          </a:xfrm>
          <a:prstGeom prst="line">
            <a:avLst/>
          </a:prstGeom>
          <a:ln w="3175">
            <a:solidFill>
              <a:srgbClr val="987F5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C4925CE3-58EA-1E41-861E-71C6B9F9C5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D2F2D1-3996-1A48-AABF-EF849B2663ED}"/>
              </a:ext>
            </a:extLst>
          </p:cNvPr>
          <p:cNvSpPr>
            <a:spLocks noGrp="1"/>
          </p:cNvSpPr>
          <p:nvPr>
            <p:ph type="body" idx="1"/>
          </p:nvPr>
        </p:nvSpPr>
        <p:spPr>
          <a:xfrm>
            <a:off x="1506072" y="1825625"/>
            <a:ext cx="9847728" cy="4351338"/>
          </a:xfrm>
          <a:prstGeom prst="rect">
            <a:avLst/>
          </a:prstGeom>
        </p:spPr>
        <p:txBody>
          <a:bodyPr vert="horz" lIns="91440" tIns="45720" rIns="91440" bIns="45720" rtlCol="0">
            <a:normAutofit/>
          </a:bodyPr>
          <a:lstStyle/>
          <a:p>
            <a:pPr marL="457200" lvl="0" indent="-320040" algn="l" defTabSz="914400" rtl="0" eaLnBrk="1" latinLnBrk="0" hangingPunct="1">
              <a:lnSpc>
                <a:spcPct val="100000"/>
              </a:lnSpc>
              <a:spcBef>
                <a:spcPts val="1000"/>
              </a:spcBef>
              <a:spcAft>
                <a:spcPts val="500"/>
              </a:spcAft>
              <a:buClr>
                <a:srgbClr val="FFC000"/>
              </a:buClr>
              <a:buFont typeface="Arial" panose="020B0604020202020204" pitchFamily="34" charset="0"/>
              <a:buChar char="•"/>
            </a:pPr>
            <a:r>
              <a:rPr lang="en-US" dirty="0"/>
              <a:t>Edit Master text styles</a:t>
            </a:r>
          </a:p>
          <a:p>
            <a:pPr marL="685800" lvl="1" indent="-228600" algn="l" defTabSz="914400" rtl="0" eaLnBrk="1" latinLnBrk="0" hangingPunct="1">
              <a:lnSpc>
                <a:spcPct val="90000"/>
              </a:lnSpc>
              <a:spcBef>
                <a:spcPts val="500"/>
              </a:spcBef>
              <a:spcAft>
                <a:spcPts val="500"/>
              </a:spcAft>
              <a:buClr>
                <a:srgbClr val="F37339"/>
              </a:buClr>
              <a:buFont typeface="Arial" panose="020B0604020202020204" pitchFamily="34" charset="0"/>
              <a:buChar char="•"/>
            </a:pPr>
            <a:r>
              <a:rPr lang="en-US" dirty="0"/>
              <a:t>Second level</a:t>
            </a:r>
          </a:p>
          <a:p>
            <a:pPr marL="1143000" lvl="2" indent="-228600" algn="l" defTabSz="914400" rtl="0" eaLnBrk="1" latinLnBrk="0" hangingPunct="1">
              <a:lnSpc>
                <a:spcPct val="90000"/>
              </a:lnSpc>
              <a:spcBef>
                <a:spcPts val="500"/>
              </a:spcBef>
              <a:buClr>
                <a:srgbClr val="FFC000"/>
              </a:buClr>
              <a:buFont typeface="Arial" panose="020B0604020202020204" pitchFamily="34" charset="0"/>
              <a:buChar char="•"/>
            </a:pPr>
            <a:r>
              <a:rPr lang="en-US" dirty="0"/>
              <a:t>Third level</a:t>
            </a:r>
          </a:p>
          <a:p>
            <a:pPr marL="1600200" lvl="3" indent="-228600" algn="l" defTabSz="914400" rtl="0" eaLnBrk="1" latinLnBrk="0" hangingPunct="1">
              <a:lnSpc>
                <a:spcPct val="90000"/>
              </a:lnSpc>
              <a:spcBef>
                <a:spcPts val="500"/>
              </a:spcBef>
              <a:buFont typeface="Arial" panose="020B0604020202020204" pitchFamily="34" charset="0"/>
              <a:buChar char="•"/>
            </a:pPr>
            <a:r>
              <a:rPr lang="en-US" dirty="0"/>
              <a:t>Fourth level</a:t>
            </a:r>
          </a:p>
        </p:txBody>
      </p:sp>
      <p:sp>
        <p:nvSpPr>
          <p:cNvPr id="4" name="Date Placeholder 3">
            <a:extLst>
              <a:ext uri="{FF2B5EF4-FFF2-40B4-BE49-F238E27FC236}">
                <a16:creationId xmlns:a16="http://schemas.microsoft.com/office/drawing/2014/main" id="{B493BBD9-E1B8-4842-AC26-637ACFF7C7F6}"/>
              </a:ext>
            </a:extLst>
          </p:cNvPr>
          <p:cNvSpPr>
            <a:spLocks noGrp="1"/>
          </p:cNvSpPr>
          <p:nvPr>
            <p:ph type="dt" sz="half" idx="2"/>
          </p:nvPr>
        </p:nvSpPr>
        <p:spPr>
          <a:xfrm>
            <a:off x="1126273" y="6356350"/>
            <a:ext cx="2057401" cy="365125"/>
          </a:xfrm>
          <a:prstGeom prst="rect">
            <a:avLst/>
          </a:prstGeom>
        </p:spPr>
        <p:txBody>
          <a:bodyPr vert="horz" lIns="91440" tIns="45720" rIns="91440" bIns="45720" rtlCol="0" anchor="ctr"/>
          <a:lstStyle>
            <a:lvl1pPr algn="l">
              <a:defRPr sz="1200">
                <a:solidFill>
                  <a:srgbClr val="987F52"/>
                </a:solidFill>
              </a:defRPr>
            </a:lvl1pPr>
          </a:lstStyle>
          <a:p>
            <a:fld id="{82C2E56C-C7B6-4641-AF79-45D725C952E7}" type="datetime1">
              <a:rPr lang="en-US" smtClean="0"/>
              <a:pPr/>
              <a:t>4/9/26</a:t>
            </a:fld>
            <a:endParaRPr lang="en-US" dirty="0"/>
          </a:p>
        </p:txBody>
      </p:sp>
      <p:sp>
        <p:nvSpPr>
          <p:cNvPr id="6" name="Slide Number Placeholder 5">
            <a:extLst>
              <a:ext uri="{FF2B5EF4-FFF2-40B4-BE49-F238E27FC236}">
                <a16:creationId xmlns:a16="http://schemas.microsoft.com/office/drawing/2014/main" id="{688CD42D-A034-2A4D-8839-86F35B976A5B}"/>
              </a:ext>
            </a:extLst>
          </p:cNvPr>
          <p:cNvSpPr>
            <a:spLocks noGrp="1"/>
          </p:cNvSpPr>
          <p:nvPr>
            <p:ph type="sldNum" sz="quarter" idx="4"/>
          </p:nvPr>
        </p:nvSpPr>
        <p:spPr>
          <a:xfrm>
            <a:off x="11476388" y="6329456"/>
            <a:ext cx="563211" cy="365125"/>
          </a:xfrm>
          <a:prstGeom prst="rect">
            <a:avLst/>
          </a:prstGeom>
        </p:spPr>
        <p:txBody>
          <a:bodyPr vert="horz" lIns="91440" tIns="45720" rIns="91440" bIns="45720" rtlCol="0" anchor="ctr"/>
          <a:lstStyle>
            <a:lvl1pPr algn="r">
              <a:defRPr sz="1200">
                <a:solidFill>
                  <a:srgbClr val="987F52"/>
                </a:solidFill>
              </a:defRPr>
            </a:lvl1pPr>
          </a:lstStyle>
          <a:p>
            <a:fld id="{30F7EC9B-7DD8-5744-9B47-DE051C29BD40}" type="slidenum">
              <a:rPr lang="en-US" smtClean="0"/>
              <a:pPr/>
              <a:t>‹#›</a:t>
            </a:fld>
            <a:endParaRPr lang="en-US" dirty="0"/>
          </a:p>
        </p:txBody>
      </p:sp>
      <p:sp>
        <p:nvSpPr>
          <p:cNvPr id="16" name="Rectangle 15">
            <a:extLst>
              <a:ext uri="{FF2B5EF4-FFF2-40B4-BE49-F238E27FC236}">
                <a16:creationId xmlns:a16="http://schemas.microsoft.com/office/drawing/2014/main" id="{465BBFE5-4C5F-A545-8AF9-2BD92EC9EDED}"/>
              </a:ext>
            </a:extLst>
          </p:cNvPr>
          <p:cNvSpPr/>
          <p:nvPr userDrawn="1"/>
        </p:nvSpPr>
        <p:spPr>
          <a:xfrm>
            <a:off x="-1620" y="4114800"/>
            <a:ext cx="839818" cy="2743200"/>
          </a:xfrm>
          <a:prstGeom prst="rect">
            <a:avLst/>
          </a:prstGeom>
          <a:gradFill flip="none" rotWithShape="1">
            <a:gsLst>
              <a:gs pos="0">
                <a:srgbClr val="5C83AE">
                  <a:alpha val="0"/>
                </a:srgbClr>
              </a:gs>
              <a:gs pos="65000">
                <a:srgbClr val="1F2D3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57666F7-1CDA-B84A-B89E-BFB1440F8C7F}"/>
              </a:ext>
            </a:extLst>
          </p:cNvPr>
          <p:cNvPicPr>
            <a:picLocks noChangeAspect="1"/>
          </p:cNvPicPr>
          <p:nvPr userDrawn="1"/>
        </p:nvPicPr>
        <p:blipFill>
          <a:blip r:embed="rId15"/>
          <a:stretch>
            <a:fillRect/>
          </a:stretch>
        </p:blipFill>
        <p:spPr>
          <a:xfrm>
            <a:off x="139347" y="5746087"/>
            <a:ext cx="576262" cy="808875"/>
          </a:xfrm>
          <a:prstGeom prst="rect">
            <a:avLst/>
          </a:prstGeom>
        </p:spPr>
      </p:pic>
      <p:sp>
        <p:nvSpPr>
          <p:cNvPr id="18" name="Footer Placeholder 4">
            <a:extLst>
              <a:ext uri="{FF2B5EF4-FFF2-40B4-BE49-F238E27FC236}">
                <a16:creationId xmlns:a16="http://schemas.microsoft.com/office/drawing/2014/main" id="{4AA9623A-82FE-7D41-8381-914F27474846}"/>
              </a:ext>
            </a:extLst>
          </p:cNvPr>
          <p:cNvSpPr>
            <a:spLocks noGrp="1"/>
          </p:cNvSpPr>
          <p:nvPr>
            <p:ph type="ftr" sz="quarter" idx="3"/>
          </p:nvPr>
        </p:nvSpPr>
        <p:spPr>
          <a:xfrm>
            <a:off x="7472457" y="6325837"/>
            <a:ext cx="3881343" cy="365125"/>
          </a:xfrm>
          <a:prstGeom prst="rect">
            <a:avLst/>
          </a:prstGeom>
        </p:spPr>
        <p:txBody>
          <a:bodyPr/>
          <a:lstStyle>
            <a:lvl1pPr>
              <a:defRPr sz="1200">
                <a:solidFill>
                  <a:srgbClr val="987F52"/>
                </a:solidFill>
                <a:latin typeface="Calibri" panose="020F0502020204030204" pitchFamily="34" charset="0"/>
                <a:cs typeface="Calibri" panose="020F0502020204030204" pitchFamily="34" charset="0"/>
              </a:defRPr>
            </a:lvl1pPr>
          </a:lstStyle>
          <a:p>
            <a:pPr algn="r"/>
            <a:r>
              <a:rPr lang="en-US" dirty="0"/>
              <a:t>Power Through Participation</a:t>
            </a:r>
          </a:p>
        </p:txBody>
      </p:sp>
      <p:pic>
        <p:nvPicPr>
          <p:cNvPr id="11" name="Picture 10">
            <a:extLst>
              <a:ext uri="{FF2B5EF4-FFF2-40B4-BE49-F238E27FC236}">
                <a16:creationId xmlns:a16="http://schemas.microsoft.com/office/drawing/2014/main" id="{0D679F84-F383-8941-827C-5C30E29EBF06}"/>
              </a:ext>
            </a:extLst>
          </p:cNvPr>
          <p:cNvPicPr>
            <a:picLocks noChangeAspect="1"/>
          </p:cNvPicPr>
          <p:nvPr userDrawn="1"/>
        </p:nvPicPr>
        <p:blipFill>
          <a:blip r:embed="rId16"/>
          <a:stretch>
            <a:fillRect/>
          </a:stretch>
        </p:blipFill>
        <p:spPr>
          <a:xfrm rot="10800000">
            <a:off x="-1792720" y="-97971"/>
            <a:ext cx="2994660" cy="6858000"/>
          </a:xfrm>
          <a:prstGeom prst="rect">
            <a:avLst/>
          </a:prstGeom>
        </p:spPr>
      </p:pic>
    </p:spTree>
    <p:extLst>
      <p:ext uri="{BB962C8B-B14F-4D97-AF65-F5344CB8AC3E}">
        <p14:creationId xmlns:p14="http://schemas.microsoft.com/office/powerpoint/2010/main" val="959747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61" r:id="rId8"/>
    <p:sldLayoutId id="2147483655" r:id="rId9"/>
    <p:sldLayoutId id="2147483656" r:id="rId10"/>
    <p:sldLayoutId id="2147483657" r:id="rId11"/>
    <p:sldLayoutId id="2147483658" r:id="rId12"/>
    <p:sldLayoutId id="2147483659" r:id="rId13"/>
  </p:sldLayoutIdLst>
  <p:hf hdr="0" dt="0"/>
  <p:txStyles>
    <p:titleStyle>
      <a:lvl1pPr algn="l" defTabSz="914400" rtl="0" eaLnBrk="1" latinLnBrk="0" hangingPunct="1">
        <a:lnSpc>
          <a:spcPct val="90000"/>
        </a:lnSpc>
        <a:spcBef>
          <a:spcPct val="0"/>
        </a:spcBef>
        <a:buNone/>
        <a:defRPr sz="4400" kern="1200">
          <a:solidFill>
            <a:srgbClr val="00205A"/>
          </a:solidFill>
          <a:effectLst/>
          <a:latin typeface="Impact" panose="020B0806030902050204" pitchFamily="34" charset="0"/>
          <a:ea typeface="+mj-ea"/>
          <a:cs typeface="+mj-cs"/>
        </a:defRPr>
      </a:lvl1pPr>
    </p:titleStyle>
    <p:bodyStyle>
      <a:lvl1pPr marL="594360" indent="-457200" algn="l" defTabSz="914400" rtl="0" eaLnBrk="1" latinLnBrk="0" hangingPunct="1">
        <a:lnSpc>
          <a:spcPct val="150000"/>
        </a:lnSpc>
        <a:spcBef>
          <a:spcPts val="1000"/>
        </a:spcBef>
        <a:buFont typeface="Arial" panose="020B0604020202020204" pitchFamily="34" charset="0"/>
        <a:buNone/>
        <a:defRPr lang="en-US" sz="2400" b="1" kern="1200" dirty="0" smtClean="0">
          <a:solidFill>
            <a:srgbClr val="49426F"/>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F37339"/>
        </a:buClr>
        <a:buFont typeface="Arial" panose="020B0604020202020204" pitchFamily="34" charset="0"/>
        <a:buChar char="•"/>
        <a:defRPr lang="en-US" sz="2000" kern="1200" dirty="0" smtClean="0">
          <a:solidFill>
            <a:srgbClr val="49426F"/>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FFC000"/>
        </a:buClr>
        <a:buFont typeface="Arial" panose="020B0604020202020204" pitchFamily="34" charset="0"/>
        <a:buChar char="•"/>
        <a:defRPr lang="en-US" sz="1800" i="1" kern="1200" dirty="0" smtClean="0">
          <a:solidFill>
            <a:srgbClr val="49426F"/>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dirty="0">
          <a:solidFill>
            <a:srgbClr val="49426F"/>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2D3F"/>
            </a:gs>
            <a:gs pos="100000">
              <a:srgbClr val="1F2D3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DBA654-9EF0-F244-9642-49E49C717586}"/>
              </a:ext>
            </a:extLst>
          </p:cNvPr>
          <p:cNvPicPr>
            <a:picLocks noChangeAspect="1"/>
          </p:cNvPicPr>
          <p:nvPr/>
        </p:nvPicPr>
        <p:blipFill rotWithShape="1">
          <a:blip r:embed="rId3"/>
          <a:srcRect l="17158" t="25805" r="2654" b="12644"/>
          <a:stretch/>
        </p:blipFill>
        <p:spPr>
          <a:xfrm>
            <a:off x="0" y="0"/>
            <a:ext cx="12191999" cy="4221271"/>
          </a:xfrm>
          <a:prstGeom prst="rect">
            <a:avLst/>
          </a:prstGeom>
        </p:spPr>
      </p:pic>
      <p:sp>
        <p:nvSpPr>
          <p:cNvPr id="11" name="Rectangle 10">
            <a:extLst>
              <a:ext uri="{FF2B5EF4-FFF2-40B4-BE49-F238E27FC236}">
                <a16:creationId xmlns:a16="http://schemas.microsoft.com/office/drawing/2014/main" id="{9B20CE64-32AB-524B-B277-C788BF65EF10}"/>
              </a:ext>
            </a:extLst>
          </p:cNvPr>
          <p:cNvSpPr/>
          <p:nvPr/>
        </p:nvSpPr>
        <p:spPr>
          <a:xfrm>
            <a:off x="-44851" y="957124"/>
            <a:ext cx="12192000" cy="2636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BB943D-0019-5847-8BAA-7F1186E69A58}"/>
              </a:ext>
            </a:extLst>
          </p:cNvPr>
          <p:cNvSpPr/>
          <p:nvPr/>
        </p:nvSpPr>
        <p:spPr>
          <a:xfrm>
            <a:off x="1" y="0"/>
            <a:ext cx="12191999" cy="4221271"/>
          </a:xfrm>
          <a:prstGeom prst="rect">
            <a:avLst/>
          </a:prstGeom>
          <a:solidFill>
            <a:srgbClr val="0020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E89A8EF5-3DEC-4444-826E-6281C89D18FB}"/>
              </a:ext>
            </a:extLst>
          </p:cNvPr>
          <p:cNvSpPr>
            <a:spLocks noGrp="1"/>
          </p:cNvSpPr>
          <p:nvPr>
            <p:ph type="subTitle" idx="1"/>
          </p:nvPr>
        </p:nvSpPr>
        <p:spPr>
          <a:xfrm>
            <a:off x="9244770" y="4691556"/>
            <a:ext cx="2947229" cy="1562957"/>
          </a:xfrm>
        </p:spPr>
        <p:txBody>
          <a:bodyPr>
            <a:normAutofit/>
          </a:bodyPr>
          <a:lstStyle/>
          <a:p>
            <a:pPr algn="l"/>
            <a:endParaRPr lang="en-US" sz="3000" dirty="0">
              <a:solidFill>
                <a:srgbClr val="49426F"/>
              </a:solidFill>
              <a:cs typeface="Times New Roman" panose="02020603050405020304" pitchFamily="18" charset="0"/>
            </a:endParaRPr>
          </a:p>
          <a:p>
            <a:pPr algn="l"/>
            <a:endParaRPr lang="en-US" sz="2000" dirty="0">
              <a:solidFill>
                <a:srgbClr val="49426F"/>
              </a:solidFill>
            </a:endParaRPr>
          </a:p>
        </p:txBody>
      </p:sp>
      <p:sp>
        <p:nvSpPr>
          <p:cNvPr id="7" name="Title 6">
            <a:extLst>
              <a:ext uri="{FF2B5EF4-FFF2-40B4-BE49-F238E27FC236}">
                <a16:creationId xmlns:a16="http://schemas.microsoft.com/office/drawing/2014/main" id="{B00237AD-46E1-ED46-BED4-9CF417865FD4}"/>
              </a:ext>
            </a:extLst>
          </p:cNvPr>
          <p:cNvSpPr>
            <a:spLocks noGrp="1"/>
          </p:cNvSpPr>
          <p:nvPr>
            <p:ph type="ctrTitle"/>
          </p:nvPr>
        </p:nvSpPr>
        <p:spPr>
          <a:xfrm>
            <a:off x="1486850" y="1702676"/>
            <a:ext cx="9128598" cy="1145627"/>
          </a:xfrm>
        </p:spPr>
        <p:txBody>
          <a:bodyPr>
            <a:normAutofit/>
          </a:bodyPr>
          <a:lstStyle/>
          <a:p>
            <a:pPr algn="ctr"/>
            <a:r>
              <a:rPr lang="en-US" sz="4800" dirty="0">
                <a:solidFill>
                  <a:schemeClr val="bg1"/>
                </a:solidFill>
              </a:rPr>
              <a:t>Unfair Labor Practices (ULP)</a:t>
            </a:r>
          </a:p>
        </p:txBody>
      </p:sp>
      <p:pic>
        <p:nvPicPr>
          <p:cNvPr id="9" name="Picture 8">
            <a:extLst>
              <a:ext uri="{FF2B5EF4-FFF2-40B4-BE49-F238E27FC236}">
                <a16:creationId xmlns:a16="http://schemas.microsoft.com/office/drawing/2014/main" id="{C4843F94-EEBC-9F49-A87F-3FBDB6E809AC}"/>
              </a:ext>
            </a:extLst>
          </p:cNvPr>
          <p:cNvPicPr>
            <a:picLocks noChangeAspect="1"/>
          </p:cNvPicPr>
          <p:nvPr/>
        </p:nvPicPr>
        <p:blipFill>
          <a:blip r:embed="rId4"/>
          <a:stretch>
            <a:fillRect/>
          </a:stretch>
        </p:blipFill>
        <p:spPr>
          <a:xfrm rot="10800000">
            <a:off x="-1779273" y="-97971"/>
            <a:ext cx="2994660" cy="6858000"/>
          </a:xfrm>
          <a:prstGeom prst="rect">
            <a:avLst/>
          </a:prstGeom>
        </p:spPr>
      </p:pic>
      <p:cxnSp>
        <p:nvCxnSpPr>
          <p:cNvPr id="23" name="Straight Connector 22">
            <a:extLst>
              <a:ext uri="{FF2B5EF4-FFF2-40B4-BE49-F238E27FC236}">
                <a16:creationId xmlns:a16="http://schemas.microsoft.com/office/drawing/2014/main" id="{8E1E7E3B-7137-5148-AB5E-CD21FF4A44DC}"/>
              </a:ext>
            </a:extLst>
          </p:cNvPr>
          <p:cNvCxnSpPr/>
          <p:nvPr/>
        </p:nvCxnSpPr>
        <p:spPr>
          <a:xfrm>
            <a:off x="6491098" y="4607780"/>
            <a:ext cx="0" cy="1702844"/>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Text&#10;&#10;Description automatically generated with medium confidence">
            <a:extLst>
              <a:ext uri="{FF2B5EF4-FFF2-40B4-BE49-F238E27FC236}">
                <a16:creationId xmlns:a16="http://schemas.microsoft.com/office/drawing/2014/main" id="{99648A3F-5974-8C2F-2D16-62F00CA817D4}"/>
              </a:ext>
            </a:extLst>
          </p:cNvPr>
          <p:cNvPicPr>
            <a:picLocks noChangeAspect="1"/>
          </p:cNvPicPr>
          <p:nvPr/>
        </p:nvPicPr>
        <p:blipFill>
          <a:blip r:embed="rId5"/>
          <a:stretch>
            <a:fillRect/>
          </a:stretch>
        </p:blipFill>
        <p:spPr>
          <a:xfrm>
            <a:off x="949262" y="4233274"/>
            <a:ext cx="5368100" cy="2003229"/>
          </a:xfrm>
          <a:prstGeom prst="rect">
            <a:avLst/>
          </a:prstGeom>
        </p:spPr>
      </p:pic>
      <p:sp>
        <p:nvSpPr>
          <p:cNvPr id="2" name="TextBox 1">
            <a:extLst>
              <a:ext uri="{FF2B5EF4-FFF2-40B4-BE49-F238E27FC236}">
                <a16:creationId xmlns:a16="http://schemas.microsoft.com/office/drawing/2014/main" id="{F16DC548-7E01-75B6-988F-90F64C02480C}"/>
              </a:ext>
            </a:extLst>
          </p:cNvPr>
          <p:cNvSpPr txBox="1"/>
          <p:nvPr/>
        </p:nvSpPr>
        <p:spPr>
          <a:xfrm>
            <a:off x="7021286" y="4822371"/>
            <a:ext cx="5029200" cy="646331"/>
          </a:xfrm>
          <a:prstGeom prst="rect">
            <a:avLst/>
          </a:prstGeom>
          <a:noFill/>
        </p:spPr>
        <p:txBody>
          <a:bodyPr wrap="square" rtlCol="0">
            <a:spAutoFit/>
          </a:bodyPr>
          <a:lstStyle/>
          <a:p>
            <a:r>
              <a:rPr lang="en-US" dirty="0">
                <a:solidFill>
                  <a:schemeClr val="bg1"/>
                </a:solidFill>
              </a:rPr>
              <a:t>Ricky Walsh, IAFF 7</a:t>
            </a:r>
            <a:r>
              <a:rPr lang="en-US" baseline="30000" dirty="0">
                <a:solidFill>
                  <a:schemeClr val="bg1"/>
                </a:solidFill>
              </a:rPr>
              <a:t>th</a:t>
            </a:r>
            <a:r>
              <a:rPr lang="en-US" dirty="0">
                <a:solidFill>
                  <a:schemeClr val="bg1"/>
                </a:solidFill>
              </a:rPr>
              <a:t> District DVP</a:t>
            </a:r>
          </a:p>
          <a:p>
            <a:r>
              <a:rPr lang="en-US" dirty="0">
                <a:solidFill>
                  <a:schemeClr val="bg1"/>
                </a:solidFill>
              </a:rPr>
              <a:t>Tim Hoover, WSCFF 6</a:t>
            </a:r>
            <a:r>
              <a:rPr lang="en-US" baseline="30000" dirty="0">
                <a:solidFill>
                  <a:schemeClr val="bg1"/>
                </a:solidFill>
              </a:rPr>
              <a:t>th</a:t>
            </a:r>
            <a:r>
              <a:rPr lang="en-US" dirty="0">
                <a:solidFill>
                  <a:schemeClr val="bg1"/>
                </a:solidFill>
              </a:rPr>
              <a:t> District Rep</a:t>
            </a:r>
          </a:p>
        </p:txBody>
      </p:sp>
    </p:spTree>
    <p:extLst>
      <p:ext uri="{BB962C8B-B14F-4D97-AF65-F5344CB8AC3E}">
        <p14:creationId xmlns:p14="http://schemas.microsoft.com/office/powerpoint/2010/main" val="2159885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Employer Domination</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Employer influences union decisions</a:t>
            </a:r>
          </a:p>
          <a:p>
            <a:pPr marL="137160" indent="0">
              <a:buNone/>
            </a:pPr>
            <a:r>
              <a:rPr dirty="0"/>
              <a:t>Employer controls union leadership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Refusal to Bargain</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Unilateral changes</a:t>
            </a:r>
          </a:p>
          <a:p>
            <a:pPr marL="137160" indent="0">
              <a:buNone/>
            </a:pPr>
            <a:r>
              <a:rPr dirty="0"/>
              <a:t>Failure to provide information</a:t>
            </a:r>
          </a:p>
          <a:p>
            <a:pPr marL="137160" indent="0">
              <a:buNone/>
            </a:pPr>
            <a:r>
              <a:rPr dirty="0"/>
              <a:t>Surface bargaining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Union ULPs</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Duty of Fair Representation</a:t>
            </a:r>
          </a:p>
          <a:p>
            <a:pPr marL="137160" indent="0">
              <a:buNone/>
            </a:pPr>
            <a:r>
              <a:rPr dirty="0"/>
              <a:t>Union discrimination</a:t>
            </a:r>
          </a:p>
          <a:p>
            <a:pPr marL="137160" indent="0">
              <a:buNone/>
            </a:pPr>
            <a:r>
              <a:rPr dirty="0"/>
              <a:t>Union interference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Duty of Fair Representation</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Union must not act arbitrarily</a:t>
            </a:r>
          </a:p>
          <a:p>
            <a:pPr marL="137160" indent="0">
              <a:buNone/>
            </a:pPr>
            <a:r>
              <a:rPr dirty="0"/>
              <a:t>Union must not discriminate</a:t>
            </a:r>
          </a:p>
          <a:p>
            <a:pPr marL="137160" indent="0">
              <a:buNone/>
            </a:pPr>
            <a:r>
              <a:rPr dirty="0"/>
              <a:t>Union must act in good faith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Statute of Limitations</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endParaRPr lang="en-US" dirty="0"/>
          </a:p>
          <a:p>
            <a:pPr marL="137160" indent="0">
              <a:buNone/>
            </a:pPr>
            <a:r>
              <a:rPr dirty="0"/>
              <a:t>ULP complaints typically must be filed within 6 months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Preparing a ULP Case</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Investigate facts</a:t>
            </a:r>
          </a:p>
          <a:p>
            <a:pPr marL="137160" indent="0">
              <a:buNone/>
            </a:pPr>
            <a:r>
              <a:rPr dirty="0"/>
              <a:t>Collect documents</a:t>
            </a:r>
          </a:p>
          <a:p>
            <a:pPr marL="137160" indent="0">
              <a:buNone/>
            </a:pPr>
            <a:r>
              <a:rPr dirty="0"/>
              <a:t>Identify witnesses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ULP Investigation Checklist</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What happened?</a:t>
            </a:r>
          </a:p>
          <a:p>
            <a:pPr marL="137160" indent="0">
              <a:buNone/>
            </a:pPr>
            <a:r>
              <a:rPr dirty="0"/>
              <a:t>Who was involved?</a:t>
            </a:r>
          </a:p>
          <a:p>
            <a:pPr marL="137160" indent="0">
              <a:buNone/>
            </a:pPr>
            <a:r>
              <a:rPr dirty="0"/>
              <a:t>When did it occur?</a:t>
            </a:r>
          </a:p>
          <a:p>
            <a:pPr marL="137160" indent="0">
              <a:buNone/>
            </a:pPr>
            <a:r>
              <a:rPr dirty="0"/>
              <a:t>What evidence exists?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Filing a Complaint</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Complaint form</a:t>
            </a:r>
            <a:r>
              <a:rPr lang="en-US" dirty="0"/>
              <a:t> (on PERC website or on the NLRB website)</a:t>
            </a:r>
            <a:endParaRPr dirty="0"/>
          </a:p>
          <a:p>
            <a:pPr marL="137160" indent="0">
              <a:buNone/>
            </a:pPr>
            <a:r>
              <a:rPr lang="en-US" dirty="0"/>
              <a:t>Create a s</a:t>
            </a:r>
            <a:r>
              <a:rPr dirty="0"/>
              <a:t>tatement of facts</a:t>
            </a:r>
          </a:p>
          <a:p>
            <a:pPr marL="137160" indent="0">
              <a:buNone/>
            </a:pPr>
            <a:r>
              <a:rPr dirty="0"/>
              <a:t>Requested remedies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After Filing</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Deficiency notice or cause of action</a:t>
            </a:r>
          </a:p>
          <a:p>
            <a:pPr marL="137160" indent="0">
              <a:buNone/>
            </a:pPr>
            <a:r>
              <a:rPr dirty="0"/>
              <a:t>Hearing scheduled if case proceeds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ULP Hearing Process</a:t>
            </a:r>
          </a:p>
        </p:txBody>
      </p:sp>
      <p:sp>
        <p:nvSpPr>
          <p:cNvPr id="3" name="Content Placeholder 2"/>
          <p:cNvSpPr>
            <a:spLocks noGrp="1"/>
          </p:cNvSpPr>
          <p:nvPr>
            <p:ph idx="1"/>
          </p:nvPr>
        </p:nvSpPr>
        <p:spPr/>
        <p:txBody>
          <a:bodyPr/>
          <a:lstStyle/>
          <a:p>
            <a:pPr marL="137160" indent="0">
              <a:buNone/>
            </a:pPr>
            <a:endParaRPr lang="en-US" dirty="0"/>
          </a:p>
          <a:p>
            <a:pPr marL="137160" indent="0">
              <a:buNone/>
            </a:pPr>
            <a:r>
              <a:rPr dirty="0"/>
              <a:t>Opening statements</a:t>
            </a:r>
          </a:p>
          <a:p>
            <a:pPr marL="137160" indent="0">
              <a:buNone/>
            </a:pPr>
            <a:r>
              <a:rPr dirty="0"/>
              <a:t>Evidence</a:t>
            </a:r>
          </a:p>
          <a:p>
            <a:pPr marL="137160" indent="0">
              <a:buNone/>
            </a:pPr>
            <a:r>
              <a:rPr dirty="0"/>
              <a:t>Witness testimony</a:t>
            </a:r>
          </a:p>
          <a:p>
            <a:pPr marL="137160" indent="0">
              <a:buNone/>
            </a:pPr>
            <a:r>
              <a:rPr dirty="0"/>
              <a:t>Cross examination</a:t>
            </a:r>
          </a:p>
          <a:p>
            <a:pPr marL="137160" indent="0">
              <a:buNone/>
            </a:pPr>
            <a:r>
              <a:rPr dirty="0"/>
              <a:t>Closing arguments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Unfair Labor Practices (ULPs)</a:t>
            </a:r>
          </a:p>
        </p:txBody>
      </p:sp>
      <p:sp>
        <p:nvSpPr>
          <p:cNvPr id="3" name="Content Placeholder 2"/>
          <p:cNvSpPr>
            <a:spLocks noGrp="1"/>
          </p:cNvSpPr>
          <p:nvPr>
            <p:ph idx="1"/>
          </p:nvPr>
        </p:nvSpPr>
        <p:spPr/>
        <p:txBody>
          <a:bodyPr/>
          <a:lstStyle/>
          <a:p>
            <a:pPr marL="137160" indent="0">
              <a:buNone/>
            </a:pPr>
            <a:r>
              <a:rPr lang="en-US" dirty="0"/>
              <a:t>We will cover:</a:t>
            </a:r>
          </a:p>
          <a:p>
            <a:pPr marL="137160" indent="0">
              <a:buNone/>
            </a:pPr>
            <a:r>
              <a:rPr lang="en-US" dirty="0"/>
              <a:t>	</a:t>
            </a:r>
          </a:p>
          <a:p>
            <a:pPr marL="137160" indent="0">
              <a:buNone/>
            </a:pPr>
            <a:r>
              <a:rPr lang="en-US" dirty="0"/>
              <a:t>	</a:t>
            </a:r>
            <a:r>
              <a:rPr dirty="0"/>
              <a:t>Recognizing violations</a:t>
            </a:r>
          </a:p>
          <a:p>
            <a:pPr marL="137160" indent="0">
              <a:buNone/>
            </a:pPr>
            <a:r>
              <a:rPr lang="en-US" dirty="0"/>
              <a:t>	</a:t>
            </a:r>
            <a:r>
              <a:rPr dirty="0"/>
              <a:t>Protecting bargaining rights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Possible Remedies</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Cease and desist orders</a:t>
            </a:r>
          </a:p>
          <a:p>
            <a:pPr marL="137160" indent="0">
              <a:buNone/>
            </a:pPr>
            <a:r>
              <a:rPr dirty="0"/>
              <a:t>Posting notices</a:t>
            </a:r>
          </a:p>
          <a:p>
            <a:pPr marL="137160" indent="0">
              <a:buNone/>
            </a:pPr>
            <a:r>
              <a:rPr dirty="0"/>
              <a:t>Restore status quo</a:t>
            </a:r>
          </a:p>
          <a:p>
            <a:pPr marL="137160" indent="0">
              <a:buNone/>
            </a:pPr>
            <a:r>
              <a:rPr dirty="0"/>
              <a:t>Back pay</a:t>
            </a:r>
            <a:r>
              <a:rPr lang="en-US" dirty="0"/>
              <a:t>, make-whole remedy</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Firefighter-Specific ULP Examples</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Staffing changes</a:t>
            </a:r>
          </a:p>
          <a:p>
            <a:pPr marL="137160" indent="0">
              <a:buNone/>
            </a:pPr>
            <a:r>
              <a:rPr dirty="0"/>
              <a:t>Schedule changes</a:t>
            </a:r>
          </a:p>
          <a:p>
            <a:pPr marL="137160" indent="0">
              <a:buNone/>
            </a:pPr>
            <a:r>
              <a:rPr dirty="0"/>
              <a:t>Union retaliation</a:t>
            </a:r>
          </a:p>
          <a:p>
            <a:pPr marL="137160" indent="0">
              <a:buNone/>
            </a:pPr>
            <a:r>
              <a:rPr dirty="0"/>
              <a:t>Weingarten violations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Grievance vs ULP</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Contract violation → grievance</a:t>
            </a:r>
          </a:p>
          <a:p>
            <a:pPr marL="137160" indent="0">
              <a:buNone/>
            </a:pPr>
            <a:r>
              <a:rPr dirty="0"/>
              <a:t>Labor law violation → ULP</a:t>
            </a:r>
          </a:p>
          <a:p>
            <a:pPr marL="137160" indent="0">
              <a:buNone/>
            </a:pPr>
            <a:r>
              <a:rPr dirty="0"/>
              <a:t>Some situations involve both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Takeaways</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a:p>
          <a:p>
            <a:pPr marL="137160" indent="0">
              <a:buNone/>
            </a:pPr>
            <a:r>
              <a:t>Recognize </a:t>
            </a:r>
            <a:r>
              <a:rPr dirty="0"/>
              <a:t>violations early</a:t>
            </a:r>
          </a:p>
          <a:p>
            <a:pPr marL="137160" indent="0">
              <a:buNone/>
            </a:pPr>
            <a:r>
              <a:rPr dirty="0"/>
              <a:t>Document misconduct</a:t>
            </a:r>
          </a:p>
          <a:p>
            <a:pPr marL="137160" indent="0">
              <a:buNone/>
            </a:pPr>
            <a:r>
              <a:rPr dirty="0"/>
              <a:t>Protect bargaining rights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Why Union Leaders Must Understand ULPs</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Union officers are often first to see violations</a:t>
            </a:r>
          </a:p>
          <a:p>
            <a:pPr marL="137160" indent="0">
              <a:buNone/>
            </a:pPr>
            <a:r>
              <a:rPr dirty="0"/>
              <a:t>ULPs protect collective bargaining</a:t>
            </a:r>
          </a:p>
          <a:p>
            <a:pPr marL="137160" indent="0">
              <a:buNone/>
            </a:pPr>
            <a:r>
              <a:rPr dirty="0"/>
              <a:t>ULPs can be strategic tools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an Unfair Labor Practice?</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Conduct violating collective bargaining law</a:t>
            </a:r>
          </a:p>
          <a:p>
            <a:pPr marL="137160" indent="0">
              <a:buNone/>
            </a:pPr>
            <a:r>
              <a:rPr dirty="0"/>
              <a:t>Can be committed by employers or unions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Who Is Covered</a:t>
            </a:r>
            <a:r>
              <a:rPr lang="en-US" dirty="0"/>
              <a:t> Under RCW 41.56</a:t>
            </a:r>
            <a:endParaRPr dirty="0"/>
          </a:p>
        </p:txBody>
      </p:sp>
      <p:sp>
        <p:nvSpPr>
          <p:cNvPr id="3" name="Content Placeholder 2"/>
          <p:cNvSpPr>
            <a:spLocks noGrp="1"/>
          </p:cNvSpPr>
          <p:nvPr>
            <p:ph idx="1"/>
          </p:nvPr>
        </p:nvSpPr>
        <p:spPr/>
        <p:txBody>
          <a:bodyPr/>
          <a:lstStyle/>
          <a:p>
            <a:pPr marL="137160" indent="0">
              <a:buNone/>
            </a:pPr>
            <a:r>
              <a:rPr lang="en-US" b="0" dirty="0"/>
              <a:t>City and county employees</a:t>
            </a:r>
          </a:p>
          <a:p>
            <a:pPr marL="137160" indent="0">
              <a:buNone/>
            </a:pPr>
            <a:r>
              <a:rPr lang="en-US" b="0" dirty="0"/>
              <a:t>Firefighters and law enforcement</a:t>
            </a:r>
          </a:p>
          <a:p>
            <a:pPr marL="137160" indent="0">
              <a:buNone/>
            </a:pPr>
            <a:r>
              <a:rPr lang="en-US" b="0" dirty="0"/>
              <a:t>Public utility district employees</a:t>
            </a:r>
          </a:p>
          <a:p>
            <a:pPr marL="137160" indent="0">
              <a:buNone/>
            </a:pPr>
            <a:r>
              <a:rPr lang="en-US" b="0" dirty="0"/>
              <a:t>Some higher education employees</a:t>
            </a:r>
          </a:p>
          <a:p>
            <a:pPr marL="137160" indent="0">
              <a:buNone/>
            </a:pPr>
            <a:r>
              <a:rPr lang="en-US" b="0" dirty="0"/>
              <a:t>Transit workers</a:t>
            </a:r>
          </a:p>
          <a:p>
            <a:pPr marL="137160" indent="0">
              <a:buNone/>
            </a:pPr>
            <a:r>
              <a:rPr lang="en-US" b="0" dirty="0"/>
              <a:t>Certain state workers (depending on bargaining unit)</a:t>
            </a:r>
          </a:p>
          <a:p>
            <a:pPr marL="137160" indent="0">
              <a:buNone/>
            </a:pPr>
            <a:r>
              <a:rPr lang="en-US" b="0" dirty="0"/>
              <a:t>*Private Sector Firefighters covered under National Labor Relations Act (NLRA) and enforced by the National Labor Relations Board (NLRB)</a:t>
            </a:r>
          </a:p>
          <a:p>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Employer ULP Categories</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Interference</a:t>
            </a:r>
          </a:p>
          <a:p>
            <a:pPr marL="137160" indent="0">
              <a:buNone/>
            </a:pPr>
            <a:r>
              <a:rPr dirty="0"/>
              <a:t>Discrimination</a:t>
            </a:r>
          </a:p>
          <a:p>
            <a:pPr marL="137160" indent="0">
              <a:buNone/>
            </a:pPr>
            <a:r>
              <a:rPr dirty="0"/>
              <a:t>Domination</a:t>
            </a:r>
          </a:p>
          <a:p>
            <a:pPr marL="137160" indent="0">
              <a:buNone/>
            </a:pPr>
            <a:r>
              <a:rPr dirty="0"/>
              <a:t>Refusal to bargain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Interference</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Threats about union activity</a:t>
            </a:r>
          </a:p>
          <a:p>
            <a:pPr marL="137160" indent="0">
              <a:buNone/>
            </a:pPr>
            <a:r>
              <a:rPr dirty="0"/>
              <a:t>Promises of benefits</a:t>
            </a:r>
          </a:p>
          <a:p>
            <a:pPr marL="137160" indent="0">
              <a:buNone/>
            </a:pPr>
            <a:r>
              <a:rPr dirty="0"/>
              <a:t>Coercive questioning</a:t>
            </a:r>
          </a:p>
          <a:p>
            <a:pPr marL="137160" indent="0">
              <a:buNone/>
            </a:pPr>
            <a:r>
              <a:rPr dirty="0"/>
              <a:t>Surveillance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Discrimination</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Punishing employees for union activity</a:t>
            </a:r>
          </a:p>
          <a:p>
            <a:pPr marL="137160" indent="0">
              <a:buNone/>
            </a:pPr>
            <a:r>
              <a:rPr dirty="0"/>
              <a:t>Retaliation for grievances</a:t>
            </a:r>
          </a:p>
          <a:p>
            <a:pPr marL="137160" indent="0">
              <a:buNone/>
            </a:pPr>
            <a:r>
              <a:rPr dirty="0"/>
              <a:t>Targeting union leaders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Weingarten Rights</a:t>
            </a:r>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137160" indent="0">
              <a:buNone/>
            </a:pPr>
            <a:r>
              <a:rPr dirty="0"/>
              <a:t>Right to union representation during investigatory interviews</a:t>
            </a:r>
          </a:p>
          <a:p>
            <a:pPr marL="137160" indent="0">
              <a:buNone/>
            </a:pPr>
            <a:r>
              <a:rPr dirty="0"/>
              <a:t>Employee must request representation</a:t>
            </a:r>
          </a:p>
        </p:txBody>
      </p:sp>
    </p:spTree>
  </p:cSld>
  <p:clrMapOvr>
    <a:masterClrMapping/>
  </p:clrMapOvr>
</p:sld>
</file>

<file path=ppt/theme/theme1.xml><?xml version="1.0" encoding="utf-8"?>
<a:theme xmlns:a="http://schemas.openxmlformats.org/drawingml/2006/main" name="Office Theme">
  <a:themeElements>
    <a:clrScheme name="Custom 1">
      <a:dk1>
        <a:srgbClr val="444333"/>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CFF PPT Template" id="{FF79E43B-5631-3B46-B2DA-721886BB94E9}" vid="{577DC22B-4F95-734A-A49C-FAEE7F671C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58e033-8139-44f6-bc10-eacfe960665e">
      <Terms xmlns="http://schemas.microsoft.com/office/infopath/2007/PartnerControls"/>
    </lcf76f155ced4ddcb4097134ff3c332f>
    <TaxCatchAll xmlns="55606061-87cb-448c-b305-78d78386a8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C4796B6D17554BA0F852F85E93CE29" ma:contentTypeVersion="19" ma:contentTypeDescription="Create a new document." ma:contentTypeScope="" ma:versionID="491ba794682e5d526ec0ae1f588ce1a3">
  <xsd:schema xmlns:xsd="http://www.w3.org/2001/XMLSchema" xmlns:xs="http://www.w3.org/2001/XMLSchema" xmlns:p="http://schemas.microsoft.com/office/2006/metadata/properties" xmlns:ns2="d758e033-8139-44f6-bc10-eacfe960665e" xmlns:ns3="55606061-87cb-448c-b305-78d78386a8a3" targetNamespace="http://schemas.microsoft.com/office/2006/metadata/properties" ma:root="true" ma:fieldsID="efa918038db8a778891ef7b4e8f5ddfc" ns2:_="" ns3:_="">
    <xsd:import namespace="d758e033-8139-44f6-bc10-eacfe960665e"/>
    <xsd:import namespace="55606061-87cb-448c-b305-78d78386a8a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58e033-8139-44f6-bc10-eacfe96066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f353397-9acf-49be-8929-94e98c159d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606061-87cb-448c-b305-78d78386a8a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a55491-3e54-4174-853c-b7b0e4a120c8}" ma:internalName="TaxCatchAll" ma:showField="CatchAllData" ma:web="55606061-87cb-448c-b305-78d78386a8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3747C5-9E64-476B-8603-A5148ED56874}">
  <ds:schemaRef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d758e033-8139-44f6-bc10-eacfe960665e"/>
    <ds:schemaRef ds:uri="55606061-87cb-448c-b305-78d78386a8a3"/>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137EBD7-D845-4CEC-8E5F-E52FD5552DBD}"/>
</file>

<file path=customXml/itemProps3.xml><?xml version="1.0" encoding="utf-8"?>
<ds:datastoreItem xmlns:ds="http://schemas.openxmlformats.org/officeDocument/2006/customXml" ds:itemID="{512BFA79-6897-4EE8-8FC2-65C664E32D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139</TotalTime>
  <Words>375</Words>
  <Application>Microsoft Macintosh PowerPoint</Application>
  <PresentationFormat>Widescreen</PresentationFormat>
  <Paragraphs>138</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Impact</vt:lpstr>
      <vt:lpstr>Times New Roman</vt:lpstr>
      <vt:lpstr>Trebuchet MS</vt:lpstr>
      <vt:lpstr>Office Theme</vt:lpstr>
      <vt:lpstr>Unfair Labor Practices (ULP)</vt:lpstr>
      <vt:lpstr>Unfair Labor Practices (ULPs)</vt:lpstr>
      <vt:lpstr>Why Union Leaders Must Understand ULPs</vt:lpstr>
      <vt:lpstr>What Is an Unfair Labor Practice?</vt:lpstr>
      <vt:lpstr>Who Is Covered Under RCW 41.56</vt:lpstr>
      <vt:lpstr>Employer ULP Categories</vt:lpstr>
      <vt:lpstr>Interference</vt:lpstr>
      <vt:lpstr>Discrimination</vt:lpstr>
      <vt:lpstr>Weingarten Rights</vt:lpstr>
      <vt:lpstr>Employer Domination</vt:lpstr>
      <vt:lpstr>Refusal to Bargain</vt:lpstr>
      <vt:lpstr>Union ULPs</vt:lpstr>
      <vt:lpstr>Duty of Fair Representation</vt:lpstr>
      <vt:lpstr>Statute of Limitations</vt:lpstr>
      <vt:lpstr>Preparing a ULP Case</vt:lpstr>
      <vt:lpstr>ULP Investigation Checklist</vt:lpstr>
      <vt:lpstr>Filing a Complaint</vt:lpstr>
      <vt:lpstr>After Filing</vt:lpstr>
      <vt:lpstr>ULP Hearing Process</vt:lpstr>
      <vt:lpstr>Possible Remedies</vt:lpstr>
      <vt:lpstr>Firefighter-Specific ULP Examples</vt:lpstr>
      <vt:lpstr>Grievance vs ULP</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 Hoover</dc:creator>
  <cp:lastModifiedBy>Tim Hoover</cp:lastModifiedBy>
  <cp:revision>3</cp:revision>
  <dcterms:created xsi:type="dcterms:W3CDTF">2026-04-08T16:26:33Z</dcterms:created>
  <dcterms:modified xsi:type="dcterms:W3CDTF">2026-04-09T16:57:46Z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0x010100ACC4796B6D17554BA0F852F85E93CE29</vt:lpwstr>
  </property>
  <property fmtid="{D5CDD505-2E9C-101B-9397-08002B2CF9AE}" pid="3" name="MediaServiceImageTags">
    <vt:lpwstr/>
  </property>
</Properties>
</file>