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tags/tag24.xml" ContentType="application/vnd.openxmlformats-officedocument.presentationml.tags+xml"/>
  <Override PartName="/ppt/slideLayouts/slideLayout4.xml" ContentType="application/vnd.openxmlformats-officedocument.presentationml.slideLayout+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slides/slide33.xml" ContentType="application/vnd.openxmlformats-officedocument.presentationml.slide+xml"/>
  <Override PartName="/ppt/tags/tag40.xml" ContentType="application/vnd.openxmlformats-officedocument.presentationml.tags+xml"/>
  <Override PartName="/ppt/slides/slide24.xml" ContentType="application/vnd.openxmlformats-officedocument.presentationml.slide+xml"/>
  <Override PartName="/ppt/tags/tag51.xml" ContentType="application/vnd.openxmlformats-officedocument.presentationml.tags+xml"/>
  <Override PartName="/ppt/notesSlides/notesSlide31.xml" ContentType="application/vnd.openxmlformats-officedocument.presentationml.notesSlide+xml"/>
  <Override PartName="/ppt/slides/slide51.xml" ContentType="application/vnd.openxmlformats-officedocument.presentationml.slide+xml"/>
  <Override PartName="/ppt/tags/tag44.xml" ContentType="application/vnd.openxmlformats-officedocument.presentationml.tags+xml"/>
  <Override PartName="/ppt/notesSlides/notesSlide8.xml" ContentType="application/vnd.openxmlformats-officedocument.presentationml.notesSlide+xml"/>
  <Override PartName="/ppt/tags/tag57.xml" ContentType="application/vnd.openxmlformats-officedocument.presentationml.tags+xml"/>
  <Override PartName="/ppt/tags/tag8.xml" ContentType="application/vnd.openxmlformats-officedocument.presentationml.tags+xml"/>
  <Override PartName="/ppt/tags/tag22.xml" ContentType="application/vnd.openxmlformats-officedocument.presentationml.tags+xml"/>
  <Override PartName="/ppt/tags/tag6.xml" ContentType="application/vnd.openxmlformats-officedocument.presentationml.tags+xml"/>
  <Override PartName="/ppt/notesSlides/notesSlide32.xml" ContentType="application/vnd.openxmlformats-officedocument.presentationml.notesSlide+xml"/>
  <Override PartName="/ppt/slides/slide52.xml" ContentType="application/vnd.openxmlformats-officedocument.presentationml.slide+xml"/>
  <Override PartName="/ppt/slideLayouts/slideLayout3.xml" ContentType="application/vnd.openxmlformats-officedocument.presentationml.slideLayout+xml"/>
  <Override PartName="/ppt/slides/slide67.xml" ContentType="application/vnd.openxmlformats-officedocument.presentationml.slide+xml"/>
  <Override PartName="/ppt/tags/tag42.xml" ContentType="application/vnd.openxmlformats-officedocument.presentationml.tags+xml"/>
  <Override PartName="/ppt/slides/slide64.xml" ContentType="application/vnd.openxmlformats-officedocument.presentationml.slide+xml"/>
  <Override PartName="/ppt/slides/slide32.xml" ContentType="application/vnd.openxmlformats-officedocument.presentationml.slide+xml"/>
  <Override PartName="/ppt/tags/tag30.xml" ContentType="application/vnd.openxmlformats-officedocument.presentationml.tags+xml"/>
  <Override PartName="/ppt/metadata" ContentType="application/binary"/>
  <Override PartName="/ppt/tags/tag43.xml" ContentType="application/vnd.openxmlformats-officedocument.presentationml.tags+xml"/>
  <Override PartName="/ppt/notesMasters/notesMaster1.xml" ContentType="application/vnd.openxmlformats-officedocument.presentationml.notesMaster+xml"/>
  <Override PartName="/ppt/tags/tag9.xml" ContentType="application/vnd.openxmlformats-officedocument.presentationml.tags+xml"/>
  <Override PartName="/ppt/tags/tag65.xml" ContentType="application/vnd.openxmlformats-officedocument.presentationml.tags+xml"/>
  <Override PartName="/ppt/notesSlides/notesSlide13.xml" ContentType="application/vnd.openxmlformats-officedocument.presentationml.notesSlide+xml"/>
  <Override PartName="/ppt/slides/slide23.xml" ContentType="application/vnd.openxmlformats-officedocument.presentationml.slide+xml"/>
  <Override PartName="/ppt/slides/slide31.xml" ContentType="application/vnd.openxmlformats-officedocument.presentationml.slide+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10.xml" ContentType="application/vnd.openxmlformats-officedocument.presentationml.notesSlide+xml"/>
  <Override PartName="/ppt/tags/tag63.xml" ContentType="application/vnd.openxmlformats-officedocument.presentationml.tags+xml"/>
  <Override PartName="/ppt/viewProps.xml" ContentType="application/vnd.openxmlformats-officedocument.presentationml.viewProps+xml"/>
  <Override PartName="/ppt/tags/tag55.xml" ContentType="application/vnd.openxmlformats-officedocument.presentationml.tags+xml"/>
  <Override PartName="/ppt/notesSlides/notesSlide1.xml" ContentType="application/vnd.openxmlformats-officedocument.presentationml.notesSlide+xml"/>
  <Override PartName="/ppt/slides/slide7.xml" ContentType="application/vnd.openxmlformats-officedocument.presentationml.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20.xml" ContentType="application/vnd.openxmlformats-officedocument.presentationml.notesSlide+xml"/>
  <Override PartName="/ppt/slides/slide40.xml" ContentType="application/vnd.openxmlformats-officedocument.presentationml.slide+xml"/>
  <Override PartName="/ppt/notesSlides/notesSlide21.xml" ContentType="application/vnd.openxmlformats-officedocument.presentationml.notesSlide+xml"/>
  <Override PartName="/ppt/slides/slide41.xml" ContentType="application/vnd.openxmlformats-officedocument.presentationml.slide+xml"/>
  <Override PartName="/ppt/notesSlides/notesSlide22.xml" ContentType="application/vnd.openxmlformats-officedocument.presentationml.notesSlide+xml"/>
  <Override PartName="/ppt/slides/slide42.xml" ContentType="application/vnd.openxmlformats-officedocument.presentationml.slide+xml"/>
  <Override PartName="/ppt/notesSlides/notesSlide23.xml" ContentType="application/vnd.openxmlformats-officedocument.presentationml.notesSlide+xml"/>
  <Override PartName="/ppt/slides/slide43.xml" ContentType="application/vnd.openxmlformats-officedocument.presentationml.slide+xml"/>
  <Override PartName="/ppt/notesSlides/notesSlide24.xml" ContentType="application/vnd.openxmlformats-officedocument.presentationml.notesSlide+xml"/>
  <Override PartName="/ppt/slides/slide44.xml" ContentType="application/vnd.openxmlformats-officedocument.presentationml.slide+xml"/>
  <Override PartName="/ppt/notesSlides/notesSlide25.xml" ContentType="application/vnd.openxmlformats-officedocument.presentationml.notesSlide+xml"/>
  <Override PartName="/ppt/slides/slide45.xml" ContentType="application/vnd.openxmlformats-officedocument.presentationml.slide+xml"/>
  <Override PartName="/ppt/notesSlides/notesSlide26.xml" ContentType="application/vnd.openxmlformats-officedocument.presentationml.notesSlide+xml"/>
  <Override PartName="/ppt/slides/slide46.xml" ContentType="application/vnd.openxmlformats-officedocument.presentationml.slide+xml"/>
  <Override PartName="/ppt/notesSlides/notesSlide27.xml" ContentType="application/vnd.openxmlformats-officedocument.presentationml.notesSlide+xml"/>
  <Override PartName="/ppt/slides/slide47.xml" ContentType="application/vnd.openxmlformats-officedocument.presentationml.slide+xml"/>
  <Override PartName="/ppt/notesSlides/notesSlide28.xml" ContentType="application/vnd.openxmlformats-officedocument.presentationml.notesSlide+xml"/>
  <Override PartName="/ppt/slides/slide48.xml" ContentType="application/vnd.openxmlformats-officedocument.presentationml.slide+xml"/>
  <Override PartName="/ppt/notesSlides/notesSlide29.xml" ContentType="application/vnd.openxmlformats-officedocument.presentationml.notesSlide+xml"/>
  <Override PartName="/ppt/slides/slide49.xml" ContentType="application/vnd.openxmlformats-officedocument.presentationml.slide+xml"/>
  <Override PartName="/ppt/notesSlides/notesSlide30.xml" ContentType="application/vnd.openxmlformats-officedocument.presentationml.notesSlide+xml"/>
  <Override PartName="/ppt/slides/slide50.xml" ContentType="application/vnd.openxmlformats-officedocument.presentationml.slide+xml"/>
  <Override PartName="/ppt/notesSlides/notesSlide4.xml" ContentType="application/vnd.openxmlformats-officedocument.presentationml.notesSlide+xml"/>
  <Override PartName="/ppt/slides/slide2.xml" ContentType="application/vnd.openxmlformats-officedocument.presentationml.slide+xml"/>
  <Override PartName="/ppt/notesSlides/notesSlide5.xml" ContentType="application/vnd.openxmlformats-officedocument.presentationml.notesSlide+xml"/>
  <Override PartName="/ppt/slides/slide3.xml" ContentType="application/vnd.openxmlformats-officedocument.presentationml.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1.xml" ContentType="application/vnd.openxmlformats-officedocument.presentationml.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s/slide57.xml" ContentType="application/vnd.openxmlformats-officedocument.presentationml.slide+xml"/>
  <Override PartName="/ppt/revisionInfo.xml" ContentType="application/vnd.ms-powerpoint.revisioninfo+xml"/>
  <Override PartName="/ppt/tags/tag35.xml" ContentType="application/vnd.openxmlformats-officedocument.presentationml.tags+xml"/>
  <Override PartName="/ppt/slideMasters/slideMaster1.xml" ContentType="application/vnd.openxmlformats-officedocument.presentationml.slideMaster+xml"/>
  <Override PartName="/ppt/tags/tag61.xml" ContentType="application/vnd.openxmlformats-officedocument.presentationml.tags+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s/slide1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Layouts/slideLayout12.xml" ContentType="application/vnd.openxmlformats-officedocument.presentationml.slideLayout+xml"/>
  <Override PartName="/ppt/slides/slide16.xml" ContentType="application/vnd.openxmlformats-officedocument.presentationml.slide+xml"/>
  <Override PartName="/ppt/slideLayouts/slideLayout13.xml" ContentType="application/vnd.openxmlformats-officedocument.presentationml.slideLayout+xml"/>
  <Override PartName="/ppt/slides/slide1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Layouts/slideLayout15.xml" ContentType="application/vnd.openxmlformats-officedocument.presentationml.slideLayout+xml"/>
  <Override PartName="/ppt/slides/slide11.xml" ContentType="application/vnd.openxmlformats-officedocument.presentationml.slide+xml"/>
  <Override PartName="/ppt/slideLayouts/slideLayout16.xml" ContentType="application/vnd.openxmlformats-officedocument.presentationml.slideLayout+xml"/>
  <Override PartName="/ppt/slides/slide12.xml" ContentType="application/vnd.openxmlformats-officedocument.presentationml.slide+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s/slide58.xml" ContentType="application/vnd.openxmlformats-officedocument.presentationml.slide+xml"/>
  <Override PartName="/ppt/tags/tag73.xml" ContentType="application/vnd.openxmlformats-officedocument.presentationml.tags+xml"/>
  <Override PartName="/ppt/slides/slide65.xml" ContentType="application/vnd.openxmlformats-officedocument.presentationml.slide+xml"/>
  <Override PartName="/ppt/slides/slide63.xml" ContentType="application/vnd.openxmlformats-officedocument.presentationml.slide+xml"/>
  <Override PartName="/ppt/tags/tag47.xml" ContentType="application/vnd.openxmlformats-officedocument.presentationml.tags+xml"/>
  <Override PartName="/ppt/slides/slide27.xml" ContentType="application/vnd.openxmlformats-officedocument.presentationml.slide+xml"/>
  <Override PartName="/ppt/tags/tag53.xml" ContentType="application/vnd.openxmlformats-officedocument.presentationml.tags+xml"/>
  <Override PartName="/ppt/theme/theme1.xml" ContentType="application/vnd.openxmlformats-officedocument.theme+xml"/>
  <Override PartName="/ppt/slides/slide21.xml" ContentType="application/vnd.openxmlformats-officedocument.presentationml.slide+xml"/>
  <Override PartName="/ppt/tags/tag18.xml" ContentType="application/vnd.openxmlformats-officedocument.presentationml.tags+xml"/>
  <Override PartName="/ppt/slides/slide29.xml" ContentType="application/vnd.openxmlformats-officedocument.presentationml.slide+xml"/>
  <Override PartName="/ppt/tags/tag19.xml" ContentType="application/vnd.openxmlformats-officedocument.presentationml.tags+xml"/>
  <Override PartName="/ppt/tags/tag56.xml" ContentType="application/vnd.openxmlformats-officedocument.presentationml.tags+xml"/>
  <Override PartName="/ppt/tags/tag68.xml" ContentType="application/vnd.openxmlformats-officedocument.presentationml.tags+xml"/>
  <Override PartName="/ppt/slides/slide18.xml" ContentType="application/vnd.openxmlformats-officedocument.presentationml.slide+xml"/>
  <Override PartName="/ppt/tags/tag25.xml" ContentType="application/vnd.openxmlformats-officedocument.presentationml.tags+xml"/>
  <Override PartName="/ppt/slides/slide13.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30.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6.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3.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1.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heme/theme2.xml" ContentType="application/vnd.openxmlformats-officedocument.theme+xml"/>
  <Override PartName="/ppt/tags/tag52.xml" ContentType="application/vnd.openxmlformats-officedocument.presentationml.tags+xml"/>
  <Override PartName="/ppt/tags/tag54.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2.xml" ContentType="application/vnd.openxmlformats-officedocument.presentationml.tags+xml"/>
  <Override PartName="/ppt/tags/tag64.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71"/>
  </p:notesMasterIdLst>
  <p:sldIdLst>
    <p:sldId id="257" r:id="rId2"/>
    <p:sldId id="529" r:id="rId3"/>
    <p:sldId id="270" r:id="rId4"/>
    <p:sldId id="551" r:id="rId5"/>
    <p:sldId id="552" r:id="rId6"/>
    <p:sldId id="446" r:id="rId7"/>
    <p:sldId id="436" r:id="rId8"/>
    <p:sldId id="550" r:id="rId9"/>
    <p:sldId id="445" r:id="rId10"/>
    <p:sldId id="538" r:id="rId11"/>
    <p:sldId id="542" r:id="rId12"/>
    <p:sldId id="541" r:id="rId13"/>
    <p:sldId id="474" r:id="rId14"/>
    <p:sldId id="515" r:id="rId15"/>
    <p:sldId id="475" r:id="rId16"/>
    <p:sldId id="553" r:id="rId17"/>
    <p:sldId id="488" r:id="rId18"/>
    <p:sldId id="526" r:id="rId19"/>
    <p:sldId id="271" r:id="rId20"/>
    <p:sldId id="284" r:id="rId21"/>
    <p:sldId id="536" r:id="rId22"/>
    <p:sldId id="533" r:id="rId23"/>
    <p:sldId id="300" r:id="rId24"/>
    <p:sldId id="269" r:id="rId25"/>
    <p:sldId id="268" r:id="rId26"/>
    <p:sldId id="532" r:id="rId27"/>
    <p:sldId id="298" r:id="rId28"/>
    <p:sldId id="299" r:id="rId29"/>
    <p:sldId id="534" r:id="rId30"/>
    <p:sldId id="275" r:id="rId31"/>
    <p:sldId id="272" r:id="rId32"/>
    <p:sldId id="302" r:id="rId33"/>
    <p:sldId id="304" r:id="rId34"/>
    <p:sldId id="528" r:id="rId35"/>
    <p:sldId id="293" r:id="rId36"/>
    <p:sldId id="544" r:id="rId37"/>
    <p:sldId id="548" r:id="rId38"/>
    <p:sldId id="545" r:id="rId39"/>
    <p:sldId id="546" r:id="rId40"/>
    <p:sldId id="547" r:id="rId41"/>
    <p:sldId id="527" r:id="rId42"/>
    <p:sldId id="524" r:id="rId43"/>
    <p:sldId id="506" r:id="rId44"/>
    <p:sldId id="507" r:id="rId45"/>
    <p:sldId id="290" r:id="rId46"/>
    <p:sldId id="297" r:id="rId47"/>
    <p:sldId id="510" r:id="rId48"/>
    <p:sldId id="537" r:id="rId49"/>
    <p:sldId id="444" r:id="rId50"/>
    <p:sldId id="294" r:id="rId51"/>
    <p:sldId id="508" r:id="rId52"/>
    <p:sldId id="520" r:id="rId53"/>
    <p:sldId id="521" r:id="rId54"/>
    <p:sldId id="525" r:id="rId55"/>
    <p:sldId id="522" r:id="rId56"/>
    <p:sldId id="523" r:id="rId57"/>
    <p:sldId id="539" r:id="rId58"/>
    <p:sldId id="288" r:id="rId59"/>
    <p:sldId id="287" r:id="rId60"/>
    <p:sldId id="279" r:id="rId61"/>
    <p:sldId id="280" r:id="rId62"/>
    <p:sldId id="281" r:id="rId63"/>
    <p:sldId id="282" r:id="rId64"/>
    <p:sldId id="283" r:id="rId65"/>
    <p:sldId id="296" r:id="rId66"/>
    <p:sldId id="513" r:id="rId67"/>
    <p:sldId id="549" r:id="rId68"/>
    <p:sldId id="259" r:id="rId69"/>
    <p:sldId id="265" r:id="rId70"/>
  </p:sldIdLst>
  <p:sldSz cx="12192000" cy="6858000"/>
  <p:notesSz cx="6858000" cy="9144000"/>
  <p:custDataLst>
    <p:tags r:id="rId7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jWxOUHNcYiOBdiIIrFjMRbrqw70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734C6B-DC4E-49A9-9834-942D2B0C9E76}" v="13" dt="2026-04-15T12:58:54.1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20" autoAdjust="0"/>
    <p:restoredTop sz="78208" autoAdjust="0"/>
  </p:normalViewPr>
  <p:slideViewPr>
    <p:cSldViewPr snapToGrid="0">
      <p:cViewPr varScale="1">
        <p:scale>
          <a:sx n="95" d="100"/>
          <a:sy n="95" d="100"/>
        </p:scale>
        <p:origin x="1814"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05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presProps" Target="presProps.xml"/><Relationship Id="rId79"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gs" Target="tags/tag1.xml"/><Relationship Id="rId80"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customschemas.google.com/relationships/presentationmetadata" Target="metadata"/><Relationship Id="rId78" Type="http://schemas.microsoft.com/office/2015/10/relationships/revisionInfo" Target="revisionInfo.xml"/><Relationship Id="rId8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There are two title slide options: One without photos (here)</a:t>
            </a:r>
          </a:p>
        </p:txBody>
      </p:sp>
      <p:sp>
        <p:nvSpPr>
          <p:cNvPr id="107" name="Google Shape;10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691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15A7303B-DDE2-8784-A36D-8D0E62FD850B}"/>
            </a:ext>
          </a:extLst>
        </p:cNvPr>
        <p:cNvGrpSpPr/>
        <p:nvPr/>
      </p:nvGrpSpPr>
      <p:grpSpPr>
        <a:xfrm>
          <a:off x="0" y="0"/>
          <a:ext cx="0" cy="0"/>
          <a:chOff x="0" y="0"/>
          <a:chExt cx="0" cy="0"/>
        </a:xfrm>
      </p:grpSpPr>
      <p:sp>
        <p:nvSpPr>
          <p:cNvPr id="117" name="Google Shape;117;p26:notes">
            <a:extLst>
              <a:ext uri="{FF2B5EF4-FFF2-40B4-BE49-F238E27FC236}">
                <a16:creationId xmlns:a16="http://schemas.microsoft.com/office/drawing/2014/main" id="{4D97E406-172A-406B-DD92-6AA17592BAA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a:extLst>
              <a:ext uri="{FF2B5EF4-FFF2-40B4-BE49-F238E27FC236}">
                <a16:creationId xmlns:a16="http://schemas.microsoft.com/office/drawing/2014/main" id="{218122F7-E390-AD24-6BA0-4FFA5AE0968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6243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7941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F27C4D1B-0AB9-0DA0-80AE-44568A002DB0}"/>
            </a:ext>
          </a:extLst>
        </p:cNvPr>
        <p:cNvGrpSpPr/>
        <p:nvPr/>
      </p:nvGrpSpPr>
      <p:grpSpPr>
        <a:xfrm>
          <a:off x="0" y="0"/>
          <a:ext cx="0" cy="0"/>
          <a:chOff x="0" y="0"/>
          <a:chExt cx="0" cy="0"/>
        </a:xfrm>
      </p:grpSpPr>
      <p:sp>
        <p:nvSpPr>
          <p:cNvPr id="117" name="Google Shape;117;p26:notes">
            <a:extLst>
              <a:ext uri="{FF2B5EF4-FFF2-40B4-BE49-F238E27FC236}">
                <a16:creationId xmlns:a16="http://schemas.microsoft.com/office/drawing/2014/main" id="{E04A944C-74F3-7BCC-1ABA-E701B69A69F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a:extLst>
              <a:ext uri="{FF2B5EF4-FFF2-40B4-BE49-F238E27FC236}">
                <a16:creationId xmlns:a16="http://schemas.microsoft.com/office/drawing/2014/main" id="{3C58F93C-0B6E-5EA7-986A-6339CBD5BF8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2490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7393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3E7DC05A-47A7-A636-906E-46AD724A9E69}"/>
            </a:ext>
          </a:extLst>
        </p:cNvPr>
        <p:cNvGrpSpPr/>
        <p:nvPr/>
      </p:nvGrpSpPr>
      <p:grpSpPr>
        <a:xfrm>
          <a:off x="0" y="0"/>
          <a:ext cx="0" cy="0"/>
          <a:chOff x="0" y="0"/>
          <a:chExt cx="0" cy="0"/>
        </a:xfrm>
      </p:grpSpPr>
      <p:sp>
        <p:nvSpPr>
          <p:cNvPr id="117" name="Google Shape;117;p26:notes">
            <a:extLst>
              <a:ext uri="{FF2B5EF4-FFF2-40B4-BE49-F238E27FC236}">
                <a16:creationId xmlns:a16="http://schemas.microsoft.com/office/drawing/2014/main" id="{8B88B660-A32B-1594-BE63-4F94D173CFDC}"/>
              </a:ext>
            </a:extLst>
          </p:cNvPr>
          <p:cNvSpPr txBox="1">
            <a:spLocks noGrp="1"/>
          </p:cNvSpPr>
          <p:nvPr>
            <p:ph type="body" idx="1"/>
          </p:nvPr>
        </p:nvSpPr>
        <p:spPr>
          <a:xfrm>
            <a:off x="695484" y="4447153"/>
            <a:ext cx="5563870" cy="3638580"/>
          </a:xfrm>
          <a:prstGeom prst="rect">
            <a:avLst/>
          </a:prstGeom>
        </p:spPr>
        <p:txBody>
          <a:bodyPr spcFirstLastPara="1" wrap="square" lIns="92531" tIns="46253" rIns="92531" bIns="46253" anchor="t" anchorCtr="0">
            <a:noAutofit/>
          </a:bodyPr>
          <a:lstStyle/>
          <a:p>
            <a:pPr marL="0" indent="0"/>
            <a:endParaRPr dirty="0"/>
          </a:p>
        </p:txBody>
      </p:sp>
      <p:sp>
        <p:nvSpPr>
          <p:cNvPr id="118" name="Google Shape;118;p26:notes">
            <a:extLst>
              <a:ext uri="{FF2B5EF4-FFF2-40B4-BE49-F238E27FC236}">
                <a16:creationId xmlns:a16="http://schemas.microsoft.com/office/drawing/2014/main" id="{50315C46-6414-0376-97AB-774BC1DC4A8D}"/>
              </a:ext>
            </a:extLst>
          </p:cNvPr>
          <p:cNvSpPr>
            <a:spLocks noGrp="1" noRot="1" noChangeAspect="1"/>
          </p:cNvSpPr>
          <p:nvPr>
            <p:ph type="sldImg" idx="2"/>
          </p:nvPr>
        </p:nvSpPr>
        <p:spPr>
          <a:xfrm>
            <a:off x="706438" y="1155700"/>
            <a:ext cx="5541962"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2472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section breaks can feature any colors from the IAFF primary palette – IAFF Red and IAFF Blue are preferrable, and are preset in this template.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2113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990-EZ and 990 required to be filed electronically.  Only way to do that is through a 3</a:t>
            </a:r>
            <a:r>
              <a:rPr lang="en-US" baseline="30000" dirty="0"/>
              <a:t>rd</a:t>
            </a:r>
            <a:r>
              <a:rPr lang="en-US" dirty="0"/>
              <a:t> party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6944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7915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D3EE773B-4E49-8916-727D-75B6F9D41A81}"/>
            </a:ext>
          </a:extLst>
        </p:cNvPr>
        <p:cNvGrpSpPr/>
        <p:nvPr/>
      </p:nvGrpSpPr>
      <p:grpSpPr>
        <a:xfrm>
          <a:off x="0" y="0"/>
          <a:ext cx="0" cy="0"/>
          <a:chOff x="0" y="0"/>
          <a:chExt cx="0" cy="0"/>
        </a:xfrm>
      </p:grpSpPr>
      <p:sp>
        <p:nvSpPr>
          <p:cNvPr id="117" name="Google Shape;117;p26:notes">
            <a:extLst>
              <a:ext uri="{FF2B5EF4-FFF2-40B4-BE49-F238E27FC236}">
                <a16:creationId xmlns:a16="http://schemas.microsoft.com/office/drawing/2014/main" id="{85502146-43CD-1494-25ED-D20C20E2299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a:extLst>
              <a:ext uri="{FF2B5EF4-FFF2-40B4-BE49-F238E27FC236}">
                <a16:creationId xmlns:a16="http://schemas.microsoft.com/office/drawing/2014/main" id="{87DC23D8-5FE2-F4AE-30BC-D9D58B03F18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156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2101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03A937EF-5137-F78F-9105-FBCEA4F4C29A}"/>
            </a:ext>
          </a:extLst>
        </p:cNvPr>
        <p:cNvGrpSpPr/>
        <p:nvPr/>
      </p:nvGrpSpPr>
      <p:grpSpPr>
        <a:xfrm>
          <a:off x="0" y="0"/>
          <a:ext cx="0" cy="0"/>
          <a:chOff x="0" y="0"/>
          <a:chExt cx="0" cy="0"/>
        </a:xfrm>
      </p:grpSpPr>
      <p:sp>
        <p:nvSpPr>
          <p:cNvPr id="117" name="Google Shape;117;p26:notes">
            <a:extLst>
              <a:ext uri="{FF2B5EF4-FFF2-40B4-BE49-F238E27FC236}">
                <a16:creationId xmlns:a16="http://schemas.microsoft.com/office/drawing/2014/main" id="{3924A54D-241B-56A1-E2FD-D37A83AFA69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a:extLst>
              <a:ext uri="{FF2B5EF4-FFF2-40B4-BE49-F238E27FC236}">
                <a16:creationId xmlns:a16="http://schemas.microsoft.com/office/drawing/2014/main" id="{4DC5626D-705C-0E7B-4B3F-6EC3AE3F364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9171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74917C84-1C31-00F5-0CE6-DBE63AF52630}"/>
            </a:ext>
          </a:extLst>
        </p:cNvPr>
        <p:cNvGrpSpPr/>
        <p:nvPr/>
      </p:nvGrpSpPr>
      <p:grpSpPr>
        <a:xfrm>
          <a:off x="0" y="0"/>
          <a:ext cx="0" cy="0"/>
          <a:chOff x="0" y="0"/>
          <a:chExt cx="0" cy="0"/>
        </a:xfrm>
      </p:grpSpPr>
      <p:sp>
        <p:nvSpPr>
          <p:cNvPr id="117" name="Google Shape;117;p26:notes">
            <a:extLst>
              <a:ext uri="{FF2B5EF4-FFF2-40B4-BE49-F238E27FC236}">
                <a16:creationId xmlns:a16="http://schemas.microsoft.com/office/drawing/2014/main" id="{C92C0EBF-6052-8A5C-D0FE-8BFC4553AC9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a:extLst>
              <a:ext uri="{FF2B5EF4-FFF2-40B4-BE49-F238E27FC236}">
                <a16:creationId xmlns:a16="http://schemas.microsoft.com/office/drawing/2014/main" id="{AFDD43EF-CED4-6618-BD2A-CF45DEEF5B2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0182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359C59B5-6A1D-FA53-3BD2-EC2DCDDDD462}"/>
            </a:ext>
          </a:extLst>
        </p:cNvPr>
        <p:cNvGrpSpPr/>
        <p:nvPr/>
      </p:nvGrpSpPr>
      <p:grpSpPr>
        <a:xfrm>
          <a:off x="0" y="0"/>
          <a:ext cx="0" cy="0"/>
          <a:chOff x="0" y="0"/>
          <a:chExt cx="0" cy="0"/>
        </a:xfrm>
      </p:grpSpPr>
      <p:sp>
        <p:nvSpPr>
          <p:cNvPr id="117" name="Google Shape;117;p26:notes">
            <a:extLst>
              <a:ext uri="{FF2B5EF4-FFF2-40B4-BE49-F238E27FC236}">
                <a16:creationId xmlns:a16="http://schemas.microsoft.com/office/drawing/2014/main" id="{B129A630-5223-5FED-47D9-334B914AAA4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a:extLst>
              <a:ext uri="{FF2B5EF4-FFF2-40B4-BE49-F238E27FC236}">
                <a16:creationId xmlns:a16="http://schemas.microsoft.com/office/drawing/2014/main" id="{84CCA11D-87E6-75F9-23F1-9275FE30C1C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0875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8A3551D9-EF44-DC3C-29B9-FE3D65478895}"/>
            </a:ext>
          </a:extLst>
        </p:cNvPr>
        <p:cNvGrpSpPr/>
        <p:nvPr/>
      </p:nvGrpSpPr>
      <p:grpSpPr>
        <a:xfrm>
          <a:off x="0" y="0"/>
          <a:ext cx="0" cy="0"/>
          <a:chOff x="0" y="0"/>
          <a:chExt cx="0" cy="0"/>
        </a:xfrm>
      </p:grpSpPr>
      <p:sp>
        <p:nvSpPr>
          <p:cNvPr id="117" name="Google Shape;117;p26:notes">
            <a:extLst>
              <a:ext uri="{FF2B5EF4-FFF2-40B4-BE49-F238E27FC236}">
                <a16:creationId xmlns:a16="http://schemas.microsoft.com/office/drawing/2014/main" id="{3E4FE349-9DE8-F7FC-4432-91843DB437E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a:extLst>
              <a:ext uri="{FF2B5EF4-FFF2-40B4-BE49-F238E27FC236}">
                <a16:creationId xmlns:a16="http://schemas.microsoft.com/office/drawing/2014/main" id="{9207F6EA-A471-1537-E510-0988A4204AA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5622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9E88ACED-2D7E-2153-AB47-93E2F49A322E}"/>
            </a:ext>
          </a:extLst>
        </p:cNvPr>
        <p:cNvGrpSpPr/>
        <p:nvPr/>
      </p:nvGrpSpPr>
      <p:grpSpPr>
        <a:xfrm>
          <a:off x="0" y="0"/>
          <a:ext cx="0" cy="0"/>
          <a:chOff x="0" y="0"/>
          <a:chExt cx="0" cy="0"/>
        </a:xfrm>
      </p:grpSpPr>
      <p:sp>
        <p:nvSpPr>
          <p:cNvPr id="117" name="Google Shape;117;p26:notes">
            <a:extLst>
              <a:ext uri="{FF2B5EF4-FFF2-40B4-BE49-F238E27FC236}">
                <a16:creationId xmlns:a16="http://schemas.microsoft.com/office/drawing/2014/main" id="{6509C112-8A76-9B1C-AEC5-6C51233C89A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a:extLst>
              <a:ext uri="{FF2B5EF4-FFF2-40B4-BE49-F238E27FC236}">
                <a16:creationId xmlns:a16="http://schemas.microsoft.com/office/drawing/2014/main" id="{E22C5F5A-8C1F-C1D5-46D5-FB06044E56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838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4696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5676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6165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Ending bank balance should be $57,124 (60,000-2,876).  $20,000 is missing</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6256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BC900D2D-A0AE-46FD-2682-5F08903E9CBE}"/>
            </a:ext>
          </a:extLst>
        </p:cNvPr>
        <p:cNvGrpSpPr/>
        <p:nvPr/>
      </p:nvGrpSpPr>
      <p:grpSpPr>
        <a:xfrm>
          <a:off x="0" y="0"/>
          <a:ext cx="0" cy="0"/>
          <a:chOff x="0" y="0"/>
          <a:chExt cx="0" cy="0"/>
        </a:xfrm>
      </p:grpSpPr>
      <p:sp>
        <p:nvSpPr>
          <p:cNvPr id="117" name="Google Shape;117;p26:notes">
            <a:extLst>
              <a:ext uri="{FF2B5EF4-FFF2-40B4-BE49-F238E27FC236}">
                <a16:creationId xmlns:a16="http://schemas.microsoft.com/office/drawing/2014/main" id="{772B62EE-FAB5-DC51-367D-AECC95F88822}"/>
              </a:ext>
            </a:extLst>
          </p:cNvPr>
          <p:cNvSpPr txBox="1">
            <a:spLocks noGrp="1"/>
          </p:cNvSpPr>
          <p:nvPr>
            <p:ph type="body" idx="1"/>
          </p:nvPr>
        </p:nvSpPr>
        <p:spPr>
          <a:xfrm>
            <a:off x="695484" y="4447153"/>
            <a:ext cx="5563870" cy="3638580"/>
          </a:xfrm>
          <a:prstGeom prst="rect">
            <a:avLst/>
          </a:prstGeom>
        </p:spPr>
        <p:txBody>
          <a:bodyPr spcFirstLastPara="1" wrap="square" lIns="92531" tIns="46253" rIns="92531" bIns="46253" anchor="t" anchorCtr="0">
            <a:noAutofit/>
          </a:bodyPr>
          <a:lstStyle/>
          <a:p>
            <a:pPr marL="0" indent="0"/>
            <a:endParaRPr dirty="0"/>
          </a:p>
        </p:txBody>
      </p:sp>
      <p:sp>
        <p:nvSpPr>
          <p:cNvPr id="118" name="Google Shape;118;p26:notes">
            <a:extLst>
              <a:ext uri="{FF2B5EF4-FFF2-40B4-BE49-F238E27FC236}">
                <a16:creationId xmlns:a16="http://schemas.microsoft.com/office/drawing/2014/main" id="{C7EFA1E7-38E1-201A-4EA1-6F38AF4D606B}"/>
              </a:ext>
            </a:extLst>
          </p:cNvPr>
          <p:cNvSpPr>
            <a:spLocks noGrp="1" noRot="1" noChangeAspect="1"/>
          </p:cNvSpPr>
          <p:nvPr>
            <p:ph type="sldImg" idx="2"/>
          </p:nvPr>
        </p:nvSpPr>
        <p:spPr>
          <a:xfrm>
            <a:off x="706438" y="1155700"/>
            <a:ext cx="5541962"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7715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7198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of 2,000 is 300</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7717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6:notes"/>
          <p:cNvSpPr txBox="1">
            <a:spLocks noGrp="1"/>
          </p:cNvSpPr>
          <p:nvPr>
            <p:ph type="body" idx="1"/>
          </p:nvPr>
        </p:nvSpPr>
        <p:spPr>
          <a:xfrm>
            <a:off x="695484" y="4447153"/>
            <a:ext cx="5563870" cy="3638580"/>
          </a:xfrm>
          <a:prstGeom prst="rect">
            <a:avLst/>
          </a:prstGeom>
        </p:spPr>
        <p:txBody>
          <a:bodyPr spcFirstLastPara="1" wrap="square" lIns="92531" tIns="46253" rIns="92531" bIns="46253" anchor="t" anchorCtr="0">
            <a:noAutofit/>
          </a:bodyPr>
          <a:lstStyle/>
          <a:p>
            <a:pPr marL="0" indent="0"/>
            <a:endParaRPr dirty="0"/>
          </a:p>
        </p:txBody>
      </p:sp>
      <p:sp>
        <p:nvSpPr>
          <p:cNvPr id="118" name="Google Shape;118;p26:notes"/>
          <p:cNvSpPr>
            <a:spLocks noGrp="1" noRot="1" noChangeAspect="1"/>
          </p:cNvSpPr>
          <p:nvPr>
            <p:ph type="sldImg" idx="2"/>
          </p:nvPr>
        </p:nvSpPr>
        <p:spPr>
          <a:xfrm>
            <a:off x="706438" y="1155700"/>
            <a:ext cx="5541962"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Keeping the photo? Right-click on the image, select “Change Picture,” find your file, and place the image. If you need to reposition the face to be centered, use the “crop” tool in the “Photo Format” menu. Contact Communications Division or Education Department for assistance.</a:t>
            </a:r>
            <a:endParaRPr b="1" dirty="0"/>
          </a:p>
        </p:txBody>
      </p:sp>
      <p:sp>
        <p:nvSpPr>
          <p:cNvPr id="182" name="Google Shape;18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0183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899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6:notes"/>
          <p:cNvSpPr txBox="1">
            <a:spLocks noGrp="1"/>
          </p:cNvSpPr>
          <p:nvPr>
            <p:ph type="body" idx="1"/>
          </p:nvPr>
        </p:nvSpPr>
        <p:spPr>
          <a:xfrm>
            <a:off x="695484" y="4447153"/>
            <a:ext cx="5563870" cy="3638580"/>
          </a:xfrm>
          <a:prstGeom prst="rect">
            <a:avLst/>
          </a:prstGeom>
        </p:spPr>
        <p:txBody>
          <a:bodyPr spcFirstLastPara="1" wrap="square" lIns="92531" tIns="46253" rIns="92531" bIns="46253" anchor="t" anchorCtr="0">
            <a:noAutofit/>
          </a:bodyPr>
          <a:lstStyle/>
          <a:p>
            <a:pPr marL="0" indent="0"/>
            <a:endParaRPr/>
          </a:p>
        </p:txBody>
      </p:sp>
      <p:sp>
        <p:nvSpPr>
          <p:cNvPr id="118" name="Google Shape;118;p26:notes"/>
          <p:cNvSpPr>
            <a:spLocks noGrp="1" noRot="1" noChangeAspect="1"/>
          </p:cNvSpPr>
          <p:nvPr>
            <p:ph type="sldImg" idx="2"/>
          </p:nvPr>
        </p:nvSpPr>
        <p:spPr>
          <a:xfrm>
            <a:off x="706438" y="1155700"/>
            <a:ext cx="5541962"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7442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37D869FA-EEFF-DFD1-6092-A17B33760001}"/>
            </a:ext>
          </a:extLst>
        </p:cNvPr>
        <p:cNvGrpSpPr/>
        <p:nvPr/>
      </p:nvGrpSpPr>
      <p:grpSpPr>
        <a:xfrm>
          <a:off x="0" y="0"/>
          <a:ext cx="0" cy="0"/>
          <a:chOff x="0" y="0"/>
          <a:chExt cx="0" cy="0"/>
        </a:xfrm>
      </p:grpSpPr>
      <p:sp>
        <p:nvSpPr>
          <p:cNvPr id="117" name="Google Shape;117;p26:notes">
            <a:extLst>
              <a:ext uri="{FF2B5EF4-FFF2-40B4-BE49-F238E27FC236}">
                <a16:creationId xmlns:a16="http://schemas.microsoft.com/office/drawing/2014/main" id="{08FCE529-F603-3D59-C633-B553E07A0028}"/>
              </a:ext>
            </a:extLst>
          </p:cNvPr>
          <p:cNvSpPr txBox="1">
            <a:spLocks noGrp="1"/>
          </p:cNvSpPr>
          <p:nvPr>
            <p:ph type="body" idx="1"/>
          </p:nvPr>
        </p:nvSpPr>
        <p:spPr>
          <a:xfrm>
            <a:off x="695484" y="4447153"/>
            <a:ext cx="5563870" cy="3638580"/>
          </a:xfrm>
          <a:prstGeom prst="rect">
            <a:avLst/>
          </a:prstGeom>
        </p:spPr>
        <p:txBody>
          <a:bodyPr spcFirstLastPara="1" wrap="square" lIns="92531" tIns="46253" rIns="92531" bIns="46253" anchor="t" anchorCtr="0">
            <a:noAutofit/>
          </a:bodyPr>
          <a:lstStyle/>
          <a:p>
            <a:pPr marL="0" indent="0"/>
            <a:endParaRPr/>
          </a:p>
        </p:txBody>
      </p:sp>
      <p:sp>
        <p:nvSpPr>
          <p:cNvPr id="118" name="Google Shape;118;p26:notes">
            <a:extLst>
              <a:ext uri="{FF2B5EF4-FFF2-40B4-BE49-F238E27FC236}">
                <a16:creationId xmlns:a16="http://schemas.microsoft.com/office/drawing/2014/main" id="{85CDB746-88D1-BCF6-7307-E5B7CDCD2590}"/>
              </a:ext>
            </a:extLst>
          </p:cNvPr>
          <p:cNvSpPr>
            <a:spLocks noGrp="1" noRot="1" noChangeAspect="1"/>
          </p:cNvSpPr>
          <p:nvPr>
            <p:ph type="sldImg" idx="2"/>
          </p:nvPr>
        </p:nvSpPr>
        <p:spPr>
          <a:xfrm>
            <a:off x="706438" y="1155700"/>
            <a:ext cx="5541962"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8267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23B87ADC-557D-BAD0-B199-91E3A93A2F68}"/>
            </a:ext>
          </a:extLst>
        </p:cNvPr>
        <p:cNvGrpSpPr/>
        <p:nvPr/>
      </p:nvGrpSpPr>
      <p:grpSpPr>
        <a:xfrm>
          <a:off x="0" y="0"/>
          <a:ext cx="0" cy="0"/>
          <a:chOff x="0" y="0"/>
          <a:chExt cx="0" cy="0"/>
        </a:xfrm>
      </p:grpSpPr>
      <p:sp>
        <p:nvSpPr>
          <p:cNvPr id="117" name="Google Shape;117;p26:notes">
            <a:extLst>
              <a:ext uri="{FF2B5EF4-FFF2-40B4-BE49-F238E27FC236}">
                <a16:creationId xmlns:a16="http://schemas.microsoft.com/office/drawing/2014/main" id="{16FDF3A5-CF5B-536F-5D62-A5FF26D84949}"/>
              </a:ext>
            </a:extLst>
          </p:cNvPr>
          <p:cNvSpPr txBox="1">
            <a:spLocks noGrp="1"/>
          </p:cNvSpPr>
          <p:nvPr>
            <p:ph type="body" idx="1"/>
          </p:nvPr>
        </p:nvSpPr>
        <p:spPr>
          <a:xfrm>
            <a:off x="695484" y="4447153"/>
            <a:ext cx="5563870" cy="3638580"/>
          </a:xfrm>
          <a:prstGeom prst="rect">
            <a:avLst/>
          </a:prstGeom>
        </p:spPr>
        <p:txBody>
          <a:bodyPr spcFirstLastPara="1" wrap="square" lIns="92531" tIns="46253" rIns="92531" bIns="46253" anchor="t" anchorCtr="0">
            <a:noAutofit/>
          </a:bodyPr>
          <a:lstStyle/>
          <a:p>
            <a:pPr marL="0" indent="0"/>
            <a:endParaRPr/>
          </a:p>
        </p:txBody>
      </p:sp>
      <p:sp>
        <p:nvSpPr>
          <p:cNvPr id="118" name="Google Shape;118;p26:notes">
            <a:extLst>
              <a:ext uri="{FF2B5EF4-FFF2-40B4-BE49-F238E27FC236}">
                <a16:creationId xmlns:a16="http://schemas.microsoft.com/office/drawing/2014/main" id="{EFF0FC39-A19E-E7F5-66C6-3203599643EF}"/>
              </a:ext>
            </a:extLst>
          </p:cNvPr>
          <p:cNvSpPr>
            <a:spLocks noGrp="1" noRot="1" noChangeAspect="1"/>
          </p:cNvSpPr>
          <p:nvPr>
            <p:ph type="sldImg" idx="2"/>
          </p:nvPr>
        </p:nvSpPr>
        <p:spPr>
          <a:xfrm>
            <a:off x="706438" y="1155700"/>
            <a:ext cx="5541962"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8184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35998791-0D15-8F3B-7FE0-1902B7F71682}"/>
            </a:ext>
          </a:extLst>
        </p:cNvPr>
        <p:cNvGrpSpPr/>
        <p:nvPr/>
      </p:nvGrpSpPr>
      <p:grpSpPr>
        <a:xfrm>
          <a:off x="0" y="0"/>
          <a:ext cx="0" cy="0"/>
          <a:chOff x="0" y="0"/>
          <a:chExt cx="0" cy="0"/>
        </a:xfrm>
      </p:grpSpPr>
      <p:sp>
        <p:nvSpPr>
          <p:cNvPr id="117" name="Google Shape;117;p26:notes">
            <a:extLst>
              <a:ext uri="{FF2B5EF4-FFF2-40B4-BE49-F238E27FC236}">
                <a16:creationId xmlns:a16="http://schemas.microsoft.com/office/drawing/2014/main" id="{E09C6C82-7780-AFDE-42F1-D13D1394B5A1}"/>
              </a:ext>
            </a:extLst>
          </p:cNvPr>
          <p:cNvSpPr txBox="1">
            <a:spLocks noGrp="1"/>
          </p:cNvSpPr>
          <p:nvPr>
            <p:ph type="body" idx="1"/>
          </p:nvPr>
        </p:nvSpPr>
        <p:spPr>
          <a:xfrm>
            <a:off x="695484" y="4447153"/>
            <a:ext cx="5563870" cy="3638580"/>
          </a:xfrm>
          <a:prstGeom prst="rect">
            <a:avLst/>
          </a:prstGeom>
        </p:spPr>
        <p:txBody>
          <a:bodyPr spcFirstLastPara="1" wrap="square" lIns="92531" tIns="46253" rIns="92531" bIns="46253" anchor="t" anchorCtr="0">
            <a:noAutofit/>
          </a:bodyPr>
          <a:lstStyle/>
          <a:p>
            <a:pPr marL="0" indent="0"/>
            <a:endParaRPr/>
          </a:p>
        </p:txBody>
      </p:sp>
      <p:sp>
        <p:nvSpPr>
          <p:cNvPr id="118" name="Google Shape;118;p26:notes">
            <a:extLst>
              <a:ext uri="{FF2B5EF4-FFF2-40B4-BE49-F238E27FC236}">
                <a16:creationId xmlns:a16="http://schemas.microsoft.com/office/drawing/2014/main" id="{C459E391-28AC-70F8-FDBD-BFE515673BB0}"/>
              </a:ext>
            </a:extLst>
          </p:cNvPr>
          <p:cNvSpPr>
            <a:spLocks noGrp="1" noRot="1" noChangeAspect="1"/>
          </p:cNvSpPr>
          <p:nvPr>
            <p:ph type="sldImg" idx="2"/>
          </p:nvPr>
        </p:nvSpPr>
        <p:spPr>
          <a:xfrm>
            <a:off x="706438" y="1155700"/>
            <a:ext cx="5541962"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8817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pic">
    <p:bg>
      <p:bgPr>
        <a:solidFill>
          <a:schemeClr val="dk2"/>
        </a:solidFill>
        <a:effectLst/>
      </p:bgPr>
    </p:bg>
    <p:spTree>
      <p:nvGrpSpPr>
        <p:cNvPr id="1" name="Shape 15"/>
        <p:cNvGrpSpPr/>
        <p:nvPr/>
      </p:nvGrpSpPr>
      <p:grpSpPr>
        <a:xfrm>
          <a:off x="0" y="0"/>
          <a:ext cx="0" cy="0"/>
          <a:chOff x="0" y="0"/>
          <a:chExt cx="0" cy="0"/>
        </a:xfrm>
      </p:grpSpPr>
      <p:pic>
        <p:nvPicPr>
          <p:cNvPr id="16" name="Google Shape;16;p12"/>
          <p:cNvPicPr preferRelativeResize="0"/>
          <p:nvPr/>
        </p:nvPicPr>
        <p:blipFill rotWithShape="1">
          <a:blip r:embed="rId3">
            <a:alphaModFix/>
          </a:blip>
          <a:srcRect t="5666" b="5666"/>
          <a:stretch/>
        </p:blipFill>
        <p:spPr>
          <a:xfrm>
            <a:off x="5816600" y="2006600"/>
            <a:ext cx="6359525" cy="3759200"/>
          </a:xfrm>
          <a:prstGeom prst="rect">
            <a:avLst/>
          </a:prstGeom>
          <a:noFill/>
          <a:ln>
            <a:noFill/>
          </a:ln>
        </p:spPr>
      </p:pic>
      <p:pic>
        <p:nvPicPr>
          <p:cNvPr id="17" name="Google Shape;17;p12"/>
          <p:cNvPicPr preferRelativeResize="0"/>
          <p:nvPr/>
        </p:nvPicPr>
        <p:blipFill rotWithShape="1">
          <a:blip r:embed="rId4">
            <a:alphaModFix/>
          </a:blip>
          <a:srcRect/>
          <a:stretch/>
        </p:blipFill>
        <p:spPr>
          <a:xfrm>
            <a:off x="643893" y="663867"/>
            <a:ext cx="870300" cy="873648"/>
          </a:xfrm>
          <a:prstGeom prst="rect">
            <a:avLst/>
          </a:prstGeom>
          <a:noFill/>
          <a:ln>
            <a:noFill/>
          </a:ln>
        </p:spPr>
      </p:pic>
      <p:sp>
        <p:nvSpPr>
          <p:cNvPr id="18" name="Google Shape;18;p12"/>
          <p:cNvSpPr txBox="1"/>
          <p:nvPr/>
        </p:nvSpPr>
        <p:spPr>
          <a:xfrm>
            <a:off x="1639020" y="876370"/>
            <a:ext cx="7875917"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lt1"/>
                </a:solidFill>
                <a:latin typeface="Georgia"/>
                <a:ea typeface="Georgia"/>
                <a:cs typeface="Georgia"/>
                <a:sym typeface="Georgia"/>
              </a:rPr>
              <a:t>INTERNATIONAL ASSOCIATION OF FIRE FIGHTERS</a:t>
            </a:r>
            <a:endParaRPr/>
          </a:p>
        </p:txBody>
      </p:sp>
      <p:sp>
        <p:nvSpPr>
          <p:cNvPr id="19" name="Google Shape;19;p12"/>
          <p:cNvSpPr txBox="1">
            <a:spLocks noGrp="1"/>
          </p:cNvSpPr>
          <p:nvPr>
            <p:ph type="body" idx="1"/>
          </p:nvPr>
        </p:nvSpPr>
        <p:spPr>
          <a:xfrm>
            <a:off x="558831" y="2260315"/>
            <a:ext cx="4778712" cy="24034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5400" cap="all" baseline="0">
                <a:solidFill>
                  <a:schemeClr val="lt1"/>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5400">
                <a:solidFill>
                  <a:schemeClr val="lt1"/>
                </a:solidFill>
                <a:latin typeface="Impact"/>
                <a:ea typeface="Impact"/>
                <a:cs typeface="Impact"/>
                <a:sym typeface="Impact"/>
              </a:defRPr>
            </a:lvl2pPr>
            <a:lvl3pPr marL="1371600" lvl="2" indent="-355600" algn="l">
              <a:lnSpc>
                <a:spcPct val="90000"/>
              </a:lnSpc>
              <a:spcBef>
                <a:spcPts val="500"/>
              </a:spcBef>
              <a:spcAft>
                <a:spcPts val="0"/>
              </a:spcAft>
              <a:buSzPts val="2000"/>
              <a:buChar char="•"/>
              <a:defRPr sz="5400">
                <a:solidFill>
                  <a:schemeClr val="lt1"/>
                </a:solidFill>
                <a:latin typeface="Impact"/>
                <a:ea typeface="Impact"/>
                <a:cs typeface="Impact"/>
                <a:sym typeface="Impact"/>
              </a:defRPr>
            </a:lvl3pPr>
            <a:lvl4pPr marL="1828800" lvl="3" indent="-342900" algn="l">
              <a:lnSpc>
                <a:spcPct val="90000"/>
              </a:lnSpc>
              <a:spcBef>
                <a:spcPts val="500"/>
              </a:spcBef>
              <a:spcAft>
                <a:spcPts val="0"/>
              </a:spcAft>
              <a:buSzPts val="1800"/>
              <a:buChar char="•"/>
              <a:defRPr sz="5400">
                <a:solidFill>
                  <a:schemeClr val="lt1"/>
                </a:solidFill>
                <a:latin typeface="Impact"/>
                <a:ea typeface="Impact"/>
                <a:cs typeface="Impact"/>
                <a:sym typeface="Impact"/>
              </a:defRPr>
            </a:lvl4pPr>
            <a:lvl5pPr marL="2286000" lvl="4" indent="-342900" algn="l">
              <a:lnSpc>
                <a:spcPct val="90000"/>
              </a:lnSpc>
              <a:spcBef>
                <a:spcPts val="500"/>
              </a:spcBef>
              <a:spcAft>
                <a:spcPts val="0"/>
              </a:spcAft>
              <a:buSzPts val="1800"/>
              <a:buChar char="•"/>
              <a:defRPr sz="5400">
                <a:solidFill>
                  <a:schemeClr val="lt1"/>
                </a:solidFill>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dirty="0"/>
          </a:p>
        </p:txBody>
      </p:sp>
      <p:sp>
        <p:nvSpPr>
          <p:cNvPr id="20" name="Google Shape;20;p12"/>
          <p:cNvSpPr txBox="1">
            <a:spLocks noGrp="1"/>
          </p:cNvSpPr>
          <p:nvPr>
            <p:ph type="body" idx="2"/>
          </p:nvPr>
        </p:nvSpPr>
        <p:spPr>
          <a:xfrm>
            <a:off x="643893" y="5045723"/>
            <a:ext cx="2960688" cy="5111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800"/>
              <a:buNone/>
              <a:defRPr sz="2400">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dirty="0"/>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cap="all" baseline="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dirty="0">
                <a:solidFill>
                  <a:schemeClr val="dk2"/>
                </a:solidFill>
                <a:latin typeface="Georgia"/>
                <a:ea typeface="Georgia"/>
                <a:cs typeface="Georgia"/>
                <a:sym typeface="Georgia"/>
              </a:rPr>
              <a:t>INTERNATIONAL ASSOCIATION OF FIRE FIGHTERS</a:t>
            </a:r>
            <a:endParaRPr dirty="0"/>
          </a:p>
        </p:txBody>
      </p:sp>
      <p:sp>
        <p:nvSpPr>
          <p:cNvPr id="3" name="Content Placeholder 6">
            <a:extLst>
              <a:ext uri="{FF2B5EF4-FFF2-40B4-BE49-F238E27FC236}">
                <a16:creationId xmlns:a16="http://schemas.microsoft.com/office/drawing/2014/main" id="{E1F4AF93-3D8F-8811-70CB-0C4016A68C2B}"/>
              </a:ext>
            </a:extLst>
          </p:cNvPr>
          <p:cNvSpPr>
            <a:spLocks noGrp="1"/>
          </p:cNvSpPr>
          <p:nvPr>
            <p:ph sz="quarter" idx="11"/>
          </p:nvPr>
        </p:nvSpPr>
        <p:spPr>
          <a:xfrm>
            <a:off x="4791606" y="1745361"/>
            <a:ext cx="6542701" cy="4329862"/>
          </a:xfrm>
        </p:spPr>
        <p:txBody>
          <a:bodyPr/>
          <a:lstStyle>
            <a:lvl1pPr marL="365760">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Picture Placeholder 2">
            <a:extLst>
              <a:ext uri="{FF2B5EF4-FFF2-40B4-BE49-F238E27FC236}">
                <a16:creationId xmlns:a16="http://schemas.microsoft.com/office/drawing/2014/main" id="{77F3729C-3F4A-FB40-5E87-6BBC0F208F60}"/>
              </a:ext>
            </a:extLst>
          </p:cNvPr>
          <p:cNvSpPr>
            <a:spLocks noGrp="1"/>
          </p:cNvSpPr>
          <p:nvPr>
            <p:ph type="pic" idx="1"/>
          </p:nvPr>
        </p:nvSpPr>
        <p:spPr>
          <a:xfrm>
            <a:off x="647725" y="1640523"/>
            <a:ext cx="3958389" cy="2152692"/>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5" name="Picture Placeholder 2">
            <a:extLst>
              <a:ext uri="{FF2B5EF4-FFF2-40B4-BE49-F238E27FC236}">
                <a16:creationId xmlns:a16="http://schemas.microsoft.com/office/drawing/2014/main" id="{4DB57B36-DAE7-5714-557F-3A77DAE97056}"/>
              </a:ext>
            </a:extLst>
          </p:cNvPr>
          <p:cNvSpPr>
            <a:spLocks noGrp="1"/>
          </p:cNvSpPr>
          <p:nvPr>
            <p:ph type="pic" idx="13"/>
          </p:nvPr>
        </p:nvSpPr>
        <p:spPr>
          <a:xfrm>
            <a:off x="647725" y="3988082"/>
            <a:ext cx="3958389" cy="2152692"/>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Tree>
    <p:custDataLst>
      <p:tags r:id="rId1"/>
    </p:custDataLst>
    <p:extLst>
      <p:ext uri="{BB962C8B-B14F-4D97-AF65-F5344CB8AC3E}">
        <p14:creationId xmlns:p14="http://schemas.microsoft.com/office/powerpoint/2010/main" val="1155863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Slide" preserve="1" userDrawn="1">
  <p:cSld name="Content-2pic">
    <p:bg>
      <p:bgPr>
        <a:solidFill>
          <a:schemeClr val="lt1"/>
        </a:solidFill>
        <a:effectLst/>
      </p:bgPr>
    </p:bg>
    <p:spTree>
      <p:nvGrpSpPr>
        <p:cNvPr id="1" name="Shape 62"/>
        <p:cNvGrpSpPr/>
        <p:nvPr/>
      </p:nvGrpSpPr>
      <p:grpSpPr>
        <a:xfrm>
          <a:off x="0" y="0"/>
          <a:ext cx="0" cy="0"/>
          <a:chOff x="0" y="0"/>
          <a:chExt cx="0" cy="0"/>
        </a:xfrm>
      </p:grpSpPr>
      <p:grpSp>
        <p:nvGrpSpPr>
          <p:cNvPr id="63" name="Google Shape;63;p18"/>
          <p:cNvGrpSpPr/>
          <p:nvPr/>
        </p:nvGrpSpPr>
        <p:grpSpPr>
          <a:xfrm>
            <a:off x="6358072" y="-390442"/>
            <a:ext cx="5833928" cy="7248442"/>
            <a:chOff x="0" y="-57150"/>
            <a:chExt cx="1707852" cy="1060972"/>
          </a:xfrm>
        </p:grpSpPr>
        <p:sp>
          <p:nvSpPr>
            <p:cNvPr id="64" name="Google Shape;64;p18"/>
            <p:cNvSpPr/>
            <p:nvPr/>
          </p:nvSpPr>
          <p:spPr>
            <a:xfrm>
              <a:off x="0" y="0"/>
              <a:ext cx="1707852" cy="1003822"/>
            </a:xfrm>
            <a:custGeom>
              <a:avLst/>
              <a:gdLst/>
              <a:ahLst/>
              <a:cxnLst/>
              <a:rect l="l" t="t" r="r" b="b"/>
              <a:pathLst>
                <a:path w="1707852" h="1023494" extrusionOk="0">
                  <a:moveTo>
                    <a:pt x="0" y="0"/>
                  </a:moveTo>
                  <a:lnTo>
                    <a:pt x="1707852" y="0"/>
                  </a:lnTo>
                  <a:lnTo>
                    <a:pt x="1707852" y="1023494"/>
                  </a:lnTo>
                  <a:lnTo>
                    <a:pt x="0" y="1023494"/>
                  </a:lnTo>
                  <a:close/>
                </a:path>
              </a:pathLst>
            </a:custGeom>
            <a:solidFill>
              <a:srgbClr val="EE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18"/>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2041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66" name="Google Shape;66;p18"/>
          <p:cNvPicPr preferRelativeResize="0"/>
          <p:nvPr/>
        </p:nvPicPr>
        <p:blipFill rotWithShape="1">
          <a:blip r:embed="rId2">
            <a:alphaModFix/>
          </a:blip>
          <a:srcRect/>
          <a:stretch/>
        </p:blipFill>
        <p:spPr>
          <a:xfrm>
            <a:off x="6358072" y="0"/>
            <a:ext cx="5833928" cy="6858000"/>
          </a:xfrm>
          <a:prstGeom prst="rect">
            <a:avLst/>
          </a:prstGeom>
          <a:noFill/>
          <a:ln>
            <a:noFill/>
          </a:ln>
        </p:spPr>
      </p:pic>
      <p:sp>
        <p:nvSpPr>
          <p:cNvPr id="67" name="Google Shape;67;p18"/>
          <p:cNvSpPr txBox="1">
            <a:spLocks noGrp="1"/>
          </p:cNvSpPr>
          <p:nvPr>
            <p:ph type="body" idx="1"/>
          </p:nvPr>
        </p:nvSpPr>
        <p:spPr>
          <a:xfrm>
            <a:off x="703543" y="2222205"/>
            <a:ext cx="5130386" cy="2980494"/>
          </a:xfrm>
          <a:prstGeom prst="rect">
            <a:avLst/>
          </a:prstGeom>
          <a:noFill/>
          <a:ln>
            <a:noFill/>
          </a:ln>
        </p:spPr>
        <p:txBody>
          <a:bodyPr spcFirstLastPara="1" wrap="square" lIns="91425" tIns="45700" rIns="91425" bIns="45700" anchor="t" anchorCtr="0">
            <a:noAutofit/>
          </a:bodyPr>
          <a:lstStyle>
            <a:lvl1pPr marL="0" marR="0" lvl="0" indent="0" algn="l">
              <a:lnSpc>
                <a:spcPct val="125000"/>
              </a:lnSpc>
              <a:spcBef>
                <a:spcPts val="0"/>
              </a:spcBef>
              <a:spcAft>
                <a:spcPts val="0"/>
              </a:spcAft>
              <a:buClr>
                <a:srgbClr val="0C0C2C"/>
              </a:buClr>
              <a:buSzPts val="2400"/>
              <a:buFont typeface="Arial"/>
              <a:buNone/>
              <a:defRPr sz="24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18"/>
          <p:cNvSpPr txBox="1">
            <a:spLocks noGrp="1"/>
          </p:cNvSpPr>
          <p:nvPr>
            <p:ph type="body" idx="2"/>
          </p:nvPr>
        </p:nvSpPr>
        <p:spPr>
          <a:xfrm>
            <a:off x="703543" y="1333904"/>
            <a:ext cx="4797155" cy="642793"/>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Clr>
                <a:schemeClr val="dk2"/>
              </a:buClr>
              <a:buSzPts val="12000"/>
              <a:buNone/>
              <a:defRPr sz="2800" b="1">
                <a:solidFill>
                  <a:srgbClr val="FF0000"/>
                </a:solidFill>
                <a:latin typeface="Georgia"/>
                <a:ea typeface="Georgia"/>
                <a:cs typeface="Georgia"/>
                <a:sym typeface="Georgia"/>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8"/>
          <p:cNvSpPr>
            <a:spLocks noGrp="1"/>
          </p:cNvSpPr>
          <p:nvPr>
            <p:ph type="pic" idx="3"/>
          </p:nvPr>
        </p:nvSpPr>
        <p:spPr>
          <a:xfrm>
            <a:off x="7102924" y="268272"/>
            <a:ext cx="4398963" cy="2935357"/>
          </a:xfrm>
          <a:prstGeom prst="rect">
            <a:avLst/>
          </a:prstGeom>
          <a:noFill/>
          <a:ln>
            <a:noFill/>
          </a:ln>
        </p:spPr>
      </p:sp>
      <p:pic>
        <p:nvPicPr>
          <p:cNvPr id="70" name="Google Shape;70;p18"/>
          <p:cNvPicPr preferRelativeResize="0"/>
          <p:nvPr/>
        </p:nvPicPr>
        <p:blipFill rotWithShape="1">
          <a:blip r:embed="rId3">
            <a:alphaModFix/>
          </a:blip>
          <a:srcRect/>
          <a:stretch/>
        </p:blipFill>
        <p:spPr>
          <a:xfrm>
            <a:off x="533194" y="6241516"/>
            <a:ext cx="441907" cy="443607"/>
          </a:xfrm>
          <a:prstGeom prst="rect">
            <a:avLst/>
          </a:prstGeom>
          <a:noFill/>
          <a:ln>
            <a:noFill/>
          </a:ln>
        </p:spPr>
      </p:pic>
      <p:sp>
        <p:nvSpPr>
          <p:cNvPr id="71" name="Google Shape;71;p18"/>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
        <p:nvSpPr>
          <p:cNvPr id="2" name="Google Shape;69;p18">
            <a:extLst>
              <a:ext uri="{FF2B5EF4-FFF2-40B4-BE49-F238E27FC236}">
                <a16:creationId xmlns:a16="http://schemas.microsoft.com/office/drawing/2014/main" id="{B4C1BA75-CB77-488A-8678-8F202AADEB58}"/>
              </a:ext>
            </a:extLst>
          </p:cNvPr>
          <p:cNvSpPr>
            <a:spLocks noGrp="1"/>
          </p:cNvSpPr>
          <p:nvPr>
            <p:ph type="pic" idx="10"/>
          </p:nvPr>
        </p:nvSpPr>
        <p:spPr>
          <a:xfrm>
            <a:off x="7115828" y="3529071"/>
            <a:ext cx="4398963" cy="2935357"/>
          </a:xfrm>
          <a:prstGeom prst="rect">
            <a:avLst/>
          </a:prstGeom>
          <a:noFill/>
          <a:ln>
            <a:noFill/>
          </a:ln>
        </p:spPr>
      </p:sp>
      <p:sp>
        <p:nvSpPr>
          <p:cNvPr id="5" name="Google Shape;55;p17">
            <a:extLst>
              <a:ext uri="{FF2B5EF4-FFF2-40B4-BE49-F238E27FC236}">
                <a16:creationId xmlns:a16="http://schemas.microsoft.com/office/drawing/2014/main" id="{131C1848-2F57-68D9-03AA-30F8A580EFC0}"/>
              </a:ext>
            </a:extLst>
          </p:cNvPr>
          <p:cNvSpPr txBox="1">
            <a:spLocks noGrp="1"/>
          </p:cNvSpPr>
          <p:nvPr>
            <p:ph type="sldNum" idx="12"/>
          </p:nvPr>
        </p:nvSpPr>
        <p:spPr>
          <a:xfrm>
            <a:off x="11582400" y="64215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 name="Google Shape;58;p17">
            <a:extLst>
              <a:ext uri="{FF2B5EF4-FFF2-40B4-BE49-F238E27FC236}">
                <a16:creationId xmlns:a16="http://schemas.microsoft.com/office/drawing/2014/main" id="{1E86FFF0-8D7B-6441-7CF0-A50A77563858}"/>
              </a:ext>
            </a:extLst>
          </p:cNvPr>
          <p:cNvPicPr preferRelativeResize="0"/>
          <p:nvPr userDrawn="1"/>
        </p:nvPicPr>
        <p:blipFill rotWithShape="1">
          <a:blip r:embed="rId4">
            <a:alphaModFix/>
          </a:blip>
          <a:srcRect/>
          <a:stretch/>
        </p:blipFill>
        <p:spPr>
          <a:xfrm>
            <a:off x="10927398" y="6536204"/>
            <a:ext cx="660144" cy="155328"/>
          </a:xfrm>
          <a:prstGeom prst="rect">
            <a:avLst/>
          </a:prstGeom>
          <a:noFill/>
          <a:ln>
            <a:noFill/>
          </a:ln>
        </p:spPr>
      </p:pic>
    </p:spTree>
    <p:extLst>
      <p:ext uri="{BB962C8B-B14F-4D97-AF65-F5344CB8AC3E}">
        <p14:creationId xmlns:p14="http://schemas.microsoft.com/office/powerpoint/2010/main" val="1282901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1picL">
    <p:spTree>
      <p:nvGrpSpPr>
        <p:cNvPr id="1" name=""/>
        <p:cNvGrpSpPr/>
        <p:nvPr/>
      </p:nvGrpSpPr>
      <p:grpSpPr>
        <a:xfrm>
          <a:off x="0" y="0"/>
          <a:ext cx="0" cy="0"/>
          <a:chOff x="0" y="0"/>
          <a:chExt cx="0" cy="0"/>
        </a:xfrm>
      </p:grpSpPr>
      <p:pic>
        <p:nvPicPr>
          <p:cNvPr id="6" name="Google Shape;66;p18">
            <a:extLst>
              <a:ext uri="{FF2B5EF4-FFF2-40B4-BE49-F238E27FC236}">
                <a16:creationId xmlns:a16="http://schemas.microsoft.com/office/drawing/2014/main" id="{7790984A-D1D7-DCF7-1ECE-BCD4F5388525}"/>
              </a:ext>
            </a:extLst>
          </p:cNvPr>
          <p:cNvPicPr preferRelativeResize="0"/>
          <p:nvPr userDrawn="1"/>
        </p:nvPicPr>
        <p:blipFill rotWithShape="1">
          <a:blip r:embed="rId2">
            <a:alphaModFix/>
          </a:blip>
          <a:srcRect/>
          <a:stretch/>
        </p:blipFill>
        <p:spPr>
          <a:xfrm>
            <a:off x="0" y="0"/>
            <a:ext cx="5833928" cy="6858000"/>
          </a:xfrm>
          <a:prstGeom prst="rect">
            <a:avLst/>
          </a:prstGeom>
          <a:solidFill>
            <a:schemeClr val="accent1"/>
          </a:solidFill>
          <a:ln>
            <a:noFill/>
          </a:ln>
        </p:spPr>
      </p:pic>
      <p:sp>
        <p:nvSpPr>
          <p:cNvPr id="9" name="Google Shape;67;p18">
            <a:extLst>
              <a:ext uri="{FF2B5EF4-FFF2-40B4-BE49-F238E27FC236}">
                <a16:creationId xmlns:a16="http://schemas.microsoft.com/office/drawing/2014/main" id="{1703CD16-9397-AEDA-5470-0243B30FDCAD}"/>
              </a:ext>
            </a:extLst>
          </p:cNvPr>
          <p:cNvSpPr txBox="1">
            <a:spLocks noGrp="1"/>
          </p:cNvSpPr>
          <p:nvPr>
            <p:ph type="body" idx="1"/>
          </p:nvPr>
        </p:nvSpPr>
        <p:spPr>
          <a:xfrm>
            <a:off x="6096000" y="2374605"/>
            <a:ext cx="5130386" cy="2980494"/>
          </a:xfrm>
          <a:prstGeom prst="rect">
            <a:avLst/>
          </a:prstGeom>
          <a:noFill/>
          <a:ln>
            <a:noFill/>
          </a:ln>
        </p:spPr>
        <p:txBody>
          <a:bodyPr spcFirstLastPara="1" wrap="square" lIns="91425" tIns="45700" rIns="91425" bIns="45700" anchor="t" anchorCtr="0">
            <a:noAutofit/>
          </a:bodyPr>
          <a:lstStyle>
            <a:lvl1pPr marL="0" marR="0" lvl="0" indent="0" algn="l">
              <a:lnSpc>
                <a:spcPct val="125000"/>
              </a:lnSpc>
              <a:spcBef>
                <a:spcPts val="0"/>
              </a:spcBef>
              <a:spcAft>
                <a:spcPts val="0"/>
              </a:spcAft>
              <a:buClr>
                <a:srgbClr val="0C0C2C"/>
              </a:buClr>
              <a:buSzPts val="2400"/>
              <a:buFont typeface="Arial"/>
              <a:buNone/>
              <a:defRPr sz="24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 name="Google Shape;68;p18">
            <a:extLst>
              <a:ext uri="{FF2B5EF4-FFF2-40B4-BE49-F238E27FC236}">
                <a16:creationId xmlns:a16="http://schemas.microsoft.com/office/drawing/2014/main" id="{DEA34081-20D7-3EC4-A7E6-81BBAEB473C5}"/>
              </a:ext>
            </a:extLst>
          </p:cNvPr>
          <p:cNvSpPr txBox="1">
            <a:spLocks noGrp="1"/>
          </p:cNvSpPr>
          <p:nvPr>
            <p:ph type="body" idx="2"/>
          </p:nvPr>
        </p:nvSpPr>
        <p:spPr>
          <a:xfrm>
            <a:off x="6096000" y="1486304"/>
            <a:ext cx="4797155" cy="642793"/>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Clr>
                <a:schemeClr val="dk2"/>
              </a:buClr>
              <a:buSzPts val="12000"/>
              <a:buNone/>
              <a:defRPr sz="2800" b="1">
                <a:solidFill>
                  <a:srgbClr val="FF0000"/>
                </a:solidFill>
                <a:latin typeface="Georgia"/>
                <a:ea typeface="Georgia"/>
                <a:cs typeface="Georgia"/>
                <a:sym typeface="Georgia"/>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3" name="Google Shape;29;p14">
            <a:extLst>
              <a:ext uri="{FF2B5EF4-FFF2-40B4-BE49-F238E27FC236}">
                <a16:creationId xmlns:a16="http://schemas.microsoft.com/office/drawing/2014/main" id="{66670E92-CA3D-6EF0-C417-FB158A1E585B}"/>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33;p14">
            <a:extLst>
              <a:ext uri="{FF2B5EF4-FFF2-40B4-BE49-F238E27FC236}">
                <a16:creationId xmlns:a16="http://schemas.microsoft.com/office/drawing/2014/main" id="{E777A989-E7C4-9E9A-7700-6DB379FC48F7}"/>
              </a:ext>
            </a:extLst>
          </p:cNvPr>
          <p:cNvPicPr preferRelativeResize="0"/>
          <p:nvPr userDrawn="1"/>
        </p:nvPicPr>
        <p:blipFill rotWithShape="1">
          <a:blip r:embed="rId3">
            <a:alphaModFix/>
          </a:blip>
          <a:srcRect/>
          <a:stretch/>
        </p:blipFill>
        <p:spPr>
          <a:xfrm>
            <a:off x="10927398" y="6436098"/>
            <a:ext cx="660144" cy="152340"/>
          </a:xfrm>
          <a:prstGeom prst="rect">
            <a:avLst/>
          </a:prstGeom>
          <a:noFill/>
          <a:ln>
            <a:noFill/>
          </a:ln>
        </p:spPr>
      </p:pic>
      <p:sp>
        <p:nvSpPr>
          <p:cNvPr id="2" name="Google Shape;69;p18">
            <a:extLst>
              <a:ext uri="{FF2B5EF4-FFF2-40B4-BE49-F238E27FC236}">
                <a16:creationId xmlns:a16="http://schemas.microsoft.com/office/drawing/2014/main" id="{74F65DE8-56E3-E174-6A42-FC2582B81766}"/>
              </a:ext>
            </a:extLst>
          </p:cNvPr>
          <p:cNvSpPr>
            <a:spLocks noGrp="1"/>
          </p:cNvSpPr>
          <p:nvPr>
            <p:ph type="pic" idx="3"/>
          </p:nvPr>
        </p:nvSpPr>
        <p:spPr>
          <a:xfrm>
            <a:off x="669106" y="603433"/>
            <a:ext cx="4398963" cy="5278438"/>
          </a:xfrm>
          <a:prstGeom prst="rect">
            <a:avLst/>
          </a:prstGeom>
          <a:noFill/>
          <a:ln>
            <a:noFill/>
          </a:ln>
        </p:spPr>
      </p:sp>
      <p:pic>
        <p:nvPicPr>
          <p:cNvPr id="3" name="Google Shape;60;p17">
            <a:extLst>
              <a:ext uri="{FF2B5EF4-FFF2-40B4-BE49-F238E27FC236}">
                <a16:creationId xmlns:a16="http://schemas.microsoft.com/office/drawing/2014/main" id="{62865E6F-5469-76AA-C61D-349FDEC18678}"/>
              </a:ext>
            </a:extLst>
          </p:cNvPr>
          <p:cNvPicPr preferRelativeResize="0"/>
          <p:nvPr userDrawn="1"/>
        </p:nvPicPr>
        <p:blipFill rotWithShape="1">
          <a:blip r:embed="rId4">
            <a:alphaModFix/>
          </a:blip>
          <a:srcRect/>
          <a:stretch/>
        </p:blipFill>
        <p:spPr>
          <a:xfrm>
            <a:off x="533194" y="6241516"/>
            <a:ext cx="441907" cy="443607"/>
          </a:xfrm>
          <a:prstGeom prst="rect">
            <a:avLst/>
          </a:prstGeom>
          <a:noFill/>
          <a:ln>
            <a:noFill/>
          </a:ln>
        </p:spPr>
      </p:pic>
      <p:sp>
        <p:nvSpPr>
          <p:cNvPr id="4" name="Google Shape;61;p17">
            <a:extLst>
              <a:ext uri="{FF2B5EF4-FFF2-40B4-BE49-F238E27FC236}">
                <a16:creationId xmlns:a16="http://schemas.microsoft.com/office/drawing/2014/main" id="{B83F55A7-2737-CCE1-028B-BF02944F5D22}"/>
              </a:ext>
            </a:extLst>
          </p:cNvPr>
          <p:cNvSpPr txBox="1"/>
          <p:nvPr userDrawn="1"/>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spTree>
    <p:extLst>
      <p:ext uri="{BB962C8B-B14F-4D97-AF65-F5344CB8AC3E}">
        <p14:creationId xmlns:p14="http://schemas.microsoft.com/office/powerpoint/2010/main" val="671237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2picL">
    <p:spTree>
      <p:nvGrpSpPr>
        <p:cNvPr id="1" name=""/>
        <p:cNvGrpSpPr/>
        <p:nvPr/>
      </p:nvGrpSpPr>
      <p:grpSpPr>
        <a:xfrm>
          <a:off x="0" y="0"/>
          <a:ext cx="0" cy="0"/>
          <a:chOff x="0" y="0"/>
          <a:chExt cx="0" cy="0"/>
        </a:xfrm>
      </p:grpSpPr>
      <p:pic>
        <p:nvPicPr>
          <p:cNvPr id="6" name="Google Shape;66;p18">
            <a:extLst>
              <a:ext uri="{FF2B5EF4-FFF2-40B4-BE49-F238E27FC236}">
                <a16:creationId xmlns:a16="http://schemas.microsoft.com/office/drawing/2014/main" id="{7790984A-D1D7-DCF7-1ECE-BCD4F5388525}"/>
              </a:ext>
            </a:extLst>
          </p:cNvPr>
          <p:cNvPicPr preferRelativeResize="0"/>
          <p:nvPr userDrawn="1"/>
        </p:nvPicPr>
        <p:blipFill rotWithShape="1">
          <a:blip r:embed="rId2">
            <a:alphaModFix/>
          </a:blip>
          <a:srcRect/>
          <a:stretch/>
        </p:blipFill>
        <p:spPr>
          <a:xfrm>
            <a:off x="0" y="0"/>
            <a:ext cx="5833928" cy="6858000"/>
          </a:xfrm>
          <a:prstGeom prst="rect">
            <a:avLst/>
          </a:prstGeom>
          <a:solidFill>
            <a:schemeClr val="accent1"/>
          </a:solidFill>
          <a:ln>
            <a:noFill/>
          </a:ln>
        </p:spPr>
      </p:pic>
      <p:sp>
        <p:nvSpPr>
          <p:cNvPr id="7" name="Google Shape;69;p18">
            <a:extLst>
              <a:ext uri="{FF2B5EF4-FFF2-40B4-BE49-F238E27FC236}">
                <a16:creationId xmlns:a16="http://schemas.microsoft.com/office/drawing/2014/main" id="{336FE730-ED45-9FF7-8AE1-7B65268FAFB3}"/>
              </a:ext>
            </a:extLst>
          </p:cNvPr>
          <p:cNvSpPr>
            <a:spLocks noGrp="1"/>
          </p:cNvSpPr>
          <p:nvPr>
            <p:ph type="pic" idx="3"/>
          </p:nvPr>
        </p:nvSpPr>
        <p:spPr>
          <a:xfrm>
            <a:off x="744852" y="268272"/>
            <a:ext cx="4398963" cy="2935357"/>
          </a:xfrm>
          <a:prstGeom prst="rect">
            <a:avLst/>
          </a:prstGeom>
          <a:noFill/>
          <a:ln>
            <a:noFill/>
          </a:ln>
        </p:spPr>
      </p:sp>
      <p:sp>
        <p:nvSpPr>
          <p:cNvPr id="8" name="Google Shape;69;p18">
            <a:extLst>
              <a:ext uri="{FF2B5EF4-FFF2-40B4-BE49-F238E27FC236}">
                <a16:creationId xmlns:a16="http://schemas.microsoft.com/office/drawing/2014/main" id="{87A46E30-EF0B-7BE2-4965-7E90AFD81AB9}"/>
              </a:ext>
            </a:extLst>
          </p:cNvPr>
          <p:cNvSpPr>
            <a:spLocks noGrp="1"/>
          </p:cNvSpPr>
          <p:nvPr>
            <p:ph type="pic" idx="10"/>
          </p:nvPr>
        </p:nvSpPr>
        <p:spPr>
          <a:xfrm>
            <a:off x="757756" y="3529071"/>
            <a:ext cx="4398963" cy="2935357"/>
          </a:xfrm>
          <a:prstGeom prst="rect">
            <a:avLst/>
          </a:prstGeom>
          <a:noFill/>
          <a:ln>
            <a:noFill/>
          </a:ln>
        </p:spPr>
      </p:sp>
      <p:sp>
        <p:nvSpPr>
          <p:cNvPr id="9" name="Google Shape;67;p18">
            <a:extLst>
              <a:ext uri="{FF2B5EF4-FFF2-40B4-BE49-F238E27FC236}">
                <a16:creationId xmlns:a16="http://schemas.microsoft.com/office/drawing/2014/main" id="{1703CD16-9397-AEDA-5470-0243B30FDCAD}"/>
              </a:ext>
            </a:extLst>
          </p:cNvPr>
          <p:cNvSpPr txBox="1">
            <a:spLocks noGrp="1"/>
          </p:cNvSpPr>
          <p:nvPr>
            <p:ph type="body" idx="1"/>
          </p:nvPr>
        </p:nvSpPr>
        <p:spPr>
          <a:xfrm>
            <a:off x="6096000" y="2374605"/>
            <a:ext cx="5130386" cy="2980494"/>
          </a:xfrm>
          <a:prstGeom prst="rect">
            <a:avLst/>
          </a:prstGeom>
          <a:noFill/>
          <a:ln>
            <a:noFill/>
          </a:ln>
        </p:spPr>
        <p:txBody>
          <a:bodyPr spcFirstLastPara="1" wrap="square" lIns="91425" tIns="45700" rIns="91425" bIns="45700" anchor="t" anchorCtr="0">
            <a:noAutofit/>
          </a:bodyPr>
          <a:lstStyle>
            <a:lvl1pPr marL="0" marR="0" lvl="0" indent="0" algn="l">
              <a:lnSpc>
                <a:spcPct val="125000"/>
              </a:lnSpc>
              <a:spcBef>
                <a:spcPts val="0"/>
              </a:spcBef>
              <a:spcAft>
                <a:spcPts val="0"/>
              </a:spcAft>
              <a:buClr>
                <a:srgbClr val="0C0C2C"/>
              </a:buClr>
              <a:buSzPts val="2400"/>
              <a:buFont typeface="Arial"/>
              <a:buNone/>
              <a:defRPr sz="24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 name="Google Shape;68;p18">
            <a:extLst>
              <a:ext uri="{FF2B5EF4-FFF2-40B4-BE49-F238E27FC236}">
                <a16:creationId xmlns:a16="http://schemas.microsoft.com/office/drawing/2014/main" id="{DEA34081-20D7-3EC4-A7E6-81BBAEB473C5}"/>
              </a:ext>
            </a:extLst>
          </p:cNvPr>
          <p:cNvSpPr txBox="1">
            <a:spLocks noGrp="1"/>
          </p:cNvSpPr>
          <p:nvPr>
            <p:ph type="body" idx="2"/>
          </p:nvPr>
        </p:nvSpPr>
        <p:spPr>
          <a:xfrm>
            <a:off x="6096000" y="1486304"/>
            <a:ext cx="4797155" cy="642793"/>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Clr>
                <a:schemeClr val="dk2"/>
              </a:buClr>
              <a:buSzPts val="12000"/>
              <a:buNone/>
              <a:defRPr sz="2800" b="1">
                <a:solidFill>
                  <a:srgbClr val="FF0000"/>
                </a:solidFill>
                <a:latin typeface="Georgia"/>
                <a:ea typeface="Georgia"/>
                <a:cs typeface="Georgia"/>
                <a:sym typeface="Georgia"/>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11" name="Google Shape;60;p17">
            <a:extLst>
              <a:ext uri="{FF2B5EF4-FFF2-40B4-BE49-F238E27FC236}">
                <a16:creationId xmlns:a16="http://schemas.microsoft.com/office/drawing/2014/main" id="{7F462684-E62F-F6F7-0F1A-B806016300A7}"/>
              </a:ext>
            </a:extLst>
          </p:cNvPr>
          <p:cNvPicPr preferRelativeResize="0"/>
          <p:nvPr userDrawn="1"/>
        </p:nvPicPr>
        <p:blipFill rotWithShape="1">
          <a:blip r:embed="rId3">
            <a:alphaModFix/>
          </a:blip>
          <a:srcRect/>
          <a:stretch/>
        </p:blipFill>
        <p:spPr>
          <a:xfrm>
            <a:off x="302945" y="6367924"/>
            <a:ext cx="441907" cy="443607"/>
          </a:xfrm>
          <a:prstGeom prst="rect">
            <a:avLst/>
          </a:prstGeom>
          <a:noFill/>
          <a:ln>
            <a:noFill/>
          </a:ln>
        </p:spPr>
      </p:pic>
      <p:sp>
        <p:nvSpPr>
          <p:cNvPr id="12" name="Google Shape;61;p17">
            <a:extLst>
              <a:ext uri="{FF2B5EF4-FFF2-40B4-BE49-F238E27FC236}">
                <a16:creationId xmlns:a16="http://schemas.microsoft.com/office/drawing/2014/main" id="{5B31F776-55F0-1CC6-EF1E-21B98400645C}"/>
              </a:ext>
            </a:extLst>
          </p:cNvPr>
          <p:cNvSpPr txBox="1"/>
          <p:nvPr userDrawn="1"/>
        </p:nvSpPr>
        <p:spPr>
          <a:xfrm>
            <a:off x="825256" y="6485304"/>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sp>
        <p:nvSpPr>
          <p:cNvPr id="13" name="Google Shape;29;p14">
            <a:extLst>
              <a:ext uri="{FF2B5EF4-FFF2-40B4-BE49-F238E27FC236}">
                <a16:creationId xmlns:a16="http://schemas.microsoft.com/office/drawing/2014/main" id="{66670E92-CA3D-6EF0-C417-FB158A1E585B}"/>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33;p14">
            <a:extLst>
              <a:ext uri="{FF2B5EF4-FFF2-40B4-BE49-F238E27FC236}">
                <a16:creationId xmlns:a16="http://schemas.microsoft.com/office/drawing/2014/main" id="{E777A989-E7C4-9E9A-7700-6DB379FC48F7}"/>
              </a:ext>
            </a:extLst>
          </p:cNvPr>
          <p:cNvPicPr preferRelativeResize="0"/>
          <p:nvPr userDrawn="1"/>
        </p:nvPicPr>
        <p:blipFill rotWithShape="1">
          <a:blip r:embed="rId4">
            <a:alphaModFix/>
          </a:blip>
          <a:srcRect/>
          <a:stretch/>
        </p:blipFill>
        <p:spPr>
          <a:xfrm>
            <a:off x="10927398" y="6436098"/>
            <a:ext cx="660144" cy="152340"/>
          </a:xfrm>
          <a:prstGeom prst="rect">
            <a:avLst/>
          </a:prstGeom>
          <a:noFill/>
          <a:ln>
            <a:noFill/>
          </a:ln>
        </p:spPr>
      </p:pic>
    </p:spTree>
    <p:extLst>
      <p:ext uri="{BB962C8B-B14F-4D97-AF65-F5344CB8AC3E}">
        <p14:creationId xmlns:p14="http://schemas.microsoft.com/office/powerpoint/2010/main" val="3941853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1picL">
    <p:spTree>
      <p:nvGrpSpPr>
        <p:cNvPr id="1" name=""/>
        <p:cNvGrpSpPr/>
        <p:nvPr/>
      </p:nvGrpSpPr>
      <p:grpSpPr>
        <a:xfrm>
          <a:off x="0" y="0"/>
          <a:ext cx="0" cy="0"/>
          <a:chOff x="0" y="0"/>
          <a:chExt cx="0" cy="0"/>
        </a:xfrm>
      </p:grpSpPr>
      <p:pic>
        <p:nvPicPr>
          <p:cNvPr id="6" name="Google Shape;66;p18">
            <a:extLst>
              <a:ext uri="{FF2B5EF4-FFF2-40B4-BE49-F238E27FC236}">
                <a16:creationId xmlns:a16="http://schemas.microsoft.com/office/drawing/2014/main" id="{7790984A-D1D7-DCF7-1ECE-BCD4F5388525}"/>
              </a:ext>
            </a:extLst>
          </p:cNvPr>
          <p:cNvPicPr preferRelativeResize="0"/>
          <p:nvPr userDrawn="1"/>
        </p:nvPicPr>
        <p:blipFill rotWithShape="1">
          <a:blip r:embed="rId2">
            <a:alphaModFix/>
          </a:blip>
          <a:srcRect/>
          <a:stretch/>
        </p:blipFill>
        <p:spPr>
          <a:xfrm>
            <a:off x="0" y="0"/>
            <a:ext cx="12192000" cy="6858000"/>
          </a:xfrm>
          <a:prstGeom prst="rect">
            <a:avLst/>
          </a:prstGeom>
          <a:solidFill>
            <a:schemeClr val="accent1"/>
          </a:solidFill>
          <a:ln>
            <a:noFill/>
          </a:ln>
        </p:spPr>
      </p:pic>
      <p:sp>
        <p:nvSpPr>
          <p:cNvPr id="13" name="Google Shape;29;p14">
            <a:extLst>
              <a:ext uri="{FF2B5EF4-FFF2-40B4-BE49-F238E27FC236}">
                <a16:creationId xmlns:a16="http://schemas.microsoft.com/office/drawing/2014/main" id="{66670E92-CA3D-6EF0-C417-FB158A1E585B}"/>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bg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dirty="0"/>
          </a:p>
        </p:txBody>
      </p:sp>
      <p:sp>
        <p:nvSpPr>
          <p:cNvPr id="2" name="Google Shape;69;p18">
            <a:extLst>
              <a:ext uri="{FF2B5EF4-FFF2-40B4-BE49-F238E27FC236}">
                <a16:creationId xmlns:a16="http://schemas.microsoft.com/office/drawing/2014/main" id="{74F65DE8-56E3-E174-6A42-FC2582B81766}"/>
              </a:ext>
            </a:extLst>
          </p:cNvPr>
          <p:cNvSpPr>
            <a:spLocks noGrp="1"/>
          </p:cNvSpPr>
          <p:nvPr>
            <p:ph type="pic" idx="3"/>
          </p:nvPr>
        </p:nvSpPr>
        <p:spPr>
          <a:xfrm>
            <a:off x="669106" y="603433"/>
            <a:ext cx="10913294" cy="5278438"/>
          </a:xfrm>
          <a:prstGeom prst="rect">
            <a:avLst/>
          </a:prstGeom>
          <a:noFill/>
          <a:ln>
            <a:noFill/>
          </a:ln>
        </p:spPr>
        <p:txBody>
          <a:bodyPr/>
          <a:lstStyle/>
          <a:p>
            <a:endParaRPr lang="en-US"/>
          </a:p>
        </p:txBody>
      </p:sp>
      <p:pic>
        <p:nvPicPr>
          <p:cNvPr id="3" name="Google Shape;60;p17">
            <a:extLst>
              <a:ext uri="{FF2B5EF4-FFF2-40B4-BE49-F238E27FC236}">
                <a16:creationId xmlns:a16="http://schemas.microsoft.com/office/drawing/2014/main" id="{62865E6F-5469-76AA-C61D-349FDEC18678}"/>
              </a:ext>
            </a:extLst>
          </p:cNvPr>
          <p:cNvPicPr preferRelativeResize="0"/>
          <p:nvPr userDrawn="1"/>
        </p:nvPicPr>
        <p:blipFill rotWithShape="1">
          <a:blip r:embed="rId3">
            <a:alphaModFix/>
          </a:blip>
          <a:srcRect/>
          <a:stretch/>
        </p:blipFill>
        <p:spPr>
          <a:xfrm>
            <a:off x="533194" y="6241516"/>
            <a:ext cx="441907" cy="443607"/>
          </a:xfrm>
          <a:prstGeom prst="rect">
            <a:avLst/>
          </a:prstGeom>
          <a:noFill/>
          <a:ln>
            <a:noFill/>
          </a:ln>
        </p:spPr>
      </p:pic>
      <p:sp>
        <p:nvSpPr>
          <p:cNvPr id="4" name="Google Shape;61;p17">
            <a:extLst>
              <a:ext uri="{FF2B5EF4-FFF2-40B4-BE49-F238E27FC236}">
                <a16:creationId xmlns:a16="http://schemas.microsoft.com/office/drawing/2014/main" id="{B83F55A7-2737-CCE1-028B-BF02944F5D22}"/>
              </a:ext>
            </a:extLst>
          </p:cNvPr>
          <p:cNvSpPr txBox="1"/>
          <p:nvPr userDrawn="1"/>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pic>
        <p:nvPicPr>
          <p:cNvPr id="5" name="Google Shape;58;p17">
            <a:extLst>
              <a:ext uri="{FF2B5EF4-FFF2-40B4-BE49-F238E27FC236}">
                <a16:creationId xmlns:a16="http://schemas.microsoft.com/office/drawing/2014/main" id="{5C616B4A-D4A9-A9C1-3AA1-734D856823AA}"/>
              </a:ext>
            </a:extLst>
          </p:cNvPr>
          <p:cNvPicPr preferRelativeResize="0"/>
          <p:nvPr userDrawn="1"/>
        </p:nvPicPr>
        <p:blipFill rotWithShape="1">
          <a:blip r:embed="rId4">
            <a:alphaModFix/>
          </a:blip>
          <a:srcRect/>
          <a:stretch/>
        </p:blipFill>
        <p:spPr>
          <a:xfrm>
            <a:off x="10922256" y="6434400"/>
            <a:ext cx="660144" cy="155328"/>
          </a:xfrm>
          <a:prstGeom prst="rect">
            <a:avLst/>
          </a:prstGeom>
          <a:noFill/>
          <a:ln>
            <a:noFill/>
          </a:ln>
        </p:spPr>
      </p:pic>
    </p:spTree>
    <p:extLst>
      <p:ext uri="{BB962C8B-B14F-4D97-AF65-F5344CB8AC3E}">
        <p14:creationId xmlns:p14="http://schemas.microsoft.com/office/powerpoint/2010/main" val="3175223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1picL">
    <p:spTree>
      <p:nvGrpSpPr>
        <p:cNvPr id="1" name=""/>
        <p:cNvGrpSpPr/>
        <p:nvPr/>
      </p:nvGrpSpPr>
      <p:grpSpPr>
        <a:xfrm>
          <a:off x="0" y="0"/>
          <a:ext cx="0" cy="0"/>
          <a:chOff x="0" y="0"/>
          <a:chExt cx="0" cy="0"/>
        </a:xfrm>
      </p:grpSpPr>
      <p:pic>
        <p:nvPicPr>
          <p:cNvPr id="6" name="Google Shape;66;p18">
            <a:extLst>
              <a:ext uri="{FF2B5EF4-FFF2-40B4-BE49-F238E27FC236}">
                <a16:creationId xmlns:a16="http://schemas.microsoft.com/office/drawing/2014/main" id="{7790984A-D1D7-DCF7-1ECE-BCD4F5388525}"/>
              </a:ext>
            </a:extLst>
          </p:cNvPr>
          <p:cNvPicPr preferRelativeResize="0"/>
          <p:nvPr userDrawn="1"/>
        </p:nvPicPr>
        <p:blipFill rotWithShape="1">
          <a:blip r:embed="rId2">
            <a:alphaModFix/>
          </a:blip>
          <a:srcRect/>
          <a:stretch/>
        </p:blipFill>
        <p:spPr>
          <a:xfrm>
            <a:off x="0" y="0"/>
            <a:ext cx="12192000" cy="6858000"/>
          </a:xfrm>
          <a:prstGeom prst="rect">
            <a:avLst/>
          </a:prstGeom>
          <a:solidFill>
            <a:schemeClr val="accent2"/>
          </a:solidFill>
          <a:ln>
            <a:noFill/>
          </a:ln>
        </p:spPr>
      </p:pic>
      <p:sp>
        <p:nvSpPr>
          <p:cNvPr id="13" name="Google Shape;29;p14">
            <a:extLst>
              <a:ext uri="{FF2B5EF4-FFF2-40B4-BE49-F238E27FC236}">
                <a16:creationId xmlns:a16="http://schemas.microsoft.com/office/drawing/2014/main" id="{66670E92-CA3D-6EF0-C417-FB158A1E585B}"/>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bg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dirty="0"/>
          </a:p>
        </p:txBody>
      </p:sp>
      <p:sp>
        <p:nvSpPr>
          <p:cNvPr id="2" name="Google Shape;69;p18">
            <a:extLst>
              <a:ext uri="{FF2B5EF4-FFF2-40B4-BE49-F238E27FC236}">
                <a16:creationId xmlns:a16="http://schemas.microsoft.com/office/drawing/2014/main" id="{74F65DE8-56E3-E174-6A42-FC2582B81766}"/>
              </a:ext>
            </a:extLst>
          </p:cNvPr>
          <p:cNvSpPr>
            <a:spLocks noGrp="1"/>
          </p:cNvSpPr>
          <p:nvPr>
            <p:ph type="pic" idx="3"/>
          </p:nvPr>
        </p:nvSpPr>
        <p:spPr>
          <a:xfrm>
            <a:off x="669106" y="603433"/>
            <a:ext cx="10913294" cy="5278438"/>
          </a:xfrm>
          <a:prstGeom prst="rect">
            <a:avLst/>
          </a:prstGeom>
          <a:noFill/>
          <a:ln>
            <a:noFill/>
          </a:ln>
        </p:spPr>
      </p:sp>
      <p:pic>
        <p:nvPicPr>
          <p:cNvPr id="3" name="Google Shape;60;p17">
            <a:extLst>
              <a:ext uri="{FF2B5EF4-FFF2-40B4-BE49-F238E27FC236}">
                <a16:creationId xmlns:a16="http://schemas.microsoft.com/office/drawing/2014/main" id="{62865E6F-5469-76AA-C61D-349FDEC18678}"/>
              </a:ext>
            </a:extLst>
          </p:cNvPr>
          <p:cNvPicPr preferRelativeResize="0"/>
          <p:nvPr userDrawn="1"/>
        </p:nvPicPr>
        <p:blipFill rotWithShape="1">
          <a:blip r:embed="rId3">
            <a:alphaModFix/>
          </a:blip>
          <a:srcRect/>
          <a:stretch/>
        </p:blipFill>
        <p:spPr>
          <a:xfrm>
            <a:off x="533194" y="6241516"/>
            <a:ext cx="441907" cy="443607"/>
          </a:xfrm>
          <a:prstGeom prst="rect">
            <a:avLst/>
          </a:prstGeom>
          <a:noFill/>
          <a:ln>
            <a:noFill/>
          </a:ln>
        </p:spPr>
      </p:pic>
      <p:sp>
        <p:nvSpPr>
          <p:cNvPr id="4" name="Google Shape;61;p17">
            <a:extLst>
              <a:ext uri="{FF2B5EF4-FFF2-40B4-BE49-F238E27FC236}">
                <a16:creationId xmlns:a16="http://schemas.microsoft.com/office/drawing/2014/main" id="{B83F55A7-2737-CCE1-028B-BF02944F5D22}"/>
              </a:ext>
            </a:extLst>
          </p:cNvPr>
          <p:cNvSpPr txBox="1"/>
          <p:nvPr userDrawn="1"/>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pic>
        <p:nvPicPr>
          <p:cNvPr id="5" name="Google Shape;58;p17">
            <a:extLst>
              <a:ext uri="{FF2B5EF4-FFF2-40B4-BE49-F238E27FC236}">
                <a16:creationId xmlns:a16="http://schemas.microsoft.com/office/drawing/2014/main" id="{6EDF6A5F-2486-AC9B-6632-B78F3B56F9B4}"/>
              </a:ext>
            </a:extLst>
          </p:cNvPr>
          <p:cNvPicPr preferRelativeResize="0"/>
          <p:nvPr userDrawn="1"/>
        </p:nvPicPr>
        <p:blipFill rotWithShape="1">
          <a:blip r:embed="rId4">
            <a:alphaModFix/>
          </a:blip>
          <a:srcRect/>
          <a:stretch/>
        </p:blipFill>
        <p:spPr>
          <a:xfrm>
            <a:off x="10922256" y="6434400"/>
            <a:ext cx="660144" cy="155328"/>
          </a:xfrm>
          <a:prstGeom prst="rect">
            <a:avLst/>
          </a:prstGeom>
          <a:noFill/>
          <a:ln>
            <a:noFill/>
          </a:ln>
        </p:spPr>
      </p:pic>
    </p:spTree>
    <p:extLst>
      <p:ext uri="{BB962C8B-B14F-4D97-AF65-F5344CB8AC3E}">
        <p14:creationId xmlns:p14="http://schemas.microsoft.com/office/powerpoint/2010/main" val="2352341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Title Slide">
  <p:cSld name="End Slide">
    <p:bg>
      <p:bgPr>
        <a:solidFill>
          <a:schemeClr val="dk2"/>
        </a:solidFill>
        <a:effectLst/>
      </p:bgPr>
    </p:bg>
    <p:spTree>
      <p:nvGrpSpPr>
        <p:cNvPr id="1" name="Shape 92"/>
        <p:cNvGrpSpPr/>
        <p:nvPr/>
      </p:nvGrpSpPr>
      <p:grpSpPr>
        <a:xfrm>
          <a:off x="0" y="0"/>
          <a:ext cx="0" cy="0"/>
          <a:chOff x="0" y="0"/>
          <a:chExt cx="0" cy="0"/>
        </a:xfrm>
      </p:grpSpPr>
      <p:pic>
        <p:nvPicPr>
          <p:cNvPr id="93" name="Google Shape;93;p21"/>
          <p:cNvPicPr preferRelativeResize="0"/>
          <p:nvPr/>
        </p:nvPicPr>
        <p:blipFill rotWithShape="1">
          <a:blip r:embed="rId2">
            <a:alphaModFix amt="75000"/>
          </a:blip>
          <a:srcRect/>
          <a:stretch/>
        </p:blipFill>
        <p:spPr>
          <a:xfrm>
            <a:off x="15722" y="-34659"/>
            <a:ext cx="12257923" cy="6858000"/>
          </a:xfrm>
          <a:prstGeom prst="rect">
            <a:avLst/>
          </a:prstGeom>
          <a:noFill/>
          <a:ln>
            <a:noFill/>
          </a:ln>
        </p:spPr>
      </p:pic>
      <p:sp>
        <p:nvSpPr>
          <p:cNvPr id="94" name="Google Shape;94;p21"/>
          <p:cNvSpPr txBox="1">
            <a:spLocks noGrp="1"/>
          </p:cNvSpPr>
          <p:nvPr>
            <p:ph type="title"/>
          </p:nvPr>
        </p:nvSpPr>
        <p:spPr>
          <a:xfrm>
            <a:off x="643891" y="3648279"/>
            <a:ext cx="8382000" cy="242570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9600"/>
              <a:buFont typeface="Impact"/>
              <a:buNone/>
              <a:defRPr sz="9600">
                <a:solidFill>
                  <a:schemeClr val="lt1"/>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1"/>
          <p:cNvSpPr>
            <a:spLocks noGrp="1"/>
          </p:cNvSpPr>
          <p:nvPr>
            <p:ph type="pic" idx="2"/>
          </p:nvPr>
        </p:nvSpPr>
        <p:spPr>
          <a:xfrm>
            <a:off x="9587276" y="3579345"/>
            <a:ext cx="1704501" cy="1704501"/>
          </a:xfrm>
          <a:prstGeom prst="ellipse">
            <a:avLst/>
          </a:prstGeom>
          <a:noFill/>
          <a:ln>
            <a:noFill/>
          </a:ln>
        </p:spPr>
        <p:txBody>
          <a:bodyPr/>
          <a:lstStyle/>
          <a:p>
            <a:endParaRPr lang="en-US"/>
          </a:p>
        </p:txBody>
      </p:sp>
      <p:sp>
        <p:nvSpPr>
          <p:cNvPr id="96" name="Google Shape;96;p21"/>
          <p:cNvSpPr txBox="1">
            <a:spLocks noGrp="1"/>
          </p:cNvSpPr>
          <p:nvPr>
            <p:ph type="body" idx="1"/>
          </p:nvPr>
        </p:nvSpPr>
        <p:spPr>
          <a:xfrm>
            <a:off x="9346557" y="5475758"/>
            <a:ext cx="2309924" cy="25960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400"/>
              <a:buNone/>
              <a:defRPr sz="1400">
                <a:solidFill>
                  <a:schemeClr val="accent1"/>
                </a:solidFill>
                <a:latin typeface="Impact"/>
                <a:ea typeface="Impact"/>
                <a:cs typeface="Impact"/>
                <a:sym typeface="Impact"/>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21"/>
          <p:cNvSpPr txBox="1">
            <a:spLocks noGrp="1"/>
          </p:cNvSpPr>
          <p:nvPr>
            <p:ph type="body" idx="3"/>
          </p:nvPr>
        </p:nvSpPr>
        <p:spPr>
          <a:xfrm>
            <a:off x="9346557" y="5814373"/>
            <a:ext cx="2519378" cy="25960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400"/>
              <a:buNone/>
              <a:defRPr sz="140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8" name="Google Shape;98;p21"/>
          <p:cNvPicPr preferRelativeResize="0"/>
          <p:nvPr/>
        </p:nvPicPr>
        <p:blipFill rotWithShape="1">
          <a:blip r:embed="rId3">
            <a:alphaModFix/>
          </a:blip>
          <a:srcRect/>
          <a:stretch/>
        </p:blipFill>
        <p:spPr>
          <a:xfrm>
            <a:off x="643892" y="773234"/>
            <a:ext cx="1358491" cy="1363716"/>
          </a:xfrm>
          <a:prstGeom prst="rect">
            <a:avLst/>
          </a:prstGeom>
          <a:noFill/>
          <a:ln>
            <a:noFill/>
          </a:ln>
        </p:spPr>
      </p:pic>
      <p:sp>
        <p:nvSpPr>
          <p:cNvPr id="2" name="Google Shape;89;p20">
            <a:extLst>
              <a:ext uri="{FF2B5EF4-FFF2-40B4-BE49-F238E27FC236}">
                <a16:creationId xmlns:a16="http://schemas.microsoft.com/office/drawing/2014/main" id="{86456020-4B0E-FE3B-4661-FF442E02A101}"/>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no-pic">
    <p:bg>
      <p:bgPr>
        <a:solidFill>
          <a:schemeClr val="dk2"/>
        </a:solidFill>
        <a:effectLst/>
      </p:bgPr>
    </p:bg>
    <p:spTree>
      <p:nvGrpSpPr>
        <p:cNvPr id="1" name="Shape 21"/>
        <p:cNvGrpSpPr/>
        <p:nvPr/>
      </p:nvGrpSpPr>
      <p:grpSpPr>
        <a:xfrm>
          <a:off x="0" y="0"/>
          <a:ext cx="0" cy="0"/>
          <a:chOff x="0" y="0"/>
          <a:chExt cx="0" cy="0"/>
        </a:xfrm>
      </p:grpSpPr>
      <p:pic>
        <p:nvPicPr>
          <p:cNvPr id="22" name="Google Shape;22;p32"/>
          <p:cNvPicPr preferRelativeResize="0"/>
          <p:nvPr/>
        </p:nvPicPr>
        <p:blipFill rotWithShape="1">
          <a:blip r:embed="rId2">
            <a:alphaModFix/>
          </a:blip>
          <a:srcRect/>
          <a:stretch/>
        </p:blipFill>
        <p:spPr>
          <a:xfrm>
            <a:off x="643893" y="663867"/>
            <a:ext cx="870300" cy="873648"/>
          </a:xfrm>
          <a:prstGeom prst="rect">
            <a:avLst/>
          </a:prstGeom>
          <a:noFill/>
          <a:ln>
            <a:noFill/>
          </a:ln>
        </p:spPr>
      </p:pic>
      <p:sp>
        <p:nvSpPr>
          <p:cNvPr id="23" name="Google Shape;23;p32"/>
          <p:cNvSpPr txBox="1"/>
          <p:nvPr/>
        </p:nvSpPr>
        <p:spPr>
          <a:xfrm>
            <a:off x="1639020" y="876370"/>
            <a:ext cx="7875917"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lt1"/>
                </a:solidFill>
                <a:latin typeface="Georgia"/>
                <a:ea typeface="Georgia"/>
                <a:cs typeface="Georgia"/>
                <a:sym typeface="Georgia"/>
              </a:rPr>
              <a:t>INTERNATIONAL ASSOCIATION OF FIRE FIGHTERS</a:t>
            </a:r>
            <a:endParaRPr/>
          </a:p>
        </p:txBody>
      </p:sp>
      <p:sp>
        <p:nvSpPr>
          <p:cNvPr id="24" name="Google Shape;24;p32"/>
          <p:cNvSpPr txBox="1">
            <a:spLocks noGrp="1"/>
          </p:cNvSpPr>
          <p:nvPr>
            <p:ph type="body" idx="1"/>
          </p:nvPr>
        </p:nvSpPr>
        <p:spPr>
          <a:xfrm>
            <a:off x="558830" y="2586818"/>
            <a:ext cx="8478844" cy="168436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6000">
                <a:solidFill>
                  <a:schemeClr val="lt1"/>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5400">
                <a:solidFill>
                  <a:schemeClr val="lt1"/>
                </a:solidFill>
                <a:latin typeface="Impact"/>
                <a:ea typeface="Impact"/>
                <a:cs typeface="Impact"/>
                <a:sym typeface="Impact"/>
              </a:defRPr>
            </a:lvl2pPr>
            <a:lvl3pPr marL="1371600" lvl="2" indent="-355600" algn="l">
              <a:lnSpc>
                <a:spcPct val="90000"/>
              </a:lnSpc>
              <a:spcBef>
                <a:spcPts val="500"/>
              </a:spcBef>
              <a:spcAft>
                <a:spcPts val="0"/>
              </a:spcAft>
              <a:buSzPts val="2000"/>
              <a:buChar char="•"/>
              <a:defRPr sz="5400">
                <a:solidFill>
                  <a:schemeClr val="lt1"/>
                </a:solidFill>
                <a:latin typeface="Impact"/>
                <a:ea typeface="Impact"/>
                <a:cs typeface="Impact"/>
                <a:sym typeface="Impact"/>
              </a:defRPr>
            </a:lvl3pPr>
            <a:lvl4pPr marL="1828800" lvl="3" indent="-342900" algn="l">
              <a:lnSpc>
                <a:spcPct val="90000"/>
              </a:lnSpc>
              <a:spcBef>
                <a:spcPts val="500"/>
              </a:spcBef>
              <a:spcAft>
                <a:spcPts val="0"/>
              </a:spcAft>
              <a:buSzPts val="1800"/>
              <a:buChar char="•"/>
              <a:defRPr sz="5400">
                <a:solidFill>
                  <a:schemeClr val="lt1"/>
                </a:solidFill>
                <a:latin typeface="Impact"/>
                <a:ea typeface="Impact"/>
                <a:cs typeface="Impact"/>
                <a:sym typeface="Impact"/>
              </a:defRPr>
            </a:lvl4pPr>
            <a:lvl5pPr marL="2286000" lvl="4" indent="-342900" algn="l">
              <a:lnSpc>
                <a:spcPct val="90000"/>
              </a:lnSpc>
              <a:spcBef>
                <a:spcPts val="500"/>
              </a:spcBef>
              <a:spcAft>
                <a:spcPts val="0"/>
              </a:spcAft>
              <a:buSzPts val="1800"/>
              <a:buChar char="•"/>
              <a:defRPr sz="5400">
                <a:solidFill>
                  <a:schemeClr val="lt1"/>
                </a:solidFill>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 name="Google Shape;25;p32"/>
          <p:cNvSpPr txBox="1">
            <a:spLocks noGrp="1"/>
          </p:cNvSpPr>
          <p:nvPr>
            <p:ph type="body" idx="2"/>
          </p:nvPr>
        </p:nvSpPr>
        <p:spPr>
          <a:xfrm>
            <a:off x="643893" y="4596048"/>
            <a:ext cx="2960688" cy="5111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800"/>
              <a:buNone/>
              <a:defRPr sz="2400">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reserve="1">
  <p:cSld name="2_Custom Layout">
    <p:bg>
      <p:bgPr>
        <a:solidFill>
          <a:schemeClr val="accent1"/>
        </a:solidFill>
        <a:effectLst/>
      </p:bgPr>
    </p:bg>
    <p:spTree>
      <p:nvGrpSpPr>
        <p:cNvPr id="1" name="Shape 26"/>
        <p:cNvGrpSpPr/>
        <p:nvPr/>
      </p:nvGrpSpPr>
      <p:grpSpPr>
        <a:xfrm>
          <a:off x="0" y="0"/>
          <a:ext cx="0" cy="0"/>
          <a:chOff x="0" y="0"/>
          <a:chExt cx="0" cy="0"/>
        </a:xfrm>
      </p:grpSpPr>
      <p:sp>
        <p:nvSpPr>
          <p:cNvPr id="27" name="Google Shape;27;p13"/>
          <p:cNvSpPr txBox="1">
            <a:spLocks noGrp="1"/>
          </p:cNvSpPr>
          <p:nvPr>
            <p:ph type="title"/>
          </p:nvPr>
        </p:nvSpPr>
        <p:spPr>
          <a:xfrm>
            <a:off x="908728" y="2182332"/>
            <a:ext cx="8882971" cy="249333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2000"/>
              <a:buFont typeface="Impact"/>
              <a:buNone/>
              <a:defRPr sz="12000" cap="all" baseline="0">
                <a:solidFill>
                  <a:schemeClr val="lt1"/>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 name="Google Shape;89;p20">
            <a:extLst>
              <a:ext uri="{FF2B5EF4-FFF2-40B4-BE49-F238E27FC236}">
                <a16:creationId xmlns:a16="http://schemas.microsoft.com/office/drawing/2014/main" id="{E1104DA3-CB2A-6CD7-E189-3F71740B9021}"/>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ustDataLst>
      <p:tags r:id="rId1"/>
    </p:custDataLst>
    <p:extLst>
      <p:ext uri="{BB962C8B-B14F-4D97-AF65-F5344CB8AC3E}">
        <p14:creationId xmlns:p14="http://schemas.microsoft.com/office/powerpoint/2010/main" val="78073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Text Slide">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14"/>
          <p:cNvSpPr txBox="1">
            <a:spLocks noGrp="1"/>
          </p:cNvSpPr>
          <p:nvPr>
            <p:ph type="body" idx="1"/>
          </p:nvPr>
        </p:nvSpPr>
        <p:spPr>
          <a:xfrm>
            <a:off x="690352" y="1851612"/>
            <a:ext cx="10643955" cy="373577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chemeClr val="dk2"/>
              </a:buClr>
              <a:buSzPts val="2800"/>
              <a:buFont typeface="Arial"/>
              <a:buChar char="•"/>
              <a:defRPr sz="28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cap="all" baseline="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dirty="0"/>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dirty="0">
                <a:solidFill>
                  <a:schemeClr val="dk2"/>
                </a:solidFill>
                <a:latin typeface="Georgia"/>
                <a:ea typeface="Georgia"/>
                <a:cs typeface="Georgia"/>
                <a:sym typeface="Georgia"/>
              </a:rPr>
              <a:t>INTERNATIONAL ASSOCIATION OF FIRE FIGHTERS</a:t>
            </a:r>
            <a:endParaRPr dirty="0"/>
          </a:p>
        </p:txBody>
      </p:sp>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14"/>
          <p:cNvSpPr txBox="1">
            <a:spLocks noGrp="1"/>
          </p:cNvSpPr>
          <p:nvPr>
            <p:ph type="body" idx="1"/>
          </p:nvPr>
        </p:nvSpPr>
        <p:spPr>
          <a:xfrm>
            <a:off x="690353" y="1851612"/>
            <a:ext cx="5084336" cy="373577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chemeClr val="dk2"/>
              </a:buClr>
              <a:buSzPts val="2800"/>
              <a:buFont typeface="Arial"/>
              <a:buChar char="•"/>
              <a:defRPr sz="28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cap="all" baseline="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dirty="0"/>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dirty="0">
                <a:solidFill>
                  <a:schemeClr val="dk2"/>
                </a:solidFill>
                <a:latin typeface="Georgia"/>
                <a:ea typeface="Georgia"/>
                <a:cs typeface="Georgia"/>
                <a:sym typeface="Georgia"/>
              </a:rPr>
              <a:t>INTERNATIONAL ASSOCIATION OF FIRE FIGHTERS</a:t>
            </a:r>
            <a:endParaRPr dirty="0"/>
          </a:p>
        </p:txBody>
      </p:sp>
      <p:sp>
        <p:nvSpPr>
          <p:cNvPr id="2" name="Google Shape;30;p14">
            <a:extLst>
              <a:ext uri="{FF2B5EF4-FFF2-40B4-BE49-F238E27FC236}">
                <a16:creationId xmlns:a16="http://schemas.microsoft.com/office/drawing/2014/main" id="{4F8068FC-8011-E782-D813-2BBBDC02DF00}"/>
              </a:ext>
            </a:extLst>
          </p:cNvPr>
          <p:cNvSpPr txBox="1">
            <a:spLocks noGrp="1"/>
          </p:cNvSpPr>
          <p:nvPr>
            <p:ph type="body" idx="13"/>
          </p:nvPr>
        </p:nvSpPr>
        <p:spPr>
          <a:xfrm>
            <a:off x="6249971" y="1851611"/>
            <a:ext cx="5084336" cy="373577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chemeClr val="dk2"/>
              </a:buClr>
              <a:buSzPts val="2800"/>
              <a:buFont typeface="Arial"/>
              <a:buChar char="•"/>
              <a:defRPr sz="28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ustDataLst>
      <p:tags r:id="rId1"/>
    </p:custDataLst>
    <p:extLst>
      <p:ext uri="{BB962C8B-B14F-4D97-AF65-F5344CB8AC3E}">
        <p14:creationId xmlns:p14="http://schemas.microsoft.com/office/powerpoint/2010/main" val="2228832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2">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3">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dirty="0">
                <a:solidFill>
                  <a:schemeClr val="dk2"/>
                </a:solidFill>
                <a:latin typeface="Georgia"/>
                <a:ea typeface="Georgia"/>
                <a:cs typeface="Georgia"/>
                <a:sym typeface="Georgia"/>
              </a:rPr>
              <a:t>INTERNATIONAL ASSOCIATION OF FIRE FIGHTERS</a:t>
            </a:r>
            <a:endParaRPr dirty="0"/>
          </a:p>
        </p:txBody>
      </p:sp>
    </p:spTree>
    <p:extLst>
      <p:ext uri="{BB962C8B-B14F-4D97-AF65-F5344CB8AC3E}">
        <p14:creationId xmlns:p14="http://schemas.microsoft.com/office/powerpoint/2010/main" val="94491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cap="all" baseline="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dirty="0">
                <a:solidFill>
                  <a:schemeClr val="dk2"/>
                </a:solidFill>
                <a:latin typeface="Georgia"/>
                <a:ea typeface="Georgia"/>
                <a:cs typeface="Georgia"/>
                <a:sym typeface="Georgia"/>
              </a:rPr>
              <a:t>INTERNATIONAL ASSOCIATION OF FIRE FIGHTERS</a:t>
            </a:r>
            <a:endParaRPr dirty="0"/>
          </a:p>
        </p:txBody>
      </p:sp>
      <p:sp>
        <p:nvSpPr>
          <p:cNvPr id="2" name="Picture Placeholder 2">
            <a:extLst>
              <a:ext uri="{FF2B5EF4-FFF2-40B4-BE49-F238E27FC236}">
                <a16:creationId xmlns:a16="http://schemas.microsoft.com/office/drawing/2014/main" id="{CFD69BF7-757F-47BD-B837-154C87696EE4}"/>
              </a:ext>
            </a:extLst>
          </p:cNvPr>
          <p:cNvSpPr>
            <a:spLocks noGrp="1"/>
          </p:cNvSpPr>
          <p:nvPr>
            <p:ph type="pic" idx="1"/>
          </p:nvPr>
        </p:nvSpPr>
        <p:spPr>
          <a:xfrm>
            <a:off x="7863304" y="1781662"/>
            <a:ext cx="3471003" cy="4329861"/>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3" name="Content Placeholder 6">
            <a:extLst>
              <a:ext uri="{FF2B5EF4-FFF2-40B4-BE49-F238E27FC236}">
                <a16:creationId xmlns:a16="http://schemas.microsoft.com/office/drawing/2014/main" id="{E1F4AF93-3D8F-8811-70CB-0C4016A68C2B}"/>
              </a:ext>
            </a:extLst>
          </p:cNvPr>
          <p:cNvSpPr>
            <a:spLocks noGrp="1"/>
          </p:cNvSpPr>
          <p:nvPr>
            <p:ph sz="quarter" idx="11"/>
          </p:nvPr>
        </p:nvSpPr>
        <p:spPr>
          <a:xfrm>
            <a:off x="647725" y="1786888"/>
            <a:ext cx="6542701" cy="4329862"/>
          </a:xfrm>
        </p:spPr>
        <p:txBody>
          <a:bodyPr/>
          <a:lstStyle>
            <a:lvl1pPr marL="365760">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230785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2">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3">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dirty="0">
                <a:solidFill>
                  <a:schemeClr val="dk2"/>
                </a:solidFill>
                <a:latin typeface="Georgia"/>
                <a:ea typeface="Georgia"/>
                <a:cs typeface="Georgia"/>
                <a:sym typeface="Georgia"/>
              </a:rPr>
              <a:t>INTERNATIONAL ASSOCIATION OF FIRE FIGHTERS</a:t>
            </a:r>
            <a:endParaRPr dirty="0"/>
          </a:p>
        </p:txBody>
      </p:sp>
      <p:sp>
        <p:nvSpPr>
          <p:cNvPr id="3" name="Content Placeholder 6">
            <a:extLst>
              <a:ext uri="{FF2B5EF4-FFF2-40B4-BE49-F238E27FC236}">
                <a16:creationId xmlns:a16="http://schemas.microsoft.com/office/drawing/2014/main" id="{E1F4AF93-3D8F-8811-70CB-0C4016A68C2B}"/>
              </a:ext>
            </a:extLst>
          </p:cNvPr>
          <p:cNvSpPr>
            <a:spLocks noGrp="1"/>
          </p:cNvSpPr>
          <p:nvPr>
            <p:ph sz="quarter" idx="11"/>
          </p:nvPr>
        </p:nvSpPr>
        <p:spPr>
          <a:xfrm>
            <a:off x="647725" y="1786888"/>
            <a:ext cx="6542701" cy="4329862"/>
          </a:xfrm>
        </p:spPr>
        <p:txBody>
          <a:bodyPr/>
          <a:lstStyle>
            <a:lvl1pPr marL="365760">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Picture Placeholder 2">
            <a:extLst>
              <a:ext uri="{FF2B5EF4-FFF2-40B4-BE49-F238E27FC236}">
                <a16:creationId xmlns:a16="http://schemas.microsoft.com/office/drawing/2014/main" id="{77F3729C-3F4A-FB40-5E87-6BBC0F208F60}"/>
              </a:ext>
            </a:extLst>
          </p:cNvPr>
          <p:cNvSpPr>
            <a:spLocks noGrp="1"/>
          </p:cNvSpPr>
          <p:nvPr>
            <p:ph type="pic" idx="1"/>
          </p:nvPr>
        </p:nvSpPr>
        <p:spPr>
          <a:xfrm>
            <a:off x="7443258" y="1707564"/>
            <a:ext cx="3958389" cy="2152692"/>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5" name="Picture Placeholder 2">
            <a:extLst>
              <a:ext uri="{FF2B5EF4-FFF2-40B4-BE49-F238E27FC236}">
                <a16:creationId xmlns:a16="http://schemas.microsoft.com/office/drawing/2014/main" id="{4DB57B36-DAE7-5714-557F-3A77DAE97056}"/>
              </a:ext>
            </a:extLst>
          </p:cNvPr>
          <p:cNvSpPr>
            <a:spLocks noGrp="1"/>
          </p:cNvSpPr>
          <p:nvPr>
            <p:ph type="pic" idx="13"/>
          </p:nvPr>
        </p:nvSpPr>
        <p:spPr>
          <a:xfrm>
            <a:off x="7443258" y="4055123"/>
            <a:ext cx="3958389" cy="2152692"/>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Tree>
    <p:extLst>
      <p:ext uri="{BB962C8B-B14F-4D97-AF65-F5344CB8AC3E}">
        <p14:creationId xmlns:p14="http://schemas.microsoft.com/office/powerpoint/2010/main" val="4023432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2">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3">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dirty="0">
                <a:solidFill>
                  <a:schemeClr val="dk2"/>
                </a:solidFill>
                <a:latin typeface="Georgia"/>
                <a:ea typeface="Georgia"/>
                <a:cs typeface="Georgia"/>
                <a:sym typeface="Georgia"/>
              </a:rPr>
              <a:t>INTERNATIONAL ASSOCIATION OF FIRE FIGHTERS</a:t>
            </a:r>
            <a:endParaRPr dirty="0"/>
          </a:p>
        </p:txBody>
      </p:sp>
      <p:sp>
        <p:nvSpPr>
          <p:cNvPr id="2" name="Picture Placeholder 2">
            <a:extLst>
              <a:ext uri="{FF2B5EF4-FFF2-40B4-BE49-F238E27FC236}">
                <a16:creationId xmlns:a16="http://schemas.microsoft.com/office/drawing/2014/main" id="{CFD69BF7-757F-47BD-B837-154C87696EE4}"/>
              </a:ext>
            </a:extLst>
          </p:cNvPr>
          <p:cNvSpPr>
            <a:spLocks noGrp="1"/>
          </p:cNvSpPr>
          <p:nvPr>
            <p:ph type="pic" idx="1"/>
          </p:nvPr>
        </p:nvSpPr>
        <p:spPr>
          <a:xfrm>
            <a:off x="647725" y="1759331"/>
            <a:ext cx="3471003" cy="4329861"/>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3" name="Content Placeholder 6">
            <a:extLst>
              <a:ext uri="{FF2B5EF4-FFF2-40B4-BE49-F238E27FC236}">
                <a16:creationId xmlns:a16="http://schemas.microsoft.com/office/drawing/2014/main" id="{E1F4AF93-3D8F-8811-70CB-0C4016A68C2B}"/>
              </a:ext>
            </a:extLst>
          </p:cNvPr>
          <p:cNvSpPr>
            <a:spLocks noGrp="1"/>
          </p:cNvSpPr>
          <p:nvPr>
            <p:ph sz="quarter" idx="11"/>
          </p:nvPr>
        </p:nvSpPr>
        <p:spPr>
          <a:xfrm>
            <a:off x="4791606" y="1755929"/>
            <a:ext cx="6542701" cy="4325657"/>
          </a:xfrm>
        </p:spPr>
        <p:txBody>
          <a:bodyPr/>
          <a:lstStyle>
            <a:lvl1pPr marL="365760">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31595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69" r:id="rId3"/>
    <p:sldLayoutId id="2147483652" r:id="rId4"/>
    <p:sldLayoutId id="2147483662" r:id="rId5"/>
    <p:sldLayoutId id="2147483663" r:id="rId6"/>
    <p:sldLayoutId id="2147483664" r:id="rId7"/>
    <p:sldLayoutId id="2147483665" r:id="rId8"/>
    <p:sldLayoutId id="2147483666" r:id="rId9"/>
    <p:sldLayoutId id="2147483667" r:id="rId10"/>
    <p:sldLayoutId id="2147483659" r:id="rId11"/>
    <p:sldLayoutId id="2147483661" r:id="rId12"/>
    <p:sldLayoutId id="2147483660" r:id="rId13"/>
    <p:sldLayoutId id="2147483668" r:id="rId14"/>
    <p:sldLayoutId id="2147483670" r:id="rId15"/>
    <p:sldLayoutId id="214748365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26.jp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9.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0.xml"/><Relationship Id="rId1" Type="http://schemas.openxmlformats.org/officeDocument/2006/relationships/tags" Target="../tags/tag30.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4.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36.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5.xml"/><Relationship Id="rId1" Type="http://schemas.openxmlformats.org/officeDocument/2006/relationships/tags" Target="../tags/tag3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41.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42.xml"/><Relationship Id="rId5" Type="http://schemas.openxmlformats.org/officeDocument/2006/relationships/image" Target="../media/image46.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43.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44.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46.xml"/><Relationship Id="rId5" Type="http://schemas.openxmlformats.org/officeDocument/2006/relationships/hyperlink" Target="https://researchleap.com/product/data-collection-2/" TargetMode="Externa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47.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48.xml"/><Relationship Id="rId5" Type="http://schemas.openxmlformats.org/officeDocument/2006/relationships/hyperlink" Target="http://www.picpedia.org/clipboard/audit-report.html" TargetMode="External"/><Relationship Id="rId4" Type="http://schemas.openxmlformats.org/officeDocument/2006/relationships/image" Target="../media/image52.jp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tags" Target="../tags/tag4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50.xml"/><Relationship Id="rId5" Type="http://schemas.openxmlformats.org/officeDocument/2006/relationships/image" Target="../media/image55.jpg"/><Relationship Id="rId4" Type="http://schemas.openxmlformats.org/officeDocument/2006/relationships/image" Target="../media/image54.jp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51.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52.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53.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4.xml"/><Relationship Id="rId7"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4.xml"/><Relationship Id="rId1" Type="http://schemas.openxmlformats.org/officeDocument/2006/relationships/tags" Target="../tags/tag55.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7.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8.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9.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0.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64.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6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xml"/><Relationship Id="rId1" Type="http://schemas.openxmlformats.org/officeDocument/2006/relationships/tags" Target="../tags/tag66.xml"/><Relationship Id="rId5" Type="http://schemas.openxmlformats.org/officeDocument/2006/relationships/image" Target="../media/image63.jpg"/><Relationship Id="rId4" Type="http://schemas.openxmlformats.org/officeDocument/2006/relationships/image" Target="../media/image62.emf"/></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7.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8.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0.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7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72.xml"/><Relationship Id="rId5" Type="http://schemas.openxmlformats.org/officeDocument/2006/relationships/image" Target="../media/image66.png"/><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6.xml"/><Relationship Id="rId1" Type="http://schemas.openxmlformats.org/officeDocument/2006/relationships/tags" Target="../tags/tag7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sz="7200" dirty="0"/>
              <a:t>Advanced Treasurer</a:t>
            </a:r>
            <a:endParaRPr sz="7200" dirty="0"/>
          </a:p>
        </p:txBody>
      </p:sp>
      <p:sp>
        <p:nvSpPr>
          <p:cNvPr id="110" name="Google Shape;110;p24"/>
          <p:cNvSpPr txBox="1">
            <a:spLocks noGrp="1"/>
          </p:cNvSpPr>
          <p:nvPr>
            <p:ph type="body" idx="2"/>
          </p:nvPr>
        </p:nvSpPr>
        <p:spPr>
          <a:xfrm>
            <a:off x="365652" y="4933632"/>
            <a:ext cx="5730348" cy="511175"/>
          </a:xfrm>
          <a:prstGeom prst="rect">
            <a:avLst/>
          </a:prstGeom>
          <a:noFill/>
          <a:ln>
            <a:noFill/>
          </a:ln>
        </p:spPr>
        <p:txBody>
          <a:bodyPr spcFirstLastPara="1" wrap="square" lIns="0" tIns="0" rIns="0" bIns="0" anchor="t" anchorCtr="0">
            <a:noAutofit/>
          </a:bodyPr>
          <a:lstStyle/>
          <a:p>
            <a:pPr marL="50800" indent="0"/>
            <a:r>
              <a:rPr lang="en-US" i="1" dirty="0"/>
              <a:t>Washington State </a:t>
            </a:r>
            <a:br>
              <a:rPr lang="en-US" i="1" dirty="0"/>
            </a:br>
            <a:r>
              <a:rPr lang="en-US" i="1" dirty="0"/>
              <a:t>Council of Fire Fighters </a:t>
            </a:r>
            <a:br>
              <a:rPr lang="en-US" i="1" dirty="0"/>
            </a:br>
            <a:r>
              <a:rPr lang="en-US" i="1" dirty="0"/>
              <a:t>2026</a:t>
            </a:r>
            <a:endParaRPr lang="en-US" dirty="0"/>
          </a:p>
          <a:p>
            <a:pPr marL="50800" lvl="0" indent="0" algn="l" rtl="0">
              <a:lnSpc>
                <a:spcPct val="100000"/>
              </a:lnSpc>
              <a:spcBef>
                <a:spcPts val="1000"/>
              </a:spcBef>
              <a:spcAft>
                <a:spcPts val="0"/>
              </a:spcAft>
              <a:buSzPts val="2800"/>
              <a:buNone/>
            </a:pPr>
            <a:endParaRPr dirty="0"/>
          </a:p>
        </p:txBody>
      </p:sp>
      <p:pic>
        <p:nvPicPr>
          <p:cNvPr id="1026" name="Picture 2" descr="Accountant Eyeshade">
            <a:extLst>
              <a:ext uri="{FF2B5EF4-FFF2-40B4-BE49-F238E27FC236}">
                <a16:creationId xmlns:a16="http://schemas.microsoft.com/office/drawing/2014/main" id="{12534EB3-3434-5F86-FACD-D7D1C31395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66" b="17497"/>
          <a:stretch>
            <a:fillRect/>
          </a:stretch>
        </p:blipFill>
        <p:spPr bwMode="auto">
          <a:xfrm>
            <a:off x="5647736" y="1668780"/>
            <a:ext cx="6544264" cy="43091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53D0E58-55BE-F8D3-9376-99F235D0862E}"/>
              </a:ext>
            </a:extLst>
          </p:cNvPr>
          <p:cNvSpPr/>
          <p:nvPr/>
        </p:nvSpPr>
        <p:spPr>
          <a:xfrm>
            <a:off x="8129239" y="3858322"/>
            <a:ext cx="412596" cy="33855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FCFEEA-18E0-8E01-5397-EA2D6CB197FE}"/>
              </a:ext>
            </a:extLst>
          </p:cNvPr>
          <p:cNvSpPr txBox="1"/>
          <p:nvPr/>
        </p:nvSpPr>
        <p:spPr>
          <a:xfrm>
            <a:off x="8129238" y="3858321"/>
            <a:ext cx="657922" cy="338554"/>
          </a:xfrm>
          <a:prstGeom prst="rect">
            <a:avLst/>
          </a:prstGeom>
          <a:noFill/>
        </p:spPr>
        <p:txBody>
          <a:bodyPr wrap="square" rtlCol="0">
            <a:spAutoFit/>
          </a:bodyPr>
          <a:lstStyle/>
          <a:p>
            <a:r>
              <a:rPr lang="en-US" sz="800" b="1" dirty="0"/>
              <a:t>Bill </a:t>
            </a:r>
          </a:p>
          <a:p>
            <a:r>
              <a:rPr lang="en-US" sz="800" b="1" dirty="0"/>
              <a:t>Dodd</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35A60-039B-A820-E470-A395F6EBE6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C2241-614E-5660-8827-F6BFB29424B3}"/>
              </a:ext>
            </a:extLst>
          </p:cNvPr>
          <p:cNvSpPr>
            <a:spLocks noGrp="1"/>
          </p:cNvSpPr>
          <p:nvPr>
            <p:ph type="title"/>
          </p:nvPr>
        </p:nvSpPr>
        <p:spPr>
          <a:xfrm>
            <a:off x="908728" y="1274618"/>
            <a:ext cx="9916290" cy="4082473"/>
          </a:xfrm>
        </p:spPr>
        <p:txBody>
          <a:bodyPr/>
          <a:lstStyle/>
          <a:p>
            <a:r>
              <a:rPr lang="en-US" dirty="0"/>
              <a:t>Financial Policies</a:t>
            </a:r>
          </a:p>
        </p:txBody>
      </p:sp>
      <p:sp>
        <p:nvSpPr>
          <p:cNvPr id="3" name="Slide Number Placeholder 2">
            <a:extLst>
              <a:ext uri="{FF2B5EF4-FFF2-40B4-BE49-F238E27FC236}">
                <a16:creationId xmlns:a16="http://schemas.microsoft.com/office/drawing/2014/main" id="{E9E73C2A-6C42-29F9-A842-ACFABC5DBF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Tree>
    <p:custDataLst>
      <p:tags r:id="rId1"/>
    </p:custDataLst>
    <p:extLst>
      <p:ext uri="{BB962C8B-B14F-4D97-AF65-F5344CB8AC3E}">
        <p14:creationId xmlns:p14="http://schemas.microsoft.com/office/powerpoint/2010/main" val="179972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61E94702-3DAE-2BE3-ACB2-BD97E7361D1C}"/>
            </a:ext>
          </a:extLst>
        </p:cNvPr>
        <p:cNvGrpSpPr/>
        <p:nvPr/>
      </p:nvGrpSpPr>
      <p:grpSpPr>
        <a:xfrm>
          <a:off x="0" y="0"/>
          <a:ext cx="0" cy="0"/>
          <a:chOff x="0" y="0"/>
          <a:chExt cx="0" cy="0"/>
        </a:xfrm>
      </p:grpSpPr>
      <p:sp>
        <p:nvSpPr>
          <p:cNvPr id="120" name="Google Shape;120;p26">
            <a:extLst>
              <a:ext uri="{FF2B5EF4-FFF2-40B4-BE49-F238E27FC236}">
                <a16:creationId xmlns:a16="http://schemas.microsoft.com/office/drawing/2014/main" id="{6425257B-1501-2199-68C2-86D0364337E9}"/>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
        <p:nvSpPr>
          <p:cNvPr id="121" name="Google Shape;121;p26">
            <a:extLst>
              <a:ext uri="{FF2B5EF4-FFF2-40B4-BE49-F238E27FC236}">
                <a16:creationId xmlns:a16="http://schemas.microsoft.com/office/drawing/2014/main" id="{44589E47-89B7-660A-C658-48DC4DE3E485}"/>
              </a:ext>
            </a:extLst>
          </p:cNvPr>
          <p:cNvSpPr txBox="1">
            <a:spLocks noGrp="1"/>
          </p:cNvSpPr>
          <p:nvPr>
            <p:ph type="body" idx="1"/>
          </p:nvPr>
        </p:nvSpPr>
        <p:spPr>
          <a:xfrm>
            <a:off x="553063" y="1516075"/>
            <a:ext cx="7293077" cy="4566323"/>
          </a:xfrm>
          <a:prstGeom prst="rect">
            <a:avLst/>
          </a:prstGeom>
          <a:noFill/>
          <a:ln>
            <a:noFill/>
          </a:ln>
        </p:spPr>
        <p:txBody>
          <a:bodyPr spcFirstLastPara="1" wrap="square" lIns="91425" tIns="45700" rIns="91425" bIns="45700" anchor="t" anchorCtr="0">
            <a:no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Best Practice</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Approved by</a:t>
            </a:r>
            <a:r>
              <a:rPr lang="en-US" kern="1200" dirty="0">
                <a:solidFill>
                  <a:prstClr val="black"/>
                </a:solidFill>
                <a:latin typeface="Arial" panose="020B0604020202020204" pitchFamily="34" charset="0"/>
                <a:ea typeface="ＭＳ Ｐゴシック" panose="020B0600070205080204" pitchFamily="34" charset="-128"/>
                <a:cs typeface="+mn-cs"/>
              </a:rPr>
              <a:t> Local Board</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kern="1200" dirty="0">
                <a:solidFill>
                  <a:prstClr val="black"/>
                </a:solidFill>
                <a:latin typeface="Arial" panose="020B0604020202020204" pitchFamily="34" charset="0"/>
                <a:ea typeface="ＭＳ Ｐゴシック" panose="020B0600070205080204" pitchFamily="34" charset="-128"/>
                <a:cs typeface="+mn-cs"/>
              </a:rPr>
              <a:t>Adopted by Membership</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kern="1200" dirty="0">
                <a:solidFill>
                  <a:prstClr val="black"/>
                </a:solidFill>
                <a:latin typeface="Arial" panose="020B0604020202020204" pitchFamily="34" charset="0"/>
                <a:ea typeface="ＭＳ Ｐゴシック" panose="020B0600070205080204" pitchFamily="34" charset="-128"/>
                <a:cs typeface="+mn-cs"/>
              </a:rPr>
              <a:t>Sets Expectations and Rules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kern="1200" dirty="0">
                <a:solidFill>
                  <a:prstClr val="black"/>
                </a:solidFill>
                <a:latin typeface="Arial" panose="020B0604020202020204" pitchFamily="34" charset="0"/>
                <a:ea typeface="ＭＳ Ｐゴシック" panose="020B0600070205080204" pitchFamily="34" charset="-128"/>
                <a:cs typeface="+mn-cs"/>
              </a:rPr>
              <a:t>IN WRITING</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kern="1200" dirty="0">
              <a:solidFill>
                <a:prstClr val="black"/>
              </a:solidFill>
              <a:latin typeface="Arial" panose="020B0604020202020204" pitchFamily="34" charset="0"/>
              <a:ea typeface="ＭＳ Ｐゴシック" panose="020B0600070205080204" pitchFamily="34" charset="-128"/>
              <a:cs typeface="+mn-cs"/>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kern="1200" dirty="0">
                <a:solidFill>
                  <a:prstClr val="black"/>
                </a:solidFill>
                <a:latin typeface="Arial" panose="020B0604020202020204" pitchFamily="34" charset="0"/>
                <a:ea typeface="ＭＳ Ｐゴシック" panose="020B0600070205080204" pitchFamily="34" charset="-128"/>
                <a:cs typeface="+mn-cs"/>
              </a:rPr>
              <a:t>GST Office can assist and advise</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22" name="Google Shape;122;p26">
            <a:extLst>
              <a:ext uri="{FF2B5EF4-FFF2-40B4-BE49-F238E27FC236}">
                <a16:creationId xmlns:a16="http://schemas.microsoft.com/office/drawing/2014/main" id="{E5CEFFAF-4ACD-5A86-6473-A094847372CC}"/>
              </a:ext>
            </a:extLst>
          </p:cNvPr>
          <p:cNvSpPr txBox="1">
            <a:spLocks noGrp="1"/>
          </p:cNvSpPr>
          <p:nvPr>
            <p:ph type="body" idx="2"/>
          </p:nvPr>
        </p:nvSpPr>
        <p:spPr>
          <a:xfrm>
            <a:off x="647724" y="403938"/>
            <a:ext cx="8347419"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Policies</a:t>
            </a:r>
            <a:endParaRPr dirty="0"/>
          </a:p>
        </p:txBody>
      </p:sp>
      <p:pic>
        <p:nvPicPr>
          <p:cNvPr id="3" name="Picture 2" descr="A document with text on it&#10;&#10;AI-generated content may be incorrect.">
            <a:extLst>
              <a:ext uri="{FF2B5EF4-FFF2-40B4-BE49-F238E27FC236}">
                <a16:creationId xmlns:a16="http://schemas.microsoft.com/office/drawing/2014/main" id="{8D52BC51-3A01-491D-1373-5FCC24778B90}"/>
              </a:ext>
            </a:extLst>
          </p:cNvPr>
          <p:cNvPicPr>
            <a:picLocks noChangeAspect="1"/>
          </p:cNvPicPr>
          <p:nvPr/>
        </p:nvPicPr>
        <p:blipFill>
          <a:blip r:embed="rId4"/>
          <a:srcRect l="3570" t="6774" b="10590"/>
          <a:stretch>
            <a:fillRect/>
          </a:stretch>
        </p:blipFill>
        <p:spPr>
          <a:xfrm>
            <a:off x="6547051" y="1474653"/>
            <a:ext cx="3183894" cy="3528647"/>
          </a:xfrm>
          <a:prstGeom prst="rect">
            <a:avLst/>
          </a:prstGeom>
        </p:spPr>
      </p:pic>
      <p:pic>
        <p:nvPicPr>
          <p:cNvPr id="5" name="Picture 4" descr="A qr code with black squares&#10;&#10;AI-generated content may be incorrect.">
            <a:extLst>
              <a:ext uri="{FF2B5EF4-FFF2-40B4-BE49-F238E27FC236}">
                <a16:creationId xmlns:a16="http://schemas.microsoft.com/office/drawing/2014/main" id="{94FCD374-4AB5-C732-067F-7B570BBD4661}"/>
              </a:ext>
            </a:extLst>
          </p:cNvPr>
          <p:cNvPicPr>
            <a:picLocks noChangeAspect="1"/>
          </p:cNvPicPr>
          <p:nvPr/>
        </p:nvPicPr>
        <p:blipFill>
          <a:blip r:embed="rId5"/>
          <a:stretch>
            <a:fillRect/>
          </a:stretch>
        </p:blipFill>
        <p:spPr>
          <a:xfrm>
            <a:off x="9540528" y="3673928"/>
            <a:ext cx="2408469" cy="2408469"/>
          </a:xfrm>
          <a:prstGeom prst="rect">
            <a:avLst/>
          </a:prstGeom>
        </p:spPr>
      </p:pic>
    </p:spTree>
    <p:custDataLst>
      <p:tags r:id="rId1"/>
    </p:custDataLst>
    <p:extLst>
      <p:ext uri="{BB962C8B-B14F-4D97-AF65-F5344CB8AC3E}">
        <p14:creationId xmlns:p14="http://schemas.microsoft.com/office/powerpoint/2010/main" val="174441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14636-443C-A97E-337F-197835B5502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CEF8F1-EE86-C1E9-131B-4AAD4E5026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4" name="Text Placeholder 3">
            <a:extLst>
              <a:ext uri="{FF2B5EF4-FFF2-40B4-BE49-F238E27FC236}">
                <a16:creationId xmlns:a16="http://schemas.microsoft.com/office/drawing/2014/main" id="{48080EDA-1E24-E4B1-9340-2CACABB37D25}"/>
              </a:ext>
            </a:extLst>
          </p:cNvPr>
          <p:cNvSpPr>
            <a:spLocks noGrp="1"/>
          </p:cNvSpPr>
          <p:nvPr>
            <p:ph type="body" idx="2"/>
          </p:nvPr>
        </p:nvSpPr>
        <p:spPr/>
        <p:txBody>
          <a:bodyPr/>
          <a:lstStyle/>
          <a:p>
            <a:r>
              <a:rPr lang="en-US" dirty="0"/>
              <a:t>Financial Policies</a:t>
            </a:r>
          </a:p>
        </p:txBody>
      </p:sp>
      <p:sp>
        <p:nvSpPr>
          <p:cNvPr id="6" name="Text Placeholder 2">
            <a:extLst>
              <a:ext uri="{FF2B5EF4-FFF2-40B4-BE49-F238E27FC236}">
                <a16:creationId xmlns:a16="http://schemas.microsoft.com/office/drawing/2014/main" id="{CA814F55-2635-B771-3E29-9DCBB7FB0A2F}"/>
              </a:ext>
            </a:extLst>
          </p:cNvPr>
          <p:cNvSpPr txBox="1">
            <a:spLocks/>
          </p:cNvSpPr>
          <p:nvPr/>
        </p:nvSpPr>
        <p:spPr>
          <a:xfrm>
            <a:off x="1032436" y="2049236"/>
            <a:ext cx="9865167" cy="137976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b="1" dirty="0">
                <a:solidFill>
                  <a:schemeClr val="tx1"/>
                </a:solidFill>
              </a:rPr>
              <a:t>Budget</a:t>
            </a:r>
          </a:p>
          <a:p>
            <a:r>
              <a:rPr lang="en-US" b="1" dirty="0">
                <a:solidFill>
                  <a:schemeClr val="tx1"/>
                </a:solidFill>
              </a:rPr>
              <a:t>Expense Reimbursement</a:t>
            </a:r>
          </a:p>
          <a:p>
            <a:r>
              <a:rPr lang="en-US" b="1" dirty="0">
                <a:solidFill>
                  <a:schemeClr val="tx1"/>
                </a:solidFill>
              </a:rPr>
              <a:t>Travel</a:t>
            </a:r>
          </a:p>
          <a:p>
            <a:r>
              <a:rPr lang="en-US" b="1" dirty="0">
                <a:solidFill>
                  <a:schemeClr val="tx1"/>
                </a:solidFill>
              </a:rPr>
              <a:t>Credit Card Usage</a:t>
            </a:r>
          </a:p>
          <a:p>
            <a:r>
              <a:rPr lang="en-US" b="1" dirty="0">
                <a:solidFill>
                  <a:schemeClr val="tx1"/>
                </a:solidFill>
              </a:rPr>
              <a:t>Document Retention</a:t>
            </a:r>
          </a:p>
          <a:p>
            <a:r>
              <a:rPr lang="en-US" b="1" dirty="0">
                <a:solidFill>
                  <a:schemeClr val="tx1"/>
                </a:solidFill>
              </a:rPr>
              <a:t>Investments </a:t>
            </a:r>
          </a:p>
          <a:p>
            <a:endParaRPr lang="en-US" b="1" dirty="0">
              <a:solidFill>
                <a:schemeClr val="tx1"/>
              </a:solidFill>
            </a:endParaRPr>
          </a:p>
          <a:p>
            <a:endParaRPr lang="en-US" b="1" dirty="0">
              <a:solidFill>
                <a:schemeClr val="tx1"/>
              </a:solidFill>
            </a:endParaRPr>
          </a:p>
          <a:p>
            <a:endParaRPr lang="en-US" b="1" dirty="0">
              <a:solidFill>
                <a:schemeClr val="tx1"/>
              </a:solidFill>
            </a:endParaRPr>
          </a:p>
          <a:p>
            <a:pPr marL="50800" indent="0">
              <a:buNone/>
            </a:pPr>
            <a:endParaRPr lang="en-US" b="1" dirty="0">
              <a:solidFill>
                <a:schemeClr val="accent1"/>
              </a:solidFill>
            </a:endParaRPr>
          </a:p>
          <a:p>
            <a:pPr marL="50800" indent="0">
              <a:buNone/>
            </a:pPr>
            <a:endParaRPr lang="en-US" b="1" dirty="0">
              <a:solidFill>
                <a:schemeClr val="accent1"/>
              </a:solidFill>
            </a:endParaRPr>
          </a:p>
          <a:p>
            <a:pPr marL="50800" indent="0">
              <a:buNone/>
            </a:pPr>
            <a:endParaRPr lang="en-US" b="1" dirty="0">
              <a:solidFill>
                <a:schemeClr val="accent1"/>
              </a:solidFill>
            </a:endParaRPr>
          </a:p>
          <a:p>
            <a:pPr lvl="1"/>
            <a:endParaRPr lang="en-US" dirty="0">
              <a:solidFill>
                <a:schemeClr val="bg2"/>
              </a:solidFill>
            </a:endParaRPr>
          </a:p>
        </p:txBody>
      </p:sp>
      <p:pic>
        <p:nvPicPr>
          <p:cNvPr id="3" name="Picture 2" descr="A qr code with black squares&#10;&#10;AI-generated content may be incorrect.">
            <a:extLst>
              <a:ext uri="{FF2B5EF4-FFF2-40B4-BE49-F238E27FC236}">
                <a16:creationId xmlns:a16="http://schemas.microsoft.com/office/drawing/2014/main" id="{E5C5D925-08B7-D613-D9EB-8139A3D317F2}"/>
              </a:ext>
            </a:extLst>
          </p:cNvPr>
          <p:cNvPicPr>
            <a:picLocks noChangeAspect="1"/>
          </p:cNvPicPr>
          <p:nvPr/>
        </p:nvPicPr>
        <p:blipFill>
          <a:blip r:embed="rId3"/>
          <a:stretch>
            <a:fillRect/>
          </a:stretch>
        </p:blipFill>
        <p:spPr>
          <a:xfrm>
            <a:off x="9556010" y="3685960"/>
            <a:ext cx="2408469" cy="2408469"/>
          </a:xfrm>
          <a:prstGeom prst="rect">
            <a:avLst/>
          </a:prstGeom>
        </p:spPr>
      </p:pic>
    </p:spTree>
    <p:custDataLst>
      <p:tags r:id="rId1"/>
    </p:custDataLst>
    <p:extLst>
      <p:ext uri="{BB962C8B-B14F-4D97-AF65-F5344CB8AC3E}">
        <p14:creationId xmlns:p14="http://schemas.microsoft.com/office/powerpoint/2010/main" val="49238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6"/>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sp>
        <p:nvSpPr>
          <p:cNvPr id="122" name="Google Shape;122;p26"/>
          <p:cNvSpPr txBox="1">
            <a:spLocks noGrp="1"/>
          </p:cNvSpPr>
          <p:nvPr>
            <p:ph type="body" idx="2"/>
          </p:nvPr>
        </p:nvSpPr>
        <p:spPr>
          <a:xfrm>
            <a:off x="647724" y="403938"/>
            <a:ext cx="10988863"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Petty Cash</a:t>
            </a:r>
            <a:endParaRPr dirty="0"/>
          </a:p>
        </p:txBody>
      </p:sp>
      <p:sp>
        <p:nvSpPr>
          <p:cNvPr id="2" name="Content Placeholder 7">
            <a:extLst>
              <a:ext uri="{FF2B5EF4-FFF2-40B4-BE49-F238E27FC236}">
                <a16:creationId xmlns:a16="http://schemas.microsoft.com/office/drawing/2014/main" id="{50AF95CB-5618-862D-6D28-BB1B87315CBD}"/>
              </a:ext>
            </a:extLst>
          </p:cNvPr>
          <p:cNvSpPr txBox="1">
            <a:spLocks/>
          </p:cNvSpPr>
          <p:nvPr/>
        </p:nvSpPr>
        <p:spPr bwMode="auto">
          <a:xfrm>
            <a:off x="386432" y="1473044"/>
            <a:ext cx="7817789" cy="521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noAutofit/>
          </a:bodyPr>
          <a:lstStyle>
            <a:lvl1pPr marL="0" marR="0" indent="0" algn="l" defTabSz="685800" rtl="0" eaLnBrk="0" fontAlgn="base" latinLnBrk="0" hangingPunct="0">
              <a:lnSpc>
                <a:spcPct val="100000"/>
              </a:lnSpc>
              <a:spcBef>
                <a:spcPts val="1800"/>
              </a:spcBef>
              <a:spcAft>
                <a:spcPct val="0"/>
              </a:spcAft>
              <a:buClrTx/>
              <a:buSzTx/>
              <a:buFont typeface="Arial" panose="020B0604020202020204" pitchFamily="34" charset="0"/>
              <a:buNone/>
              <a:tabLst/>
              <a:defRPr sz="3200" b="0" kern="1200">
                <a:solidFill>
                  <a:schemeClr val="tx1"/>
                </a:solidFill>
                <a:effectLst/>
                <a:latin typeface="Arial" panose="020B0604020202020204" pitchFamily="34" charset="0"/>
                <a:ea typeface="+mn-ea"/>
                <a:cs typeface="Arial" panose="020B0604020202020204" pitchFamily="34" charset="0"/>
              </a:defRPr>
            </a:lvl1pPr>
            <a:lvl2pPr marL="685800" marR="0" indent="-342900" algn="l" defTabSz="685800" rtl="0" eaLnBrk="0" fontAlgn="base" latinLnBrk="0" hangingPunct="0">
              <a:lnSpc>
                <a:spcPct val="100000"/>
              </a:lnSpc>
              <a:spcBef>
                <a:spcPts val="375"/>
              </a:spcBef>
              <a:spcAft>
                <a:spcPct val="0"/>
              </a:spcAft>
              <a:buClrTx/>
              <a:buSzTx/>
              <a:buFont typeface="Arial" panose="020B0604020202020204" pitchFamily="34" charset="0"/>
              <a:buChar char="•"/>
              <a:tabLst/>
              <a:defRPr sz="2800" kern="1200" baseline="0">
                <a:solidFill>
                  <a:schemeClr val="tx1"/>
                </a:solidFill>
                <a:effectLst/>
                <a:latin typeface="Arial" panose="020B0604020202020204" pitchFamily="34" charset="0"/>
                <a:ea typeface="+mn-ea"/>
                <a:cs typeface="Arial" panose="020B0604020202020204" pitchFamily="34" charset="0"/>
              </a:defRPr>
            </a:lvl2pPr>
            <a:lvl3pPr marL="1257300" indent="-458788" algn="l" defTabSz="685800" rtl="0" eaLnBrk="0" fontAlgn="base" hangingPunct="0">
              <a:lnSpc>
                <a:spcPct val="100000"/>
              </a:lnSpc>
              <a:spcBef>
                <a:spcPts val="750"/>
              </a:spcBef>
              <a:spcAft>
                <a:spcPct val="0"/>
              </a:spcAft>
              <a:buFont typeface="Arial" panose="020B0604020202020204" pitchFamily="34" charset="0"/>
              <a:buChar char="•"/>
              <a:defRPr sz="2400" kern="1200">
                <a:solidFill>
                  <a:schemeClr val="tx1"/>
                </a:solidFill>
                <a:effectLst/>
                <a:latin typeface="Arial" panose="020B0604020202020204" pitchFamily="34" charset="0"/>
                <a:ea typeface="+mn-ea"/>
                <a:cs typeface="Arial" panose="020B0604020202020204" pitchFamily="34" charset="0"/>
              </a:defRPr>
            </a:lvl3pPr>
            <a:lvl4pPr marL="1257300" indent="0" algn="l" defTabSz="685800" rtl="0" eaLnBrk="0" fontAlgn="base" hangingPunct="0">
              <a:lnSpc>
                <a:spcPct val="100000"/>
              </a:lnSpc>
              <a:spcBef>
                <a:spcPts val="750"/>
              </a:spcBef>
              <a:spcAft>
                <a:spcPct val="0"/>
              </a:spcAft>
              <a:buFont typeface="Arial" panose="020B0604020202020204" pitchFamily="34" charset="0"/>
              <a:buNone/>
              <a:defRPr sz="2000" kern="1200">
                <a:solidFill>
                  <a:schemeClr val="tx1"/>
                </a:solidFill>
                <a:effectLst/>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600" kern="1200">
                <a:solidFill>
                  <a:schemeClr val="tx1"/>
                </a:solidFill>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marR="0" lvl="0" indent="-457200" algn="l" defTabSz="685800" rtl="0" eaLnBrk="0" fontAlgn="base" latinLnBrk="0" hangingPunct="0">
              <a:lnSpc>
                <a:spcPct val="100000"/>
              </a:lnSpc>
              <a:spcBef>
                <a:spcPts val="1800"/>
              </a:spcBef>
              <a:spcAft>
                <a:spcPts val="180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What are the legitimate purposes for a petty cash account?</a:t>
            </a:r>
          </a:p>
          <a:p>
            <a:pPr marL="457200" marR="0" lvl="0" indent="-457200" algn="l" defTabSz="685800" rtl="0" eaLnBrk="0" fontAlgn="base" latinLnBrk="0" hangingPunct="0">
              <a:lnSpc>
                <a:spcPct val="100000"/>
              </a:lnSpc>
              <a:spcBef>
                <a:spcPts val="1800"/>
              </a:spcBef>
              <a:spcAft>
                <a:spcPts val="180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How much should you have on hand?</a:t>
            </a:r>
          </a:p>
          <a:p>
            <a:pPr marL="457200" marR="0" lvl="0" indent="-457200" algn="l" defTabSz="685800" rtl="0" eaLnBrk="0" fontAlgn="base" latinLnBrk="0" hangingPunct="0">
              <a:lnSpc>
                <a:spcPct val="100000"/>
              </a:lnSpc>
              <a:spcBef>
                <a:spcPts val="1800"/>
              </a:spcBef>
              <a:spcAft>
                <a:spcPts val="180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Safeguards on petty cash accounts.</a:t>
            </a:r>
          </a:p>
          <a:p>
            <a:pPr marL="457200" marR="0" lvl="0" indent="-457200" algn="l" defTabSz="685800" rtl="0" eaLnBrk="0" fontAlgn="base" latinLnBrk="0" hangingPunct="0">
              <a:lnSpc>
                <a:spcPct val="100000"/>
              </a:lnSpc>
              <a:spcBef>
                <a:spcPts val="1800"/>
              </a:spcBef>
              <a:spcAft>
                <a:spcPts val="180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All deposits into and withdrawals from the petty cash box should be contemporaneously described on a </a:t>
            </a:r>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ledger.</a:t>
            </a:r>
            <a:endPar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505AB2FF-28D6-E9BB-FE5D-1848136C641B}"/>
              </a:ext>
            </a:extLst>
          </p:cNvPr>
          <p:cNvPicPr>
            <a:picLocks noChangeAspect="1"/>
          </p:cNvPicPr>
          <p:nvPr/>
        </p:nvPicPr>
        <p:blipFill>
          <a:blip r:embed="rId4"/>
          <a:stretch>
            <a:fillRect/>
          </a:stretch>
        </p:blipFill>
        <p:spPr>
          <a:xfrm>
            <a:off x="8115829" y="2003425"/>
            <a:ext cx="3111182" cy="3095626"/>
          </a:xfrm>
          <a:prstGeom prst="rect">
            <a:avLst/>
          </a:prstGeom>
        </p:spPr>
      </p:pic>
    </p:spTree>
    <p:custDataLst>
      <p:tags r:id="rId1"/>
    </p:custDataLst>
    <p:extLst>
      <p:ext uri="{BB962C8B-B14F-4D97-AF65-F5344CB8AC3E}">
        <p14:creationId xmlns:p14="http://schemas.microsoft.com/office/powerpoint/2010/main" val="181662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0"/>
                                        <p:tgtEl>
                                          <p:spTgt spid="2">
                                            <p:txEl>
                                              <p:pRg st="3" end="3"/>
                                            </p:txEl>
                                          </p:spTgt>
                                        </p:tgtEl>
                                      </p:cBhvr>
                                    </p:animEffect>
                                    <p:anim calcmode="lin" valueType="num">
                                      <p:cBhvr>
                                        <p:cTn id="2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8" presetID="31"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style.rotation</p:attrName>
                                        </p:attrNameLst>
                                      </p:cBhvr>
                                      <p:tavLst>
                                        <p:tav tm="0">
                                          <p:val>
                                            <p:fltVal val="90"/>
                                          </p:val>
                                        </p:tav>
                                        <p:tav tm="100000">
                                          <p:val>
                                            <p:fltVal val="0"/>
                                          </p:val>
                                        </p:tav>
                                      </p:tavLst>
                                    </p:anim>
                                    <p:animEffect transition="in" filter="fade">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E5E441EB-BCFB-7B64-A762-F475A34B7434}"/>
            </a:ext>
          </a:extLst>
        </p:cNvPr>
        <p:cNvGrpSpPr/>
        <p:nvPr/>
      </p:nvGrpSpPr>
      <p:grpSpPr>
        <a:xfrm>
          <a:off x="0" y="0"/>
          <a:ext cx="0" cy="0"/>
          <a:chOff x="0" y="0"/>
          <a:chExt cx="0" cy="0"/>
        </a:xfrm>
      </p:grpSpPr>
      <p:sp>
        <p:nvSpPr>
          <p:cNvPr id="120" name="Google Shape;120;p26">
            <a:extLst>
              <a:ext uri="{FF2B5EF4-FFF2-40B4-BE49-F238E27FC236}">
                <a16:creationId xmlns:a16="http://schemas.microsoft.com/office/drawing/2014/main" id="{773841B3-AB8E-7E25-7196-8444CA5C810B}"/>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sp>
        <p:nvSpPr>
          <p:cNvPr id="122" name="Google Shape;122;p26">
            <a:extLst>
              <a:ext uri="{FF2B5EF4-FFF2-40B4-BE49-F238E27FC236}">
                <a16:creationId xmlns:a16="http://schemas.microsoft.com/office/drawing/2014/main" id="{BEE4770B-E164-0A28-D687-811CE16CD88F}"/>
              </a:ext>
            </a:extLst>
          </p:cNvPr>
          <p:cNvSpPr txBox="1">
            <a:spLocks noGrp="1"/>
          </p:cNvSpPr>
          <p:nvPr>
            <p:ph type="body" idx="2"/>
          </p:nvPr>
        </p:nvSpPr>
        <p:spPr>
          <a:xfrm>
            <a:off x="647724" y="403938"/>
            <a:ext cx="10988863"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Reimbursement or Union Credit Card</a:t>
            </a:r>
            <a:endParaRPr dirty="0"/>
          </a:p>
        </p:txBody>
      </p:sp>
      <p:pic>
        <p:nvPicPr>
          <p:cNvPr id="5" name="Picture 4">
            <a:extLst>
              <a:ext uri="{FF2B5EF4-FFF2-40B4-BE49-F238E27FC236}">
                <a16:creationId xmlns:a16="http://schemas.microsoft.com/office/drawing/2014/main" id="{B78293E1-61B3-B93A-D358-FE41CCDB0536}"/>
              </a:ext>
            </a:extLst>
          </p:cNvPr>
          <p:cNvPicPr>
            <a:picLocks noChangeAspect="1"/>
          </p:cNvPicPr>
          <p:nvPr/>
        </p:nvPicPr>
        <p:blipFill>
          <a:blip r:embed="rId4"/>
          <a:stretch>
            <a:fillRect/>
          </a:stretch>
        </p:blipFill>
        <p:spPr>
          <a:xfrm>
            <a:off x="2791471" y="1572943"/>
            <a:ext cx="6701367" cy="4467578"/>
          </a:xfrm>
          <a:prstGeom prst="rect">
            <a:avLst/>
          </a:prstGeom>
        </p:spPr>
      </p:pic>
    </p:spTree>
    <p:custDataLst>
      <p:tags r:id="rId1"/>
    </p:custDataLst>
    <p:extLst>
      <p:ext uri="{BB962C8B-B14F-4D97-AF65-F5344CB8AC3E}">
        <p14:creationId xmlns:p14="http://schemas.microsoft.com/office/powerpoint/2010/main" val="3215143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6"/>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
        <p:nvSpPr>
          <p:cNvPr id="122" name="Google Shape;122;p26"/>
          <p:cNvSpPr txBox="1">
            <a:spLocks noGrp="1"/>
          </p:cNvSpPr>
          <p:nvPr>
            <p:ph type="body" idx="2"/>
          </p:nvPr>
        </p:nvSpPr>
        <p:spPr>
          <a:xfrm>
            <a:off x="647724" y="403938"/>
            <a:ext cx="10988863"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Expense Reimbursement</a:t>
            </a:r>
            <a:endParaRPr dirty="0"/>
          </a:p>
        </p:txBody>
      </p:sp>
      <p:sp>
        <p:nvSpPr>
          <p:cNvPr id="3" name="Content Placeholder 7">
            <a:extLst>
              <a:ext uri="{FF2B5EF4-FFF2-40B4-BE49-F238E27FC236}">
                <a16:creationId xmlns:a16="http://schemas.microsoft.com/office/drawing/2014/main" id="{9A5B7540-8BF0-426A-BA29-567A226EDD82}"/>
              </a:ext>
            </a:extLst>
          </p:cNvPr>
          <p:cNvSpPr txBox="1">
            <a:spLocks/>
          </p:cNvSpPr>
          <p:nvPr/>
        </p:nvSpPr>
        <p:spPr bwMode="auto">
          <a:xfrm>
            <a:off x="420299" y="1828799"/>
            <a:ext cx="10091914" cy="521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noAutofit/>
          </a:bodyPr>
          <a:lstStyle>
            <a:lvl1pPr marL="0" marR="0" indent="0" algn="l" defTabSz="685800" rtl="0" eaLnBrk="0" fontAlgn="base" latinLnBrk="0" hangingPunct="0">
              <a:lnSpc>
                <a:spcPct val="100000"/>
              </a:lnSpc>
              <a:spcBef>
                <a:spcPts val="1800"/>
              </a:spcBef>
              <a:spcAft>
                <a:spcPct val="0"/>
              </a:spcAft>
              <a:buClrTx/>
              <a:buSzTx/>
              <a:buFont typeface="Arial" panose="020B0604020202020204" pitchFamily="34" charset="0"/>
              <a:buNone/>
              <a:tabLst/>
              <a:defRPr sz="3200" b="0" kern="1200">
                <a:solidFill>
                  <a:schemeClr val="tx1"/>
                </a:solidFill>
                <a:effectLst/>
                <a:latin typeface="Arial" panose="020B0604020202020204" pitchFamily="34" charset="0"/>
                <a:ea typeface="+mn-ea"/>
                <a:cs typeface="Arial" panose="020B0604020202020204" pitchFamily="34" charset="0"/>
              </a:defRPr>
            </a:lvl1pPr>
            <a:lvl2pPr marL="685800" marR="0" indent="-342900" algn="l" defTabSz="685800" rtl="0" eaLnBrk="0" fontAlgn="base" latinLnBrk="0" hangingPunct="0">
              <a:lnSpc>
                <a:spcPct val="100000"/>
              </a:lnSpc>
              <a:spcBef>
                <a:spcPts val="375"/>
              </a:spcBef>
              <a:spcAft>
                <a:spcPct val="0"/>
              </a:spcAft>
              <a:buClrTx/>
              <a:buSzTx/>
              <a:buFont typeface="Arial" panose="020B0604020202020204" pitchFamily="34" charset="0"/>
              <a:buChar char="•"/>
              <a:tabLst/>
              <a:defRPr sz="2800" kern="1200" baseline="0">
                <a:solidFill>
                  <a:schemeClr val="tx1"/>
                </a:solidFill>
                <a:effectLst/>
                <a:latin typeface="Arial" panose="020B0604020202020204" pitchFamily="34" charset="0"/>
                <a:ea typeface="+mn-ea"/>
                <a:cs typeface="Arial" panose="020B0604020202020204" pitchFamily="34" charset="0"/>
              </a:defRPr>
            </a:lvl2pPr>
            <a:lvl3pPr marL="1257300" indent="-458788" algn="l" defTabSz="685800" rtl="0" eaLnBrk="0" fontAlgn="base" hangingPunct="0">
              <a:lnSpc>
                <a:spcPct val="100000"/>
              </a:lnSpc>
              <a:spcBef>
                <a:spcPts val="750"/>
              </a:spcBef>
              <a:spcAft>
                <a:spcPct val="0"/>
              </a:spcAft>
              <a:buFont typeface="Arial" panose="020B0604020202020204" pitchFamily="34" charset="0"/>
              <a:buChar char="•"/>
              <a:defRPr sz="2400" kern="1200">
                <a:solidFill>
                  <a:schemeClr val="tx1"/>
                </a:solidFill>
                <a:effectLst/>
                <a:latin typeface="Arial" panose="020B0604020202020204" pitchFamily="34" charset="0"/>
                <a:ea typeface="+mn-ea"/>
                <a:cs typeface="Arial" panose="020B0604020202020204" pitchFamily="34" charset="0"/>
              </a:defRPr>
            </a:lvl3pPr>
            <a:lvl4pPr marL="1257300" indent="0" algn="l" defTabSz="685800" rtl="0" eaLnBrk="0" fontAlgn="base" hangingPunct="0">
              <a:lnSpc>
                <a:spcPct val="100000"/>
              </a:lnSpc>
              <a:spcBef>
                <a:spcPts val="750"/>
              </a:spcBef>
              <a:spcAft>
                <a:spcPct val="0"/>
              </a:spcAft>
              <a:buFont typeface="Arial" panose="020B0604020202020204" pitchFamily="34" charset="0"/>
              <a:buNone/>
              <a:defRPr sz="2000" kern="1200">
                <a:solidFill>
                  <a:schemeClr val="tx1"/>
                </a:solidFill>
                <a:effectLst/>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600" kern="1200">
                <a:solidFill>
                  <a:schemeClr val="tx1"/>
                </a:solidFill>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marR="0" lvl="0" indent="-457200" algn="l" defTabSz="685800" rtl="0" eaLnBrk="0" fontAlgn="base" latinLnBrk="0" hangingPunct="0">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Arial"/>
                <a:ea typeface="+mn-ea"/>
                <a:cs typeface="Arial"/>
              </a:rPr>
              <a:t>How do you track expenses?</a:t>
            </a:r>
          </a:p>
          <a:p>
            <a:pPr marL="1143000" marR="0" lvl="1" indent="-457200" algn="l" defTabSz="685800" rtl="0" eaLnBrk="0" fontAlgn="base" latinLnBrk="0" hangingPunct="0">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ysClr val="windowText" lastClr="000000"/>
                </a:solidFill>
                <a:effectLst/>
                <a:uLnTx/>
                <a:uFillTx/>
                <a:latin typeface="Arial"/>
                <a:ea typeface="+mn-ea"/>
                <a:cs typeface="Arial"/>
              </a:rPr>
              <a:t>Voucher</a:t>
            </a:r>
          </a:p>
          <a:p>
            <a:pPr marL="1143000" marR="0" lvl="1" indent="-457200" algn="l" defTabSz="685800" rtl="0" eaLnBrk="0" fontAlgn="base" latinLnBrk="0" hangingPunct="0">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ysClr val="windowText" lastClr="000000"/>
                </a:solidFill>
                <a:effectLst/>
                <a:uLnTx/>
                <a:uFillTx/>
                <a:latin typeface="Arial"/>
                <a:ea typeface="+mn-ea"/>
                <a:cs typeface="Arial"/>
              </a:rPr>
              <a:t>Receipts</a:t>
            </a:r>
            <a:endParaRPr kumimoji="0" lang="en-US" sz="2800" b="0" i="0" u="none" strike="noStrike" kern="1200" cap="none" spc="0" normalizeH="0" baseline="0" noProof="0">
              <a:ln>
                <a:noFill/>
              </a:ln>
              <a:solidFill>
                <a:sysClr val="windowText" lastClr="000000"/>
              </a:solidFill>
              <a:effectLst/>
              <a:uLnTx/>
              <a:uFillTx/>
              <a:latin typeface="Arial"/>
              <a:ea typeface="+mn-ea"/>
              <a:cs typeface="Arial"/>
            </a:endParaRPr>
          </a:p>
          <a:p>
            <a:pPr marL="457200" marR="0" lvl="0" indent="-457200" algn="l" defTabSz="685800" rtl="0" eaLnBrk="0" fontAlgn="base" latinLnBrk="0" hangingPunct="0">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Arial"/>
                <a:ea typeface="+mn-ea"/>
                <a:cs typeface="Arial"/>
              </a:rPr>
              <a:t>How often do you reimburse?</a:t>
            </a:r>
          </a:p>
          <a:p>
            <a:pPr marL="457200" marR="0" lvl="0" indent="-457200" algn="l" defTabSz="685800" rtl="0" eaLnBrk="0" fontAlgn="base" latinLnBrk="0" hangingPunct="0">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Arial"/>
                <a:ea typeface="+mn-ea"/>
                <a:cs typeface="Arial"/>
              </a:rPr>
              <a:t>Where is the list of what is reimbursable?</a:t>
            </a:r>
          </a:p>
          <a:p>
            <a:pPr marL="457200" marR="0" lvl="0" indent="-457200" algn="l" defTabSz="685800" rtl="0" eaLnBrk="0" fontAlgn="base" latinLnBrk="0" hangingPunct="0">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Arial"/>
                <a:ea typeface="+mn-ea"/>
                <a:cs typeface="Arial"/>
              </a:rPr>
              <a:t>Who authorizes expenses?</a:t>
            </a:r>
          </a:p>
          <a:p>
            <a:pPr marL="457200" marR="0" lvl="0" indent="-457200" algn="l" defTabSz="685800" rtl="0" eaLnBrk="0" fontAlgn="base" latinLnBrk="0" hangingPunct="0">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Arial"/>
                <a:ea typeface="+mn-ea"/>
                <a:cs typeface="Arial"/>
              </a:rPr>
              <a:t>Do you use travel per diem or reimbursements</a:t>
            </a:r>
            <a:endParaRPr kumimoji="0" lang="en-US" sz="3200" b="0" i="0" u="none" strike="noStrike" kern="1200" cap="none" spc="0" normalizeH="0" baseline="0" noProof="0">
              <a:ln>
                <a:noFill/>
              </a:ln>
              <a:solidFill>
                <a:sysClr val="windowText" lastClr="000000"/>
              </a:solidFill>
              <a:effectLst/>
              <a:uLnTx/>
              <a:uFillTx/>
              <a:latin typeface="Arial"/>
              <a:ea typeface="+mn-ea"/>
              <a:cs typeface="Arial"/>
            </a:endParaRPr>
          </a:p>
          <a:p>
            <a:pPr marL="457200" marR="0" lvl="0" indent="-457200" algn="l" defTabSz="685800" rtl="0" eaLnBrk="0" fontAlgn="base" latinLnBrk="0" hangingPunct="0">
              <a:lnSpc>
                <a:spcPct val="100000"/>
              </a:lnSpc>
              <a:spcBef>
                <a:spcPts val="180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4" name="Picture 2" descr="Employee Expense Reimbursements: Compliance Workshop recording">
            <a:extLst>
              <a:ext uri="{FF2B5EF4-FFF2-40B4-BE49-F238E27FC236}">
                <a16:creationId xmlns:a16="http://schemas.microsoft.com/office/drawing/2014/main" id="{AB57484E-EFCF-DE52-77B6-8CD2F639C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4881" y="2289388"/>
            <a:ext cx="3237519" cy="26500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152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82FB5D88-6799-6663-4061-5B421E90C286}"/>
            </a:ext>
          </a:extLst>
        </p:cNvPr>
        <p:cNvGrpSpPr/>
        <p:nvPr/>
      </p:nvGrpSpPr>
      <p:grpSpPr>
        <a:xfrm>
          <a:off x="0" y="0"/>
          <a:ext cx="0" cy="0"/>
          <a:chOff x="0" y="0"/>
          <a:chExt cx="0" cy="0"/>
        </a:xfrm>
      </p:grpSpPr>
      <p:sp>
        <p:nvSpPr>
          <p:cNvPr id="120" name="Google Shape;120;p26">
            <a:extLst>
              <a:ext uri="{FF2B5EF4-FFF2-40B4-BE49-F238E27FC236}">
                <a16:creationId xmlns:a16="http://schemas.microsoft.com/office/drawing/2014/main" id="{026EA7BF-EA74-2EA0-C4FC-9955B5FFD967}"/>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
        <p:nvSpPr>
          <p:cNvPr id="122" name="Google Shape;122;p26">
            <a:extLst>
              <a:ext uri="{FF2B5EF4-FFF2-40B4-BE49-F238E27FC236}">
                <a16:creationId xmlns:a16="http://schemas.microsoft.com/office/drawing/2014/main" id="{20E0C90E-0A3A-5198-10A0-8AE25D4E24B6}"/>
              </a:ext>
            </a:extLst>
          </p:cNvPr>
          <p:cNvSpPr txBox="1">
            <a:spLocks noGrp="1"/>
          </p:cNvSpPr>
          <p:nvPr>
            <p:ph type="body" idx="2"/>
          </p:nvPr>
        </p:nvSpPr>
        <p:spPr>
          <a:xfrm>
            <a:off x="647724" y="403938"/>
            <a:ext cx="10988863"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Expense Reimbursement</a:t>
            </a:r>
            <a:endParaRPr dirty="0"/>
          </a:p>
        </p:txBody>
      </p:sp>
      <p:pic>
        <p:nvPicPr>
          <p:cNvPr id="5" name="Picture 4">
            <a:extLst>
              <a:ext uri="{FF2B5EF4-FFF2-40B4-BE49-F238E27FC236}">
                <a16:creationId xmlns:a16="http://schemas.microsoft.com/office/drawing/2014/main" id="{72FF50EC-60A0-2274-5345-8B5DA7EFFF36}"/>
              </a:ext>
            </a:extLst>
          </p:cNvPr>
          <p:cNvPicPr>
            <a:picLocks noChangeAspect="1"/>
          </p:cNvPicPr>
          <p:nvPr/>
        </p:nvPicPr>
        <p:blipFill>
          <a:blip r:embed="rId4"/>
          <a:stretch>
            <a:fillRect/>
          </a:stretch>
        </p:blipFill>
        <p:spPr>
          <a:xfrm>
            <a:off x="1984979" y="1758140"/>
            <a:ext cx="3104825" cy="3936317"/>
          </a:xfrm>
          <a:prstGeom prst="rect">
            <a:avLst/>
          </a:prstGeom>
        </p:spPr>
      </p:pic>
      <p:pic>
        <p:nvPicPr>
          <p:cNvPr id="7" name="Picture 6">
            <a:extLst>
              <a:ext uri="{FF2B5EF4-FFF2-40B4-BE49-F238E27FC236}">
                <a16:creationId xmlns:a16="http://schemas.microsoft.com/office/drawing/2014/main" id="{E6093824-5C82-7ED8-F488-4B9D8E58F217}"/>
              </a:ext>
            </a:extLst>
          </p:cNvPr>
          <p:cNvPicPr>
            <a:picLocks noChangeAspect="1"/>
          </p:cNvPicPr>
          <p:nvPr/>
        </p:nvPicPr>
        <p:blipFill>
          <a:blip r:embed="rId5"/>
          <a:stretch>
            <a:fillRect/>
          </a:stretch>
        </p:blipFill>
        <p:spPr>
          <a:xfrm>
            <a:off x="6903484" y="1898860"/>
            <a:ext cx="3303537" cy="3962349"/>
          </a:xfrm>
          <a:prstGeom prst="rect">
            <a:avLst/>
          </a:prstGeom>
        </p:spPr>
      </p:pic>
    </p:spTree>
    <p:custDataLst>
      <p:tags r:id="rId1"/>
    </p:custDataLst>
    <p:extLst>
      <p:ext uri="{BB962C8B-B14F-4D97-AF65-F5344CB8AC3E}">
        <p14:creationId xmlns:p14="http://schemas.microsoft.com/office/powerpoint/2010/main" val="808820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6"/>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122" name="Google Shape;122;p26"/>
          <p:cNvSpPr txBox="1">
            <a:spLocks noGrp="1"/>
          </p:cNvSpPr>
          <p:nvPr>
            <p:ph type="body" idx="2"/>
          </p:nvPr>
        </p:nvSpPr>
        <p:spPr>
          <a:xfrm>
            <a:off x="647724" y="403938"/>
            <a:ext cx="10988863"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Credit Cards</a:t>
            </a:r>
            <a:endParaRPr dirty="0"/>
          </a:p>
        </p:txBody>
      </p:sp>
      <p:sp>
        <p:nvSpPr>
          <p:cNvPr id="2" name="Content Placeholder 7">
            <a:extLst>
              <a:ext uri="{FF2B5EF4-FFF2-40B4-BE49-F238E27FC236}">
                <a16:creationId xmlns:a16="http://schemas.microsoft.com/office/drawing/2014/main" id="{09AD404D-E7A9-E35A-9A6D-D5BCAD76F270}"/>
              </a:ext>
            </a:extLst>
          </p:cNvPr>
          <p:cNvSpPr txBox="1">
            <a:spLocks/>
          </p:cNvSpPr>
          <p:nvPr/>
        </p:nvSpPr>
        <p:spPr bwMode="auto">
          <a:xfrm>
            <a:off x="488034" y="1523999"/>
            <a:ext cx="6939422" cy="521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noAutofit/>
          </a:bodyPr>
          <a:lstStyle>
            <a:lvl1pPr marL="0" marR="0" indent="0" algn="l" defTabSz="685800" rtl="0" eaLnBrk="0" fontAlgn="base" latinLnBrk="0" hangingPunct="0">
              <a:lnSpc>
                <a:spcPct val="100000"/>
              </a:lnSpc>
              <a:spcBef>
                <a:spcPts val="1800"/>
              </a:spcBef>
              <a:spcAft>
                <a:spcPct val="0"/>
              </a:spcAft>
              <a:buClrTx/>
              <a:buSzTx/>
              <a:buFont typeface="Arial" panose="020B0604020202020204" pitchFamily="34" charset="0"/>
              <a:buNone/>
              <a:tabLst/>
              <a:defRPr sz="3200" b="0" kern="1200">
                <a:solidFill>
                  <a:schemeClr val="tx1"/>
                </a:solidFill>
                <a:effectLst/>
                <a:latin typeface="Arial" panose="020B0604020202020204" pitchFamily="34" charset="0"/>
                <a:ea typeface="+mn-ea"/>
                <a:cs typeface="Arial" panose="020B0604020202020204" pitchFamily="34" charset="0"/>
              </a:defRPr>
            </a:lvl1pPr>
            <a:lvl2pPr marL="685800" marR="0" indent="-342900" algn="l" defTabSz="685800" rtl="0" eaLnBrk="0" fontAlgn="base" latinLnBrk="0" hangingPunct="0">
              <a:lnSpc>
                <a:spcPct val="100000"/>
              </a:lnSpc>
              <a:spcBef>
                <a:spcPts val="375"/>
              </a:spcBef>
              <a:spcAft>
                <a:spcPct val="0"/>
              </a:spcAft>
              <a:buClrTx/>
              <a:buSzTx/>
              <a:buFont typeface="Arial" panose="020B0604020202020204" pitchFamily="34" charset="0"/>
              <a:buChar char="•"/>
              <a:tabLst/>
              <a:defRPr sz="2800" kern="1200" baseline="0">
                <a:solidFill>
                  <a:schemeClr val="tx1"/>
                </a:solidFill>
                <a:effectLst/>
                <a:latin typeface="Arial" panose="020B0604020202020204" pitchFamily="34" charset="0"/>
                <a:ea typeface="+mn-ea"/>
                <a:cs typeface="Arial" panose="020B0604020202020204" pitchFamily="34" charset="0"/>
              </a:defRPr>
            </a:lvl2pPr>
            <a:lvl3pPr marL="1257300" indent="-458788" algn="l" defTabSz="685800" rtl="0" eaLnBrk="0" fontAlgn="base" hangingPunct="0">
              <a:lnSpc>
                <a:spcPct val="100000"/>
              </a:lnSpc>
              <a:spcBef>
                <a:spcPts val="750"/>
              </a:spcBef>
              <a:spcAft>
                <a:spcPct val="0"/>
              </a:spcAft>
              <a:buFont typeface="Arial" panose="020B0604020202020204" pitchFamily="34" charset="0"/>
              <a:buChar char="•"/>
              <a:defRPr sz="2400" kern="1200">
                <a:solidFill>
                  <a:schemeClr val="tx1"/>
                </a:solidFill>
                <a:effectLst/>
                <a:latin typeface="Arial" panose="020B0604020202020204" pitchFamily="34" charset="0"/>
                <a:ea typeface="+mn-ea"/>
                <a:cs typeface="Arial" panose="020B0604020202020204" pitchFamily="34" charset="0"/>
              </a:defRPr>
            </a:lvl3pPr>
            <a:lvl4pPr marL="1257300" indent="0" algn="l" defTabSz="685800" rtl="0" eaLnBrk="0" fontAlgn="base" hangingPunct="0">
              <a:lnSpc>
                <a:spcPct val="100000"/>
              </a:lnSpc>
              <a:spcBef>
                <a:spcPts val="750"/>
              </a:spcBef>
              <a:spcAft>
                <a:spcPct val="0"/>
              </a:spcAft>
              <a:buFont typeface="Arial" panose="020B0604020202020204" pitchFamily="34" charset="0"/>
              <a:buNone/>
              <a:defRPr sz="2000" kern="1200">
                <a:solidFill>
                  <a:schemeClr val="tx1"/>
                </a:solidFill>
                <a:effectLst/>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600" kern="1200">
                <a:solidFill>
                  <a:schemeClr val="tx1"/>
                </a:solidFill>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marR="0" lvl="0" indent="-457200" algn="l" defTabSz="6858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Expenditure maximums.</a:t>
            </a:r>
          </a:p>
          <a:p>
            <a:pPr marL="457200" marR="0" lvl="0" indent="-457200" algn="l" defTabSz="6858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The need for monthly auditing of credit cards.</a:t>
            </a:r>
          </a:p>
          <a:p>
            <a:pPr marL="457200" marR="0" lvl="0" indent="-457200" algn="l" defTabSz="6858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The most commonly-occurring credit card problem – a union  officer, often the treasurer, who uses the card for personal purposes and then promptly repays the organization.</a:t>
            </a:r>
          </a:p>
          <a:p>
            <a:pPr marL="457200" marR="0" lvl="0" indent="-457200" algn="l" defTabSz="685800" rtl="0" eaLnBrk="0" fontAlgn="base" latinLnBrk="0" hangingPunct="0">
              <a:lnSpc>
                <a:spcPct val="100000"/>
              </a:lnSpc>
              <a:spcBef>
                <a:spcPts val="1800"/>
              </a:spcBef>
              <a:spcAft>
                <a:spcPct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B14BD3F4-DCD4-C167-3414-D50B0E55C155}"/>
              </a:ext>
            </a:extLst>
          </p:cNvPr>
          <p:cNvPicPr>
            <a:picLocks noChangeAspect="1"/>
          </p:cNvPicPr>
          <p:nvPr/>
        </p:nvPicPr>
        <p:blipFill>
          <a:blip r:embed="rId4"/>
          <a:stretch>
            <a:fillRect/>
          </a:stretch>
        </p:blipFill>
        <p:spPr>
          <a:xfrm>
            <a:off x="8488482" y="922326"/>
            <a:ext cx="3330961" cy="3330961"/>
          </a:xfrm>
          <a:prstGeom prst="rect">
            <a:avLst/>
          </a:prstGeom>
        </p:spPr>
      </p:pic>
      <p:sp>
        <p:nvSpPr>
          <p:cNvPr id="6" name="Arrow: Pentagon 5">
            <a:extLst>
              <a:ext uri="{FF2B5EF4-FFF2-40B4-BE49-F238E27FC236}">
                <a16:creationId xmlns:a16="http://schemas.microsoft.com/office/drawing/2014/main" id="{79EBD758-015D-CB22-DD96-5F073FD47963}"/>
              </a:ext>
            </a:extLst>
          </p:cNvPr>
          <p:cNvSpPr/>
          <p:nvPr/>
        </p:nvSpPr>
        <p:spPr>
          <a:xfrm>
            <a:off x="8040511" y="3516683"/>
            <a:ext cx="3923968" cy="1889760"/>
          </a:xfrm>
          <a:prstGeom prst="homePlate">
            <a:avLst>
              <a:gd name="adj" fmla="val 0"/>
            </a:avLst>
          </a:prstGeom>
          <a:solidFill>
            <a:srgbClr val="FFC82E"/>
          </a:solidFill>
          <a:ln w="38100" cap="flat" cmpd="sng" algn="ctr">
            <a:solidFill>
              <a:sysClr val="windowText" lastClr="000000"/>
            </a:solidFill>
            <a:prstDash val="solid"/>
            <a:miter lim="800000"/>
          </a:ln>
          <a:effectLst/>
        </p:spPr>
        <p:txBody>
          <a:bodyPr lIns="182880" rIns="182880" rtlCol="0" anchor="ctr"/>
          <a:lstStyle/>
          <a:p>
            <a:pPr marL="0" marR="0" lvl="0" indent="0" algn="ctr" defTabSz="457200" eaLnBrk="0" fontAlgn="base" latinLnBrk="0" hangingPunct="0">
              <a:lnSpc>
                <a:spcPct val="100000"/>
              </a:lnSpc>
              <a:spcBef>
                <a:spcPts val="180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Which members of the board should have union credit cards?</a:t>
            </a:r>
          </a:p>
        </p:txBody>
      </p:sp>
    </p:spTree>
    <p:custDataLst>
      <p:tags r:id="rId1"/>
    </p:custDataLst>
    <p:extLst>
      <p:ext uri="{BB962C8B-B14F-4D97-AF65-F5344CB8AC3E}">
        <p14:creationId xmlns:p14="http://schemas.microsoft.com/office/powerpoint/2010/main" val="314594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7DFCF505-9010-0CF6-99F0-74608EDA6D5B}"/>
            </a:ext>
          </a:extLst>
        </p:cNvPr>
        <p:cNvGrpSpPr/>
        <p:nvPr/>
      </p:nvGrpSpPr>
      <p:grpSpPr>
        <a:xfrm>
          <a:off x="0" y="0"/>
          <a:ext cx="0" cy="0"/>
          <a:chOff x="0" y="0"/>
          <a:chExt cx="0" cy="0"/>
        </a:xfrm>
      </p:grpSpPr>
      <p:sp>
        <p:nvSpPr>
          <p:cNvPr id="120" name="Google Shape;120;p26">
            <a:extLst>
              <a:ext uri="{FF2B5EF4-FFF2-40B4-BE49-F238E27FC236}">
                <a16:creationId xmlns:a16="http://schemas.microsoft.com/office/drawing/2014/main" id="{E7FC9564-944B-F398-A58F-30867CCBC789}"/>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
        <p:nvSpPr>
          <p:cNvPr id="122" name="Google Shape;122;p26">
            <a:extLst>
              <a:ext uri="{FF2B5EF4-FFF2-40B4-BE49-F238E27FC236}">
                <a16:creationId xmlns:a16="http://schemas.microsoft.com/office/drawing/2014/main" id="{EEA6694F-2337-14A2-C2CA-00C5659206BB}"/>
              </a:ext>
            </a:extLst>
          </p:cNvPr>
          <p:cNvSpPr txBox="1">
            <a:spLocks noGrp="1"/>
          </p:cNvSpPr>
          <p:nvPr>
            <p:ph type="body" idx="2"/>
          </p:nvPr>
        </p:nvSpPr>
        <p:spPr>
          <a:xfrm>
            <a:off x="647724" y="403938"/>
            <a:ext cx="10988863"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Debit Cards</a:t>
            </a:r>
            <a:endParaRPr dirty="0"/>
          </a:p>
        </p:txBody>
      </p:sp>
      <p:sp>
        <p:nvSpPr>
          <p:cNvPr id="6" name="Arrow: Pentagon 5">
            <a:extLst>
              <a:ext uri="{FF2B5EF4-FFF2-40B4-BE49-F238E27FC236}">
                <a16:creationId xmlns:a16="http://schemas.microsoft.com/office/drawing/2014/main" id="{694154B4-F821-4996-47F2-97DBDF665568}"/>
              </a:ext>
            </a:extLst>
          </p:cNvPr>
          <p:cNvSpPr/>
          <p:nvPr/>
        </p:nvSpPr>
        <p:spPr>
          <a:xfrm>
            <a:off x="7231042" y="3306821"/>
            <a:ext cx="3923968" cy="1889760"/>
          </a:xfrm>
          <a:prstGeom prst="homePlate">
            <a:avLst>
              <a:gd name="adj" fmla="val 0"/>
            </a:avLst>
          </a:prstGeom>
          <a:solidFill>
            <a:srgbClr val="FF0000"/>
          </a:solidFill>
          <a:ln w="38100" cap="flat" cmpd="sng" algn="ctr">
            <a:solidFill>
              <a:sysClr val="windowText" lastClr="000000"/>
            </a:solidFill>
            <a:prstDash val="solid"/>
            <a:miter lim="800000"/>
          </a:ln>
          <a:effectLst/>
        </p:spPr>
        <p:txBody>
          <a:bodyPr lIns="182880" rIns="182880" rtlCol="0" anchor="ctr"/>
          <a:lstStyle/>
          <a:p>
            <a:pPr marL="0" marR="0" lvl="0" indent="0" algn="ctr" defTabSz="457200" eaLnBrk="0" fontAlgn="base" latinLnBrk="0" hangingPunct="0">
              <a:lnSpc>
                <a:spcPct val="100000"/>
              </a:lnSpc>
              <a:spcBef>
                <a:spcPts val="180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STRICTLY</a:t>
            </a:r>
            <a:br>
              <a:rPr kumimoji="0" lang="en-US" sz="2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br>
            <a:r>
              <a:rPr kumimoji="0" lang="en-US" sz="2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PROHIBIT </a:t>
            </a:r>
            <a:br>
              <a:rPr kumimoji="0" lang="en-US" sz="2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br>
            <a:r>
              <a:rPr kumimoji="0" lang="en-US" sz="2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ATM </a:t>
            </a:r>
            <a:br>
              <a:rPr kumimoji="0" lang="en-US" sz="2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br>
            <a:r>
              <a:rPr kumimoji="0" lang="en-US" sz="2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USAGE!</a:t>
            </a:r>
          </a:p>
        </p:txBody>
      </p:sp>
      <p:pic>
        <p:nvPicPr>
          <p:cNvPr id="9" name="Picture 8" descr="Cash falling out of an atm machine&#10;&#10;AI-generated content may be incorrect.">
            <a:extLst>
              <a:ext uri="{FF2B5EF4-FFF2-40B4-BE49-F238E27FC236}">
                <a16:creationId xmlns:a16="http://schemas.microsoft.com/office/drawing/2014/main" id="{5E92C0D0-185D-3AE7-75E6-7F566C2405CB}"/>
              </a:ext>
            </a:extLst>
          </p:cNvPr>
          <p:cNvPicPr>
            <a:picLocks noChangeAspect="1"/>
          </p:cNvPicPr>
          <p:nvPr/>
        </p:nvPicPr>
        <p:blipFill>
          <a:blip r:embed="rId3"/>
          <a:stretch>
            <a:fillRect/>
          </a:stretch>
        </p:blipFill>
        <p:spPr>
          <a:xfrm>
            <a:off x="2022423" y="1274788"/>
            <a:ext cx="4858062" cy="4858062"/>
          </a:xfrm>
          <a:prstGeom prst="rect">
            <a:avLst/>
          </a:prstGeom>
        </p:spPr>
      </p:pic>
      <p:pic>
        <p:nvPicPr>
          <p:cNvPr id="11" name="Picture 10" descr="A red circle with a black background&#10;&#10;AI-generated content may be incorrect.">
            <a:extLst>
              <a:ext uri="{FF2B5EF4-FFF2-40B4-BE49-F238E27FC236}">
                <a16:creationId xmlns:a16="http://schemas.microsoft.com/office/drawing/2014/main" id="{2BA718CC-DA68-D2E3-045C-A1582F5DE419}"/>
              </a:ext>
            </a:extLst>
          </p:cNvPr>
          <p:cNvPicPr>
            <a:picLocks noChangeAspect="1"/>
          </p:cNvPicPr>
          <p:nvPr/>
        </p:nvPicPr>
        <p:blipFill>
          <a:blip r:embed="rId4"/>
          <a:stretch>
            <a:fillRect/>
          </a:stretch>
        </p:blipFill>
        <p:spPr>
          <a:xfrm>
            <a:off x="2503359" y="2510228"/>
            <a:ext cx="3072984" cy="3072984"/>
          </a:xfrm>
          <a:prstGeom prst="rect">
            <a:avLst/>
          </a:prstGeom>
        </p:spPr>
      </p:pic>
    </p:spTree>
    <p:extLst>
      <p:ext uri="{BB962C8B-B14F-4D97-AF65-F5344CB8AC3E}">
        <p14:creationId xmlns:p14="http://schemas.microsoft.com/office/powerpoint/2010/main" val="53572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6296B-AB0B-7A5D-973E-6830A7C655B0}"/>
              </a:ext>
            </a:extLst>
          </p:cNvPr>
          <p:cNvSpPr>
            <a:spLocks noGrp="1"/>
          </p:cNvSpPr>
          <p:nvPr>
            <p:ph type="title"/>
          </p:nvPr>
        </p:nvSpPr>
        <p:spPr>
          <a:xfrm>
            <a:off x="933221" y="2182332"/>
            <a:ext cx="8882971" cy="2493335"/>
          </a:xfrm>
        </p:spPr>
        <p:txBody>
          <a:bodyPr/>
          <a:lstStyle/>
          <a:p>
            <a:r>
              <a:rPr lang="en-US" dirty="0"/>
              <a:t>US </a:t>
            </a:r>
            <a:br>
              <a:rPr lang="en-US" dirty="0"/>
            </a:br>
            <a:r>
              <a:rPr lang="en-US" dirty="0"/>
              <a:t>Tax Filings</a:t>
            </a:r>
          </a:p>
        </p:txBody>
      </p:sp>
      <p:sp>
        <p:nvSpPr>
          <p:cNvPr id="3" name="Slide Number Placeholder 2">
            <a:extLst>
              <a:ext uri="{FF2B5EF4-FFF2-40B4-BE49-F238E27FC236}">
                <a16:creationId xmlns:a16="http://schemas.microsoft.com/office/drawing/2014/main" id="{DFF3293C-2B29-96A6-D440-EB9CFD6F7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Tree>
    <p:custDataLst>
      <p:tags r:id="rId1"/>
    </p:custDataLst>
    <p:extLst>
      <p:ext uri="{BB962C8B-B14F-4D97-AF65-F5344CB8AC3E}">
        <p14:creationId xmlns:p14="http://schemas.microsoft.com/office/powerpoint/2010/main" val="1162274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6"/>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121" name="Google Shape;121;p26"/>
          <p:cNvSpPr txBox="1">
            <a:spLocks noGrp="1"/>
          </p:cNvSpPr>
          <p:nvPr>
            <p:ph type="body" idx="1"/>
          </p:nvPr>
        </p:nvSpPr>
        <p:spPr>
          <a:xfrm>
            <a:off x="647724" y="1756714"/>
            <a:ext cx="10643955" cy="4164985"/>
          </a:xfrm>
          <a:prstGeom prst="rect">
            <a:avLst/>
          </a:prstGeom>
          <a:noFill/>
          <a:ln>
            <a:noFill/>
          </a:ln>
        </p:spPr>
        <p:txBody>
          <a:bodyPr spcFirstLastPara="1" wrap="square" lIns="91425" tIns="45700" rIns="91425" bIns="45700" anchor="t" anchorCtr="0">
            <a:noAutofit/>
          </a:bodyPr>
          <a:lstStyle/>
          <a:p>
            <a:pPr marL="0" indent="0">
              <a:buNone/>
            </a:pPr>
            <a:r>
              <a:rPr lang="en-US" sz="2400" b="1" dirty="0"/>
              <a:t>Bill Dodd</a:t>
            </a:r>
          </a:p>
          <a:p>
            <a:pPr marL="365760" indent="-365760">
              <a:spcBef>
                <a:spcPts val="1200"/>
              </a:spcBef>
              <a:buFont typeface="Arial" panose="020B0604020202020204" pitchFamily="34" charset="0"/>
              <a:buChar char="•"/>
            </a:pPr>
            <a:r>
              <a:rPr lang="en-US" sz="2400" dirty="0"/>
              <a:t>Past Secretary-Treasurer</a:t>
            </a:r>
          </a:p>
          <a:p>
            <a:pPr marL="365760" indent="-365760">
              <a:spcBef>
                <a:spcPts val="1200"/>
              </a:spcBef>
              <a:buFont typeface="Arial" panose="020B0604020202020204" pitchFamily="34" charset="0"/>
              <a:buChar char="•"/>
            </a:pPr>
            <a:r>
              <a:rPr lang="en-US" sz="2400" dirty="0"/>
              <a:t>Coeur d’Alene, ID L0710</a:t>
            </a:r>
          </a:p>
          <a:p>
            <a:pPr marL="365760" indent="-365760">
              <a:spcBef>
                <a:spcPts val="1200"/>
              </a:spcBef>
              <a:buFont typeface="Arial" panose="020B0604020202020204" pitchFamily="34" charset="0"/>
              <a:buChar char="•"/>
            </a:pPr>
            <a:r>
              <a:rPr lang="en-US" sz="2400" dirty="0"/>
              <a:t>Consultant with GST</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lvl="0" indent="0" defTabSz="685800" eaLnBrk="0" fontAlgn="base" hangingPunct="0">
              <a:spcBef>
                <a:spcPts val="1800"/>
              </a:spcBef>
              <a:spcAft>
                <a:spcPct val="0"/>
              </a:spcAft>
              <a:buClrTx/>
              <a:buSzTx/>
              <a:buNone/>
              <a:defRPr/>
            </a:pPr>
            <a:r>
              <a:rPr lang="en-US" sz="2400" b="1" kern="1200" dirty="0">
                <a:solidFill>
                  <a:prstClr val="black"/>
                </a:solidFill>
                <a:latin typeface="Arial" panose="020B0604020202020204" pitchFamily="34" charset="0"/>
                <a:cs typeface="Arial" panose="020B0604020202020204" pitchFamily="34" charset="0"/>
              </a:rPr>
              <a:t>Doug Stern</a:t>
            </a:r>
          </a:p>
          <a:p>
            <a:pPr marL="365760" lvl="0" indent="-365760" defTabSz="685800" eaLnBrk="0" fontAlgn="base" hangingPunct="0">
              <a:spcBef>
                <a:spcPts val="1200"/>
              </a:spcBef>
              <a:spcAft>
                <a:spcPct val="0"/>
              </a:spcAft>
              <a:buClrTx/>
              <a:buSzTx/>
              <a:buFont typeface="Arial" panose="020B0604020202020204" pitchFamily="34" charset="0"/>
              <a:buChar char="•"/>
              <a:defRPr/>
            </a:pPr>
            <a:r>
              <a:rPr lang="en-US" sz="2400" kern="1200" dirty="0">
                <a:solidFill>
                  <a:prstClr val="black"/>
                </a:solidFill>
                <a:latin typeface="Arial" panose="020B0604020202020204" pitchFamily="34" charset="0"/>
                <a:cs typeface="Arial" panose="020B0604020202020204" pitchFamily="34" charset="0"/>
              </a:rPr>
              <a:t>IAFF Director of GST Operations</a:t>
            </a:r>
          </a:p>
          <a:p>
            <a:pPr marL="365760" lvl="0" indent="-365760" defTabSz="685800" eaLnBrk="0" fontAlgn="base" hangingPunct="0">
              <a:spcBef>
                <a:spcPts val="1200"/>
              </a:spcBef>
              <a:spcAft>
                <a:spcPct val="0"/>
              </a:spcAft>
              <a:buClrTx/>
              <a:buSzTx/>
              <a:buFont typeface="Arial" panose="020B0604020202020204" pitchFamily="34" charset="0"/>
              <a:buChar char="•"/>
              <a:defRPr/>
            </a:pPr>
            <a:r>
              <a:rPr lang="en-US" sz="2400" kern="1200" dirty="0">
                <a:solidFill>
                  <a:prstClr val="black"/>
                </a:solidFill>
                <a:latin typeface="Arial" panose="020B0604020202020204" pitchFamily="34" charset="0"/>
                <a:cs typeface="Arial" panose="020B0604020202020204" pitchFamily="34" charset="0"/>
              </a:rPr>
              <a:t>Cincinnati, Ohio Local 48</a:t>
            </a:r>
          </a:p>
          <a:p>
            <a:pPr marL="365760" marR="0" lvl="0" indent="-365760" algn="l" defTabSz="685800" rtl="0" eaLnBrk="0" fontAlgn="base" latinLnBrk="0" hangingPunct="0">
              <a:lnSpc>
                <a:spcPct val="100000"/>
              </a:lnSpc>
              <a:spcBef>
                <a:spcPts val="1200"/>
              </a:spcBef>
              <a:spcAft>
                <a:spcPct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65760" marR="0" lvl="0" indent="-365760" algn="l" defTabSz="685800" rtl="0" eaLnBrk="0" fontAlgn="base" latinLnBrk="0" hangingPunct="0">
              <a:lnSpc>
                <a:spcPct val="100000"/>
              </a:lnSpc>
              <a:spcBef>
                <a:spcPts val="1200"/>
              </a:spcBef>
              <a:spcAft>
                <a:spcPct val="0"/>
              </a:spcAft>
              <a:buClrTx/>
              <a:buSzTx/>
              <a:buFont typeface="Arial" panose="020B0604020202020204" pitchFamily="34" charset="0"/>
              <a:buChar char="•"/>
              <a:tabLst/>
              <a:defRPr/>
            </a:pPr>
            <a:endParaRPr lang="en-US" sz="3200" kern="1200" dirty="0">
              <a:solidFill>
                <a:prstClr val="black"/>
              </a:solidFill>
              <a:latin typeface="Arial" panose="020B0604020202020204" pitchFamily="34" charset="0"/>
              <a:ea typeface="+mn-ea"/>
              <a:cs typeface="Arial" panose="020B0604020202020204" pitchFamily="34" charset="0"/>
            </a:endParaRPr>
          </a:p>
          <a:p>
            <a:pPr marL="365760" marR="0" lvl="0" indent="-365760" algn="l" defTabSz="685800" rtl="0" eaLnBrk="0" fontAlgn="base" latinLnBrk="0" hangingPunct="0">
              <a:lnSpc>
                <a:spcPct val="100000"/>
              </a:lnSpc>
              <a:spcBef>
                <a:spcPts val="1200"/>
              </a:spcBef>
              <a:spcAft>
                <a:spcPct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 name="Google Shape;122;p26"/>
          <p:cNvSpPr txBox="1">
            <a:spLocks noGrp="1"/>
          </p:cNvSpPr>
          <p:nvPr>
            <p:ph type="body" idx="2"/>
          </p:nvPr>
        </p:nvSpPr>
        <p:spPr>
          <a:xfrm>
            <a:off x="647724" y="402336"/>
            <a:ext cx="8347419" cy="770556"/>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Today’s Team</a:t>
            </a:r>
            <a:endParaRPr dirty="0"/>
          </a:p>
        </p:txBody>
      </p:sp>
    </p:spTree>
    <p:custDataLst>
      <p:tags r:id="rId1"/>
    </p:custDataLst>
    <p:extLst>
      <p:ext uri="{BB962C8B-B14F-4D97-AF65-F5344CB8AC3E}">
        <p14:creationId xmlns:p14="http://schemas.microsoft.com/office/powerpoint/2010/main" val="1944048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DBB696-F08A-BF2B-56F3-37CDAA124A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3" name="Text Placeholder 2">
            <a:extLst>
              <a:ext uri="{FF2B5EF4-FFF2-40B4-BE49-F238E27FC236}">
                <a16:creationId xmlns:a16="http://schemas.microsoft.com/office/drawing/2014/main" id="{36B27137-4452-C7EC-82E5-E5293B3F2749}"/>
              </a:ext>
            </a:extLst>
          </p:cNvPr>
          <p:cNvSpPr>
            <a:spLocks noGrp="1"/>
          </p:cNvSpPr>
          <p:nvPr>
            <p:ph type="body" idx="1"/>
          </p:nvPr>
        </p:nvSpPr>
        <p:spPr/>
        <p:txBody>
          <a:bodyPr/>
          <a:lstStyle/>
          <a:p>
            <a:r>
              <a:rPr lang="en-US" dirty="0"/>
              <a:t>IAFF Audit</a:t>
            </a:r>
          </a:p>
          <a:p>
            <a:r>
              <a:rPr lang="en-US" dirty="0"/>
              <a:t>990 Tax Return</a:t>
            </a:r>
          </a:p>
          <a:p>
            <a:r>
              <a:rPr lang="en-US" dirty="0"/>
              <a:t>State Tax Return </a:t>
            </a:r>
          </a:p>
          <a:p>
            <a:r>
              <a:rPr lang="en-US" dirty="0"/>
              <a:t>Payroll W2’s and W3, 941, 940, State forms</a:t>
            </a:r>
          </a:p>
          <a:p>
            <a:r>
              <a:rPr lang="en-US" dirty="0"/>
              <a:t>1099s and 1096</a:t>
            </a:r>
          </a:p>
          <a:p>
            <a:r>
              <a:rPr lang="en-US" dirty="0"/>
              <a:t>DOL Forms (Federal Firefighters only)</a:t>
            </a:r>
          </a:p>
          <a:p>
            <a:endParaRPr lang="en-US" dirty="0"/>
          </a:p>
        </p:txBody>
      </p:sp>
      <p:sp>
        <p:nvSpPr>
          <p:cNvPr id="4" name="Text Placeholder 3">
            <a:extLst>
              <a:ext uri="{FF2B5EF4-FFF2-40B4-BE49-F238E27FC236}">
                <a16:creationId xmlns:a16="http://schemas.microsoft.com/office/drawing/2014/main" id="{08D16F1C-E9F2-5CEE-7DC2-D3A7A996D5E6}"/>
              </a:ext>
            </a:extLst>
          </p:cNvPr>
          <p:cNvSpPr>
            <a:spLocks noGrp="1"/>
          </p:cNvSpPr>
          <p:nvPr>
            <p:ph type="body" idx="2"/>
          </p:nvPr>
        </p:nvSpPr>
        <p:spPr/>
        <p:txBody>
          <a:bodyPr/>
          <a:lstStyle/>
          <a:p>
            <a:r>
              <a:rPr lang="en-US" dirty="0"/>
              <a:t>Year End Responsibilities</a:t>
            </a:r>
          </a:p>
        </p:txBody>
      </p:sp>
      <p:pic>
        <p:nvPicPr>
          <p:cNvPr id="2050" name="Picture 2" descr="December 31 calendar in flat design Royalty Free Vector">
            <a:extLst>
              <a:ext uri="{FF2B5EF4-FFF2-40B4-BE49-F238E27FC236}">
                <a16:creationId xmlns:a16="http://schemas.microsoft.com/office/drawing/2014/main" id="{70B5C797-47D1-D579-77CF-FCED173396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425"/>
          <a:stretch/>
        </p:blipFill>
        <p:spPr bwMode="auto">
          <a:xfrm>
            <a:off x="8188591" y="1677047"/>
            <a:ext cx="3584848" cy="363790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30369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4E8AD-4EA0-B1B5-23EC-CD3B35652E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C85A9B-C6DA-8BC9-7FC5-57F4723F52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
        <p:nvSpPr>
          <p:cNvPr id="4" name="Text Placeholder 3">
            <a:extLst>
              <a:ext uri="{FF2B5EF4-FFF2-40B4-BE49-F238E27FC236}">
                <a16:creationId xmlns:a16="http://schemas.microsoft.com/office/drawing/2014/main" id="{910266D8-E4C7-0966-3CA0-EE10F4FCFB39}"/>
              </a:ext>
            </a:extLst>
          </p:cNvPr>
          <p:cNvSpPr>
            <a:spLocks noGrp="1"/>
          </p:cNvSpPr>
          <p:nvPr>
            <p:ph type="body" idx="2"/>
          </p:nvPr>
        </p:nvSpPr>
        <p:spPr/>
        <p:txBody>
          <a:bodyPr/>
          <a:lstStyle/>
          <a:p>
            <a:r>
              <a:rPr lang="en-US" dirty="0"/>
              <a:t>Tax-Exempt Status</a:t>
            </a:r>
          </a:p>
        </p:txBody>
      </p:sp>
      <p:pic>
        <p:nvPicPr>
          <p:cNvPr id="8" name="Picture 7">
            <a:extLst>
              <a:ext uri="{FF2B5EF4-FFF2-40B4-BE49-F238E27FC236}">
                <a16:creationId xmlns:a16="http://schemas.microsoft.com/office/drawing/2014/main" id="{A99BD802-C5B3-5C3D-807A-248D25E61193}"/>
              </a:ext>
            </a:extLst>
          </p:cNvPr>
          <p:cNvPicPr>
            <a:picLocks noChangeAspect="1"/>
          </p:cNvPicPr>
          <p:nvPr/>
        </p:nvPicPr>
        <p:blipFill>
          <a:blip r:embed="rId3"/>
          <a:srcRect t="18634" b="7509"/>
          <a:stretch>
            <a:fillRect/>
          </a:stretch>
        </p:blipFill>
        <p:spPr>
          <a:xfrm>
            <a:off x="1989668" y="1759852"/>
            <a:ext cx="8212664" cy="4043730"/>
          </a:xfrm>
          <a:prstGeom prst="rect">
            <a:avLst/>
          </a:prstGeom>
        </p:spPr>
      </p:pic>
    </p:spTree>
    <p:custDataLst>
      <p:tags r:id="rId1"/>
    </p:custDataLst>
    <p:extLst>
      <p:ext uri="{BB962C8B-B14F-4D97-AF65-F5344CB8AC3E}">
        <p14:creationId xmlns:p14="http://schemas.microsoft.com/office/powerpoint/2010/main" val="3443570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AA53B-97AD-B0EE-1D8A-4AB0E50DDE0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0344FA-5C23-F163-B2C9-60FEB32273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
        <p:nvSpPr>
          <p:cNvPr id="3" name="Text Placeholder 2">
            <a:extLst>
              <a:ext uri="{FF2B5EF4-FFF2-40B4-BE49-F238E27FC236}">
                <a16:creationId xmlns:a16="http://schemas.microsoft.com/office/drawing/2014/main" id="{4EABA73B-DD37-EA9A-8607-0B95FEF2FF95}"/>
              </a:ext>
            </a:extLst>
          </p:cNvPr>
          <p:cNvSpPr>
            <a:spLocks noGrp="1"/>
          </p:cNvSpPr>
          <p:nvPr>
            <p:ph type="body" idx="1"/>
          </p:nvPr>
        </p:nvSpPr>
        <p:spPr>
          <a:xfrm>
            <a:off x="647725" y="2150201"/>
            <a:ext cx="7597863" cy="3861600"/>
          </a:xfrm>
        </p:spPr>
        <p:txBody>
          <a:bodyPr/>
          <a:lstStyle/>
          <a:p>
            <a:pPr lvl="0"/>
            <a:r>
              <a:rPr lang="en-US" dirty="0">
                <a:solidFill>
                  <a:schemeClr val="tx1"/>
                </a:solidFill>
              </a:rPr>
              <a:t>Two Steps to Obtain Status</a:t>
            </a:r>
          </a:p>
          <a:p>
            <a:pPr lvl="1"/>
            <a:r>
              <a:rPr lang="en-US" dirty="0">
                <a:solidFill>
                  <a:schemeClr val="tx1"/>
                </a:solidFill>
              </a:rPr>
              <a:t>Get an EIN</a:t>
            </a:r>
          </a:p>
          <a:p>
            <a:pPr lvl="1"/>
            <a:r>
              <a:rPr lang="en-US" dirty="0">
                <a:solidFill>
                  <a:schemeClr val="tx1"/>
                </a:solidFill>
              </a:rPr>
              <a:t>File for Exemption</a:t>
            </a:r>
          </a:p>
          <a:p>
            <a:pPr lvl="2"/>
            <a:r>
              <a:rPr lang="en-US" dirty="0">
                <a:solidFill>
                  <a:schemeClr val="tx1"/>
                </a:solidFill>
              </a:rPr>
              <a:t>File a 1024 or</a:t>
            </a:r>
          </a:p>
          <a:p>
            <a:pPr lvl="2"/>
            <a:r>
              <a:rPr lang="en-US" dirty="0">
                <a:solidFill>
                  <a:schemeClr val="tx1"/>
                </a:solidFill>
              </a:rPr>
              <a:t>Join the IAFF Group Exemption</a:t>
            </a:r>
          </a:p>
          <a:p>
            <a:pPr lvl="2"/>
            <a:endParaRPr lang="en-US" dirty="0">
              <a:solidFill>
                <a:schemeClr val="tx1"/>
              </a:solidFill>
            </a:endParaRPr>
          </a:p>
          <a:p>
            <a:pPr lvl="0"/>
            <a:r>
              <a:rPr lang="en-US" dirty="0">
                <a:solidFill>
                  <a:schemeClr val="tx1"/>
                </a:solidFill>
              </a:rPr>
              <a:t>Failure to file a tax return for three consecutive years = Revocation </a:t>
            </a:r>
          </a:p>
          <a:p>
            <a:pPr lvl="2"/>
            <a:endParaRPr lang="en-US" dirty="0">
              <a:solidFill>
                <a:schemeClr val="tx1"/>
              </a:solidFill>
            </a:endParaRPr>
          </a:p>
          <a:p>
            <a:pPr marL="50800" indent="0">
              <a:buNone/>
            </a:pPr>
            <a:endParaRPr lang="en-US" dirty="0">
              <a:solidFill>
                <a:schemeClr val="tx1"/>
              </a:solidFill>
            </a:endParaRPr>
          </a:p>
          <a:p>
            <a:pPr lvl="1"/>
            <a:r>
              <a:rPr lang="en-US" dirty="0"/>
              <a:t>Income from a trade or business, regularly carried on, that is not substantially related to your exempt purpose</a:t>
            </a:r>
          </a:p>
          <a:p>
            <a:pPr lvl="1"/>
            <a:endParaRPr lang="en-US" dirty="0"/>
          </a:p>
        </p:txBody>
      </p:sp>
      <p:sp>
        <p:nvSpPr>
          <p:cNvPr id="4" name="Text Placeholder 3">
            <a:extLst>
              <a:ext uri="{FF2B5EF4-FFF2-40B4-BE49-F238E27FC236}">
                <a16:creationId xmlns:a16="http://schemas.microsoft.com/office/drawing/2014/main" id="{BC1A6265-C6ED-403E-7559-D991D82D7158}"/>
              </a:ext>
            </a:extLst>
          </p:cNvPr>
          <p:cNvSpPr>
            <a:spLocks noGrp="1"/>
          </p:cNvSpPr>
          <p:nvPr>
            <p:ph type="body" idx="2"/>
          </p:nvPr>
        </p:nvSpPr>
        <p:spPr/>
        <p:txBody>
          <a:bodyPr/>
          <a:lstStyle/>
          <a:p>
            <a:r>
              <a:rPr lang="en-US" dirty="0"/>
              <a:t>Tax Exempt Status</a:t>
            </a:r>
          </a:p>
          <a:p>
            <a:endParaRPr lang="en-US" dirty="0"/>
          </a:p>
        </p:txBody>
      </p:sp>
      <p:pic>
        <p:nvPicPr>
          <p:cNvPr id="3076" name="Picture 4" descr="Completed stamp rubber grunge Royalty Free Vector Image">
            <a:extLst>
              <a:ext uri="{FF2B5EF4-FFF2-40B4-BE49-F238E27FC236}">
                <a16:creationId xmlns:a16="http://schemas.microsoft.com/office/drawing/2014/main" id="{552AA12F-9E91-773D-E279-286D0A4A2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223" y="1852244"/>
            <a:ext cx="4449354" cy="25512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88256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919630-AFC0-E032-6FC4-DA844AB4F7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
        <p:nvSpPr>
          <p:cNvPr id="3" name="Text Placeholder 2">
            <a:extLst>
              <a:ext uri="{FF2B5EF4-FFF2-40B4-BE49-F238E27FC236}">
                <a16:creationId xmlns:a16="http://schemas.microsoft.com/office/drawing/2014/main" id="{891A5639-C812-1FDA-55D1-ED13009657F6}"/>
              </a:ext>
            </a:extLst>
          </p:cNvPr>
          <p:cNvSpPr>
            <a:spLocks noGrp="1"/>
          </p:cNvSpPr>
          <p:nvPr>
            <p:ph type="body" idx="1"/>
          </p:nvPr>
        </p:nvSpPr>
        <p:spPr>
          <a:xfrm>
            <a:off x="690352" y="1287379"/>
            <a:ext cx="10643955" cy="4534923"/>
          </a:xfrm>
        </p:spPr>
        <p:txBody>
          <a:bodyPr/>
          <a:lstStyle/>
          <a:p>
            <a:r>
              <a:rPr lang="en-US" dirty="0"/>
              <a:t>Exempt from Federal income taxes</a:t>
            </a:r>
          </a:p>
          <a:p>
            <a:r>
              <a:rPr lang="en-US" dirty="0"/>
              <a:t>Sales tax still applies</a:t>
            </a:r>
          </a:p>
          <a:p>
            <a:r>
              <a:rPr lang="en-US" dirty="0"/>
              <a:t>Unrelated Business Income Tax (UBIT)</a:t>
            </a:r>
          </a:p>
          <a:p>
            <a:r>
              <a:rPr lang="en-US" dirty="0"/>
              <a:t>Income from a trade or business, that is regularly carried on, and that is not substantially part of your exempt purpose</a:t>
            </a:r>
          </a:p>
          <a:p>
            <a:r>
              <a:rPr lang="en-US" dirty="0"/>
              <a:t>Must file 990-T if your gross income is over $1,000</a:t>
            </a:r>
          </a:p>
          <a:p>
            <a:r>
              <a:rPr lang="en-US" dirty="0"/>
              <a:t>Corporate tax rate is 21%</a:t>
            </a:r>
          </a:p>
        </p:txBody>
      </p:sp>
      <p:sp>
        <p:nvSpPr>
          <p:cNvPr id="4" name="Text Placeholder 3">
            <a:extLst>
              <a:ext uri="{FF2B5EF4-FFF2-40B4-BE49-F238E27FC236}">
                <a16:creationId xmlns:a16="http://schemas.microsoft.com/office/drawing/2014/main" id="{2A405466-AD07-74BA-5F9D-55E69A1E0867}"/>
              </a:ext>
            </a:extLst>
          </p:cNvPr>
          <p:cNvSpPr>
            <a:spLocks noGrp="1"/>
          </p:cNvSpPr>
          <p:nvPr>
            <p:ph type="body" idx="2"/>
          </p:nvPr>
        </p:nvSpPr>
        <p:spPr/>
        <p:txBody>
          <a:bodyPr/>
          <a:lstStyle/>
          <a:p>
            <a:r>
              <a:rPr lang="en-US" dirty="0"/>
              <a:t>Tax Exempt and Taxes</a:t>
            </a:r>
          </a:p>
        </p:txBody>
      </p:sp>
    </p:spTree>
    <p:custDataLst>
      <p:tags r:id="rId1"/>
    </p:custDataLst>
    <p:extLst>
      <p:ext uri="{BB962C8B-B14F-4D97-AF65-F5344CB8AC3E}">
        <p14:creationId xmlns:p14="http://schemas.microsoft.com/office/powerpoint/2010/main" val="3845290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B908B9-2E9E-652C-385E-F1564D4D03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
        <p:nvSpPr>
          <p:cNvPr id="3" name="Text Placeholder 2">
            <a:extLst>
              <a:ext uri="{FF2B5EF4-FFF2-40B4-BE49-F238E27FC236}">
                <a16:creationId xmlns:a16="http://schemas.microsoft.com/office/drawing/2014/main" id="{2135B2ED-0F45-D3BC-31E3-D4DA6EB7A129}"/>
              </a:ext>
            </a:extLst>
          </p:cNvPr>
          <p:cNvSpPr>
            <a:spLocks noGrp="1"/>
          </p:cNvSpPr>
          <p:nvPr>
            <p:ph type="body" idx="2"/>
          </p:nvPr>
        </p:nvSpPr>
        <p:spPr/>
        <p:txBody>
          <a:bodyPr/>
          <a:lstStyle/>
          <a:p>
            <a:r>
              <a:rPr lang="en-US" dirty="0"/>
              <a:t>Federal Filing Requirements</a:t>
            </a:r>
          </a:p>
        </p:txBody>
      </p:sp>
      <p:sp>
        <p:nvSpPr>
          <p:cNvPr id="5" name="Content Placeholder 4">
            <a:extLst>
              <a:ext uri="{FF2B5EF4-FFF2-40B4-BE49-F238E27FC236}">
                <a16:creationId xmlns:a16="http://schemas.microsoft.com/office/drawing/2014/main" id="{C1972F8B-3A69-77A2-60C5-ABF2711C2AC2}"/>
              </a:ext>
            </a:extLst>
          </p:cNvPr>
          <p:cNvSpPr>
            <a:spLocks noGrp="1"/>
          </p:cNvSpPr>
          <p:nvPr>
            <p:ph sz="quarter" idx="11"/>
          </p:nvPr>
        </p:nvSpPr>
        <p:spPr>
          <a:xfrm>
            <a:off x="647725" y="1438182"/>
            <a:ext cx="10848858" cy="5015879"/>
          </a:xfrm>
        </p:spPr>
        <p:txBody>
          <a:bodyPr>
            <a:normAutofit/>
          </a:bodyPr>
          <a:lstStyle/>
          <a:p>
            <a:pPr marL="0" lvl="0" indent="0" algn="l" rtl="0">
              <a:lnSpc>
                <a:spcPct val="100000"/>
              </a:lnSpc>
              <a:spcBef>
                <a:spcPts val="1000"/>
              </a:spcBef>
              <a:spcAft>
                <a:spcPts val="0"/>
              </a:spcAft>
              <a:buClr>
                <a:schemeClr val="dk2"/>
              </a:buClr>
              <a:buSzPts val="2800"/>
              <a:buNone/>
            </a:pPr>
            <a:r>
              <a:rPr lang="en-US" sz="2400" dirty="0"/>
              <a:t>All locals are required to complete a Form 990 annually and file with the IRS</a:t>
            </a:r>
          </a:p>
          <a:p>
            <a:pPr marL="0" lvl="0" indent="0" algn="l" rtl="0">
              <a:lnSpc>
                <a:spcPct val="100000"/>
              </a:lnSpc>
              <a:spcBef>
                <a:spcPts val="1000"/>
              </a:spcBef>
              <a:spcAft>
                <a:spcPts val="0"/>
              </a:spcAft>
              <a:buClr>
                <a:schemeClr val="dk2"/>
              </a:buClr>
              <a:buSzPts val="2800"/>
              <a:buNone/>
            </a:pPr>
            <a:r>
              <a:rPr lang="en-US" sz="2400" dirty="0"/>
              <a:t>The appropriate version of the form is as follows:</a:t>
            </a:r>
          </a:p>
          <a:p>
            <a:pPr marL="0" lvl="0" indent="0" algn="l" rtl="0">
              <a:lnSpc>
                <a:spcPct val="100000"/>
              </a:lnSpc>
              <a:spcBef>
                <a:spcPts val="1000"/>
              </a:spcBef>
              <a:spcAft>
                <a:spcPts val="0"/>
              </a:spcAft>
              <a:buClr>
                <a:schemeClr val="dk2"/>
              </a:buClr>
              <a:buSzPts val="2800"/>
              <a:buNone/>
            </a:pPr>
            <a:endParaRPr lang="en-US" sz="2400" dirty="0"/>
          </a:p>
          <a:p>
            <a:pPr marL="0" lvl="0" indent="0" algn="l" rtl="0">
              <a:lnSpc>
                <a:spcPct val="100000"/>
              </a:lnSpc>
              <a:spcBef>
                <a:spcPts val="1000"/>
              </a:spcBef>
              <a:spcAft>
                <a:spcPts val="0"/>
              </a:spcAft>
              <a:buClr>
                <a:schemeClr val="dk2"/>
              </a:buClr>
              <a:buSzPts val="2800"/>
              <a:buNone/>
            </a:pPr>
            <a:endParaRPr lang="en-US" sz="2400" dirty="0"/>
          </a:p>
          <a:p>
            <a:pPr marL="0" lvl="0" indent="0" algn="l" rtl="0">
              <a:lnSpc>
                <a:spcPct val="100000"/>
              </a:lnSpc>
              <a:spcBef>
                <a:spcPts val="1000"/>
              </a:spcBef>
              <a:spcAft>
                <a:spcPts val="0"/>
              </a:spcAft>
              <a:buClr>
                <a:schemeClr val="dk2"/>
              </a:buClr>
              <a:buSzPts val="2800"/>
              <a:buNone/>
            </a:pPr>
            <a:endParaRPr lang="en-US" sz="2400" dirty="0"/>
          </a:p>
          <a:p>
            <a:pPr marL="0" lvl="0" indent="0" algn="l" rtl="0">
              <a:lnSpc>
                <a:spcPct val="100000"/>
              </a:lnSpc>
              <a:spcBef>
                <a:spcPts val="1000"/>
              </a:spcBef>
              <a:spcAft>
                <a:spcPts val="0"/>
              </a:spcAft>
              <a:buClr>
                <a:schemeClr val="dk2"/>
              </a:buClr>
              <a:buSzPts val="2800"/>
              <a:buNone/>
            </a:pPr>
            <a:endParaRPr lang="en-US" sz="2400" dirty="0"/>
          </a:p>
          <a:p>
            <a:pPr marL="0" lvl="0" indent="0" algn="l" rtl="0">
              <a:lnSpc>
                <a:spcPct val="100000"/>
              </a:lnSpc>
              <a:spcBef>
                <a:spcPts val="1000"/>
              </a:spcBef>
              <a:spcAft>
                <a:spcPts val="0"/>
              </a:spcAft>
              <a:buClr>
                <a:schemeClr val="dk2"/>
              </a:buClr>
              <a:buSzPts val="2800"/>
              <a:buNone/>
            </a:pPr>
            <a:r>
              <a:rPr lang="en-US" sz="2400" dirty="0"/>
              <a:t>Filing deadline is the 15th day of the 5th month following the end of the fiscal year.</a:t>
            </a:r>
          </a:p>
        </p:txBody>
      </p:sp>
      <p:pic>
        <p:nvPicPr>
          <p:cNvPr id="8" name="Picture 7">
            <a:extLst>
              <a:ext uri="{FF2B5EF4-FFF2-40B4-BE49-F238E27FC236}">
                <a16:creationId xmlns:a16="http://schemas.microsoft.com/office/drawing/2014/main" id="{34A80640-FAFE-B4C1-B351-53A1E4B51EB5}"/>
              </a:ext>
            </a:extLst>
          </p:cNvPr>
          <p:cNvPicPr>
            <a:picLocks noChangeAspect="1"/>
          </p:cNvPicPr>
          <p:nvPr/>
        </p:nvPicPr>
        <p:blipFill>
          <a:blip r:embed="rId4"/>
          <a:stretch>
            <a:fillRect/>
          </a:stretch>
        </p:blipFill>
        <p:spPr>
          <a:xfrm>
            <a:off x="2436157" y="2610676"/>
            <a:ext cx="6828112" cy="1636647"/>
          </a:xfrm>
          <a:prstGeom prst="rect">
            <a:avLst/>
          </a:prstGeom>
        </p:spPr>
      </p:pic>
    </p:spTree>
    <p:custDataLst>
      <p:tags r:id="rId1"/>
    </p:custDataLst>
    <p:extLst>
      <p:ext uri="{BB962C8B-B14F-4D97-AF65-F5344CB8AC3E}">
        <p14:creationId xmlns:p14="http://schemas.microsoft.com/office/powerpoint/2010/main" val="1669225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2A116E-925F-24C2-52C1-46924F39F8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
        <p:nvSpPr>
          <p:cNvPr id="3" name="Text Placeholder 2">
            <a:extLst>
              <a:ext uri="{FF2B5EF4-FFF2-40B4-BE49-F238E27FC236}">
                <a16:creationId xmlns:a16="http://schemas.microsoft.com/office/drawing/2014/main" id="{EED235EE-5EE7-88DF-8CB3-646129328F40}"/>
              </a:ext>
            </a:extLst>
          </p:cNvPr>
          <p:cNvSpPr>
            <a:spLocks noGrp="1"/>
          </p:cNvSpPr>
          <p:nvPr>
            <p:ph type="body" idx="2"/>
          </p:nvPr>
        </p:nvSpPr>
        <p:spPr/>
        <p:txBody>
          <a:bodyPr/>
          <a:lstStyle/>
          <a:p>
            <a:r>
              <a:rPr lang="en-US" dirty="0"/>
              <a:t>Which 990?</a:t>
            </a:r>
          </a:p>
        </p:txBody>
      </p:sp>
      <p:sp>
        <p:nvSpPr>
          <p:cNvPr id="4" name="Content Placeholder 3">
            <a:extLst>
              <a:ext uri="{FF2B5EF4-FFF2-40B4-BE49-F238E27FC236}">
                <a16:creationId xmlns:a16="http://schemas.microsoft.com/office/drawing/2014/main" id="{9ACDDCA6-E056-FE41-3D63-7A15530849AE}"/>
              </a:ext>
            </a:extLst>
          </p:cNvPr>
          <p:cNvSpPr>
            <a:spLocks noGrp="1"/>
          </p:cNvSpPr>
          <p:nvPr>
            <p:ph sz="quarter" idx="11"/>
          </p:nvPr>
        </p:nvSpPr>
        <p:spPr>
          <a:xfrm>
            <a:off x="887768" y="1745361"/>
            <a:ext cx="10446540" cy="4329862"/>
          </a:xfrm>
        </p:spPr>
        <p:txBody>
          <a:bodyPr>
            <a:normAutofit lnSpcReduction="10000"/>
          </a:bodyPr>
          <a:lstStyle/>
          <a:p>
            <a:pPr marL="457200" lvl="0" indent="-457200" algn="l" rtl="0">
              <a:lnSpc>
                <a:spcPct val="100000"/>
              </a:lnSpc>
              <a:spcBef>
                <a:spcPts val="1000"/>
              </a:spcBef>
              <a:spcAft>
                <a:spcPts val="0"/>
              </a:spcAft>
              <a:buClr>
                <a:schemeClr val="dk2"/>
              </a:buClr>
              <a:buSzPts val="2800"/>
              <a:buFont typeface="Arial"/>
              <a:buChar char="•"/>
            </a:pPr>
            <a:r>
              <a:rPr lang="en-US" dirty="0"/>
              <a:t>Gross Revenue as of 12/31/23 = $220,000 Total Assets = $100,000</a:t>
            </a:r>
          </a:p>
          <a:p>
            <a:pPr marL="457200" lvl="0" indent="-457200" algn="l" rtl="0">
              <a:lnSpc>
                <a:spcPct val="100000"/>
              </a:lnSpc>
              <a:spcBef>
                <a:spcPts val="1000"/>
              </a:spcBef>
              <a:spcAft>
                <a:spcPts val="0"/>
              </a:spcAft>
              <a:buClr>
                <a:schemeClr val="dk2"/>
              </a:buClr>
              <a:buSzPts val="2800"/>
              <a:buFont typeface="Arial"/>
              <a:buChar char="•"/>
            </a:pPr>
            <a:r>
              <a:rPr lang="en-US" dirty="0"/>
              <a:t>IAFF dues paid in 2023 = $30,000</a:t>
            </a:r>
          </a:p>
          <a:p>
            <a:pPr marL="457200" lvl="0" indent="-457200" algn="l" rtl="0">
              <a:lnSpc>
                <a:spcPct val="100000"/>
              </a:lnSpc>
              <a:spcBef>
                <a:spcPts val="1000"/>
              </a:spcBef>
              <a:spcAft>
                <a:spcPts val="0"/>
              </a:spcAft>
              <a:buClr>
                <a:schemeClr val="dk2"/>
              </a:buClr>
              <a:buSzPts val="2800"/>
              <a:buFont typeface="Arial"/>
              <a:buChar char="•"/>
            </a:pPr>
            <a:r>
              <a:rPr lang="en-US" dirty="0"/>
              <a:t>State dues paid in 2023 = $35,000</a:t>
            </a:r>
          </a:p>
          <a:p>
            <a:pPr marL="0" lvl="0" indent="0" algn="l" rtl="0">
              <a:lnSpc>
                <a:spcPct val="100000"/>
              </a:lnSpc>
              <a:spcBef>
                <a:spcPts val="1000"/>
              </a:spcBef>
              <a:spcAft>
                <a:spcPts val="0"/>
              </a:spcAft>
              <a:buClr>
                <a:schemeClr val="dk2"/>
              </a:buClr>
              <a:buSzPts val="2800"/>
              <a:buNone/>
            </a:pPr>
            <a:r>
              <a:rPr lang="en-US" dirty="0"/>
              <a:t>		Total revenue for IRS = $190,000 so 990-EZ</a:t>
            </a:r>
          </a:p>
          <a:p>
            <a:pPr marL="0" lvl="0" indent="0" algn="l" rtl="0">
              <a:lnSpc>
                <a:spcPct val="100000"/>
              </a:lnSpc>
              <a:spcBef>
                <a:spcPts val="1000"/>
              </a:spcBef>
              <a:spcAft>
                <a:spcPts val="0"/>
              </a:spcAft>
              <a:buClr>
                <a:schemeClr val="dk2"/>
              </a:buClr>
              <a:buSzPts val="2800"/>
              <a:buNone/>
            </a:pPr>
            <a:r>
              <a:rPr lang="en-US" dirty="0"/>
              <a:t>Payments to a parent organization can be removed from income to calculate gross revenue for the form 990.  If you reduce your revenue you also need to remove the amount from the expense side too.</a:t>
            </a:r>
          </a:p>
          <a:p>
            <a:pPr marL="0" lvl="0" indent="0" algn="l" rtl="0">
              <a:lnSpc>
                <a:spcPct val="100000"/>
              </a:lnSpc>
              <a:spcBef>
                <a:spcPts val="1000"/>
              </a:spcBef>
              <a:spcAft>
                <a:spcPts val="0"/>
              </a:spcAft>
              <a:buClr>
                <a:schemeClr val="dk2"/>
              </a:buClr>
              <a:buSzPts val="2800"/>
              <a:buNone/>
            </a:pPr>
            <a:endParaRPr lang="en-US" dirty="0"/>
          </a:p>
        </p:txBody>
      </p:sp>
    </p:spTree>
    <p:custDataLst>
      <p:tags r:id="rId1"/>
    </p:custDataLst>
    <p:extLst>
      <p:ext uri="{BB962C8B-B14F-4D97-AF65-F5344CB8AC3E}">
        <p14:creationId xmlns:p14="http://schemas.microsoft.com/office/powerpoint/2010/main" val="300657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calcmode="lin" valueType="num">
                                      <p:cBhvr additive="base">
                                        <p:cTn id="1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B1CD9-D3BE-AE71-CD04-971D9647BB4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FA052A-D409-75E9-26D6-9B779DD283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
        <p:nvSpPr>
          <p:cNvPr id="3" name="Text Placeholder 2">
            <a:extLst>
              <a:ext uri="{FF2B5EF4-FFF2-40B4-BE49-F238E27FC236}">
                <a16:creationId xmlns:a16="http://schemas.microsoft.com/office/drawing/2014/main" id="{F5D0E8B7-9F4D-4F44-76E1-0FBA6CC109F2}"/>
              </a:ext>
            </a:extLst>
          </p:cNvPr>
          <p:cNvSpPr>
            <a:spLocks noGrp="1"/>
          </p:cNvSpPr>
          <p:nvPr>
            <p:ph type="body" idx="2"/>
          </p:nvPr>
        </p:nvSpPr>
        <p:spPr/>
        <p:txBody>
          <a:bodyPr/>
          <a:lstStyle/>
          <a:p>
            <a:r>
              <a:rPr lang="en-US" dirty="0"/>
              <a:t>990-N</a:t>
            </a:r>
          </a:p>
        </p:txBody>
      </p:sp>
      <p:sp>
        <p:nvSpPr>
          <p:cNvPr id="4" name="Content Placeholder 3">
            <a:extLst>
              <a:ext uri="{FF2B5EF4-FFF2-40B4-BE49-F238E27FC236}">
                <a16:creationId xmlns:a16="http://schemas.microsoft.com/office/drawing/2014/main" id="{3BCA3C6A-8870-6318-9F1E-8AD623851970}"/>
              </a:ext>
            </a:extLst>
          </p:cNvPr>
          <p:cNvSpPr>
            <a:spLocks noGrp="1"/>
          </p:cNvSpPr>
          <p:nvPr>
            <p:ph sz="quarter" idx="11"/>
          </p:nvPr>
        </p:nvSpPr>
        <p:spPr>
          <a:xfrm>
            <a:off x="887768" y="1745361"/>
            <a:ext cx="4310672" cy="2397225"/>
          </a:xfrm>
        </p:spPr>
        <p:txBody>
          <a:bodyPr>
            <a:noAutofit/>
          </a:bodyPr>
          <a:lstStyle/>
          <a:p>
            <a:pPr marL="457200" lvl="0" indent="-457200" algn="l" rtl="0">
              <a:lnSpc>
                <a:spcPct val="100000"/>
              </a:lnSpc>
              <a:spcBef>
                <a:spcPts val="1000"/>
              </a:spcBef>
              <a:spcAft>
                <a:spcPts val="0"/>
              </a:spcAft>
              <a:buClr>
                <a:schemeClr val="dk2"/>
              </a:buClr>
              <a:buSzPts val="2800"/>
              <a:buFont typeface="Arial"/>
              <a:buChar char="•"/>
            </a:pPr>
            <a:r>
              <a:rPr lang="en-US" sz="2400" dirty="0"/>
              <a:t>Electronic Postcard done on IRS website. </a:t>
            </a:r>
          </a:p>
          <a:p>
            <a:pPr marL="457200" lvl="0" indent="-457200" algn="l" rtl="0">
              <a:lnSpc>
                <a:spcPct val="100000"/>
              </a:lnSpc>
              <a:spcBef>
                <a:spcPts val="1000"/>
              </a:spcBef>
              <a:spcAft>
                <a:spcPts val="0"/>
              </a:spcAft>
              <a:buClr>
                <a:schemeClr val="dk2"/>
              </a:buClr>
              <a:buSzPts val="2800"/>
              <a:buFont typeface="Arial"/>
              <a:buChar char="•"/>
            </a:pPr>
            <a:r>
              <a:rPr lang="en-US" sz="2400" dirty="0"/>
              <a:t>No need for a tax professional to file. </a:t>
            </a:r>
          </a:p>
          <a:p>
            <a:pPr marL="457200" lvl="0" indent="-457200" algn="l" rtl="0">
              <a:lnSpc>
                <a:spcPct val="100000"/>
              </a:lnSpc>
              <a:spcBef>
                <a:spcPts val="1000"/>
              </a:spcBef>
              <a:spcAft>
                <a:spcPts val="0"/>
              </a:spcAft>
              <a:buClr>
                <a:schemeClr val="dk2"/>
              </a:buClr>
              <a:buSzPts val="2800"/>
              <a:buFont typeface="Arial"/>
              <a:buChar char="•"/>
            </a:pPr>
            <a:endParaRPr lang="en-US" sz="2400" dirty="0"/>
          </a:p>
          <a:p>
            <a:pPr marL="457200" lvl="0" indent="-457200" algn="l" rtl="0">
              <a:lnSpc>
                <a:spcPct val="100000"/>
              </a:lnSpc>
              <a:spcBef>
                <a:spcPts val="1000"/>
              </a:spcBef>
              <a:spcAft>
                <a:spcPts val="0"/>
              </a:spcAft>
              <a:buClr>
                <a:schemeClr val="dk2"/>
              </a:buClr>
              <a:buSzPts val="2800"/>
              <a:buFont typeface="Arial"/>
              <a:buChar char="•"/>
            </a:pPr>
            <a:endParaRPr lang="en-US" sz="2400" dirty="0"/>
          </a:p>
          <a:p>
            <a:pPr marL="0" lvl="0" indent="0" algn="l" rtl="0">
              <a:lnSpc>
                <a:spcPct val="100000"/>
              </a:lnSpc>
              <a:spcBef>
                <a:spcPts val="1000"/>
              </a:spcBef>
              <a:spcAft>
                <a:spcPts val="0"/>
              </a:spcAft>
              <a:buClr>
                <a:schemeClr val="dk2"/>
              </a:buClr>
              <a:buSzPts val="2800"/>
              <a:buNone/>
            </a:pPr>
            <a:endParaRPr lang="en-US" sz="2400" dirty="0"/>
          </a:p>
        </p:txBody>
      </p:sp>
      <p:pic>
        <p:nvPicPr>
          <p:cNvPr id="2050" name="Picture 2" descr="IRS Form 990-N Download Printable PDF or Fill Online Electronic Notice (E-Postcard) - 2019 ...">
            <a:extLst>
              <a:ext uri="{FF2B5EF4-FFF2-40B4-BE49-F238E27FC236}">
                <a16:creationId xmlns:a16="http://schemas.microsoft.com/office/drawing/2014/main" id="{7FA48D0C-EEE8-A3F5-DB59-96BC0E2D1F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44" b="27283"/>
          <a:stretch>
            <a:fillRect/>
          </a:stretch>
        </p:blipFill>
        <p:spPr bwMode="auto">
          <a:xfrm>
            <a:off x="5908431" y="1745361"/>
            <a:ext cx="5539277" cy="44282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1268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90417F-3F77-2BAA-265E-93E39CED27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
        <p:nvSpPr>
          <p:cNvPr id="3" name="Text Placeholder 2">
            <a:extLst>
              <a:ext uri="{FF2B5EF4-FFF2-40B4-BE49-F238E27FC236}">
                <a16:creationId xmlns:a16="http://schemas.microsoft.com/office/drawing/2014/main" id="{EECC2A7F-B55E-8FC3-FCA5-92E51474E3C5}"/>
              </a:ext>
            </a:extLst>
          </p:cNvPr>
          <p:cNvSpPr>
            <a:spLocks noGrp="1"/>
          </p:cNvSpPr>
          <p:nvPr>
            <p:ph type="body" idx="2"/>
          </p:nvPr>
        </p:nvSpPr>
        <p:spPr/>
        <p:txBody>
          <a:bodyPr/>
          <a:lstStyle/>
          <a:p>
            <a:r>
              <a:rPr lang="en-US" dirty="0"/>
              <a:t>990 Income and Expense categories	</a:t>
            </a:r>
          </a:p>
        </p:txBody>
      </p:sp>
      <p:pic>
        <p:nvPicPr>
          <p:cNvPr id="7" name="Content Placeholder 6">
            <a:extLst>
              <a:ext uri="{FF2B5EF4-FFF2-40B4-BE49-F238E27FC236}">
                <a16:creationId xmlns:a16="http://schemas.microsoft.com/office/drawing/2014/main" id="{AF3B7B98-331C-B911-0E1E-DB2C38F476FB}"/>
              </a:ext>
            </a:extLst>
          </p:cNvPr>
          <p:cNvPicPr>
            <a:picLocks noGrp="1" noChangeAspect="1"/>
          </p:cNvPicPr>
          <p:nvPr>
            <p:ph sz="quarter" idx="11"/>
          </p:nvPr>
        </p:nvPicPr>
        <p:blipFill rotWithShape="1">
          <a:blip r:embed="rId3"/>
          <a:srcRect t="33681" b="10763"/>
          <a:stretch/>
        </p:blipFill>
        <p:spPr>
          <a:xfrm>
            <a:off x="1108364" y="1293092"/>
            <a:ext cx="9919854" cy="4876800"/>
          </a:xfrm>
        </p:spPr>
      </p:pic>
    </p:spTree>
    <p:custDataLst>
      <p:tags r:id="rId1"/>
    </p:custDataLst>
    <p:extLst>
      <p:ext uri="{BB962C8B-B14F-4D97-AF65-F5344CB8AC3E}">
        <p14:creationId xmlns:p14="http://schemas.microsoft.com/office/powerpoint/2010/main" val="2723152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4E458F-E412-D416-E942-3865597576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
        <p:nvSpPr>
          <p:cNvPr id="3" name="Text Placeholder 2">
            <a:extLst>
              <a:ext uri="{FF2B5EF4-FFF2-40B4-BE49-F238E27FC236}">
                <a16:creationId xmlns:a16="http://schemas.microsoft.com/office/drawing/2014/main" id="{CF4AF4C2-DD6D-068B-D421-87997DD26C89}"/>
              </a:ext>
            </a:extLst>
          </p:cNvPr>
          <p:cNvSpPr>
            <a:spLocks noGrp="1"/>
          </p:cNvSpPr>
          <p:nvPr>
            <p:ph type="body" idx="2"/>
          </p:nvPr>
        </p:nvSpPr>
        <p:spPr/>
        <p:txBody>
          <a:bodyPr/>
          <a:lstStyle/>
          <a:p>
            <a:r>
              <a:rPr lang="en-US" dirty="0"/>
              <a:t>990 Income and Expense Categories</a:t>
            </a:r>
          </a:p>
        </p:txBody>
      </p:sp>
      <p:pic>
        <p:nvPicPr>
          <p:cNvPr id="7" name="Content Placeholder 6">
            <a:extLst>
              <a:ext uri="{FF2B5EF4-FFF2-40B4-BE49-F238E27FC236}">
                <a16:creationId xmlns:a16="http://schemas.microsoft.com/office/drawing/2014/main" id="{A598994D-85A6-7F4C-4640-24939D9BBBAA}"/>
              </a:ext>
            </a:extLst>
          </p:cNvPr>
          <p:cNvPicPr>
            <a:picLocks noGrp="1" noChangeAspect="1"/>
          </p:cNvPicPr>
          <p:nvPr>
            <p:ph sz="quarter" idx="11"/>
          </p:nvPr>
        </p:nvPicPr>
        <p:blipFill rotWithShape="1">
          <a:blip r:embed="rId3"/>
          <a:srcRect t="27455" b="27455"/>
          <a:stretch/>
        </p:blipFill>
        <p:spPr>
          <a:xfrm>
            <a:off x="517236" y="1787525"/>
            <a:ext cx="10206182" cy="4329113"/>
          </a:xfrm>
        </p:spPr>
      </p:pic>
    </p:spTree>
    <p:custDataLst>
      <p:tags r:id="rId1"/>
    </p:custDataLst>
    <p:extLst>
      <p:ext uri="{BB962C8B-B14F-4D97-AF65-F5344CB8AC3E}">
        <p14:creationId xmlns:p14="http://schemas.microsoft.com/office/powerpoint/2010/main" val="1967292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CD2E7-0EBF-2001-9F55-3700F175B36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AAE128-B86B-CA70-F3B5-630664B488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sp>
        <p:nvSpPr>
          <p:cNvPr id="3" name="Text Placeholder 2">
            <a:extLst>
              <a:ext uri="{FF2B5EF4-FFF2-40B4-BE49-F238E27FC236}">
                <a16:creationId xmlns:a16="http://schemas.microsoft.com/office/drawing/2014/main" id="{F0BD9C59-7544-6127-05DC-6EFADDC4EB72}"/>
              </a:ext>
            </a:extLst>
          </p:cNvPr>
          <p:cNvSpPr>
            <a:spLocks noGrp="1"/>
          </p:cNvSpPr>
          <p:nvPr>
            <p:ph type="body" idx="2"/>
          </p:nvPr>
        </p:nvSpPr>
        <p:spPr/>
        <p:txBody>
          <a:bodyPr/>
          <a:lstStyle/>
          <a:p>
            <a:r>
              <a:rPr lang="en-US" dirty="0"/>
              <a:t>Lost Tax-Exempt Status</a:t>
            </a:r>
          </a:p>
        </p:txBody>
      </p:sp>
      <p:sp>
        <p:nvSpPr>
          <p:cNvPr id="5" name="Content Placeholder 4">
            <a:extLst>
              <a:ext uri="{FF2B5EF4-FFF2-40B4-BE49-F238E27FC236}">
                <a16:creationId xmlns:a16="http://schemas.microsoft.com/office/drawing/2014/main" id="{37A16BE3-452C-EE16-1F38-6BFDC1D2ECBC}"/>
              </a:ext>
            </a:extLst>
          </p:cNvPr>
          <p:cNvSpPr>
            <a:spLocks noGrp="1"/>
          </p:cNvSpPr>
          <p:nvPr>
            <p:ph sz="quarter" idx="11"/>
          </p:nvPr>
        </p:nvSpPr>
        <p:spPr>
          <a:xfrm>
            <a:off x="647725" y="2271609"/>
            <a:ext cx="5935955" cy="4329862"/>
          </a:xfrm>
        </p:spPr>
        <p:txBody>
          <a:bodyPr/>
          <a:lstStyle/>
          <a:p>
            <a:r>
              <a:rPr lang="en-US" dirty="0"/>
              <a:t>Call the GST Office</a:t>
            </a:r>
          </a:p>
          <a:p>
            <a:r>
              <a:rPr lang="en-US" dirty="0"/>
              <a:t>Options Exist</a:t>
            </a:r>
          </a:p>
          <a:p>
            <a:pPr marL="0" indent="0">
              <a:buNone/>
            </a:pPr>
            <a:endParaRPr lang="en-US" dirty="0"/>
          </a:p>
          <a:p>
            <a:r>
              <a:rPr lang="en-US" dirty="0">
                <a:solidFill>
                  <a:srgbClr val="FF0000"/>
                </a:solidFill>
              </a:rPr>
              <a:t>Do Not </a:t>
            </a:r>
            <a:r>
              <a:rPr lang="en-US" dirty="0"/>
              <a:t>Hire an Accountant or Service to Reinstate Your Status</a:t>
            </a:r>
          </a:p>
        </p:txBody>
      </p:sp>
      <p:pic>
        <p:nvPicPr>
          <p:cNvPr id="8" name="Picture 7">
            <a:extLst>
              <a:ext uri="{FF2B5EF4-FFF2-40B4-BE49-F238E27FC236}">
                <a16:creationId xmlns:a16="http://schemas.microsoft.com/office/drawing/2014/main" id="{7427A269-E620-4690-276D-12FEE1A3848A}"/>
              </a:ext>
            </a:extLst>
          </p:cNvPr>
          <p:cNvPicPr>
            <a:picLocks noChangeAspect="1"/>
          </p:cNvPicPr>
          <p:nvPr/>
        </p:nvPicPr>
        <p:blipFill>
          <a:blip r:embed="rId3"/>
          <a:srcRect l="12023" t="29619" r="12187"/>
          <a:stretch>
            <a:fillRect/>
          </a:stretch>
        </p:blipFill>
        <p:spPr>
          <a:xfrm>
            <a:off x="6903276" y="2271609"/>
            <a:ext cx="4431031" cy="2743200"/>
          </a:xfrm>
          <a:prstGeom prst="rect">
            <a:avLst/>
          </a:prstGeom>
        </p:spPr>
      </p:pic>
    </p:spTree>
    <p:custDataLst>
      <p:tags r:id="rId1"/>
    </p:custDataLst>
    <p:extLst>
      <p:ext uri="{BB962C8B-B14F-4D97-AF65-F5344CB8AC3E}">
        <p14:creationId xmlns:p14="http://schemas.microsoft.com/office/powerpoint/2010/main" val="2879095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87965A-DF0A-11B2-49E8-00F43DBB18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3" name="Text Placeholder 2">
            <a:extLst>
              <a:ext uri="{FF2B5EF4-FFF2-40B4-BE49-F238E27FC236}">
                <a16:creationId xmlns:a16="http://schemas.microsoft.com/office/drawing/2014/main" id="{A2259DDA-2862-F805-BD0F-96478C58937C}"/>
              </a:ext>
            </a:extLst>
          </p:cNvPr>
          <p:cNvSpPr>
            <a:spLocks noGrp="1"/>
          </p:cNvSpPr>
          <p:nvPr>
            <p:ph type="body" idx="1"/>
          </p:nvPr>
        </p:nvSpPr>
        <p:spPr/>
        <p:txBody>
          <a:bodyPr/>
          <a:lstStyle/>
          <a:p>
            <a:r>
              <a:rPr lang="en-US" dirty="0"/>
              <a:t>Tax Filings</a:t>
            </a:r>
          </a:p>
          <a:p>
            <a:r>
              <a:rPr lang="en-US" dirty="0"/>
              <a:t>Fraud Protection/Audits</a:t>
            </a:r>
          </a:p>
          <a:p>
            <a:r>
              <a:rPr lang="en-US" dirty="0"/>
              <a:t>Sub-Contractor vs Employee</a:t>
            </a:r>
          </a:p>
        </p:txBody>
      </p:sp>
      <p:sp>
        <p:nvSpPr>
          <p:cNvPr id="4" name="Text Placeholder 3">
            <a:extLst>
              <a:ext uri="{FF2B5EF4-FFF2-40B4-BE49-F238E27FC236}">
                <a16:creationId xmlns:a16="http://schemas.microsoft.com/office/drawing/2014/main" id="{2873B3B7-7E10-53D9-4A21-49A8957EEA4B}"/>
              </a:ext>
            </a:extLst>
          </p:cNvPr>
          <p:cNvSpPr>
            <a:spLocks noGrp="1"/>
          </p:cNvSpPr>
          <p:nvPr>
            <p:ph type="body" idx="2"/>
          </p:nvPr>
        </p:nvSpPr>
        <p:spPr/>
        <p:txBody>
          <a:bodyPr/>
          <a:lstStyle/>
          <a:p>
            <a:r>
              <a:rPr lang="en-US" dirty="0"/>
              <a:t>Learning Objectives	</a:t>
            </a:r>
          </a:p>
        </p:txBody>
      </p:sp>
      <p:sp>
        <p:nvSpPr>
          <p:cNvPr id="5" name="Text Placeholder 4">
            <a:extLst>
              <a:ext uri="{FF2B5EF4-FFF2-40B4-BE49-F238E27FC236}">
                <a16:creationId xmlns:a16="http://schemas.microsoft.com/office/drawing/2014/main" id="{587FE8F5-A364-F416-DBF0-C76FDC361CFC}"/>
              </a:ext>
            </a:extLst>
          </p:cNvPr>
          <p:cNvSpPr>
            <a:spLocks noGrp="1"/>
          </p:cNvSpPr>
          <p:nvPr>
            <p:ph type="body" idx="13"/>
          </p:nvPr>
        </p:nvSpPr>
        <p:spPr/>
        <p:txBody>
          <a:bodyPr/>
          <a:lstStyle/>
          <a:p>
            <a:r>
              <a:rPr lang="en-US" dirty="0"/>
              <a:t>Budgeting</a:t>
            </a:r>
          </a:p>
          <a:p>
            <a:r>
              <a:rPr lang="en-US" dirty="0"/>
              <a:t>Investment Options</a:t>
            </a:r>
          </a:p>
          <a:p>
            <a:r>
              <a:rPr lang="en-US" dirty="0"/>
              <a:t>Bonding Amounts</a:t>
            </a:r>
          </a:p>
        </p:txBody>
      </p:sp>
    </p:spTree>
    <p:custDataLst>
      <p:tags r:id="rId1"/>
    </p:custDataLst>
    <p:extLst>
      <p:ext uri="{BB962C8B-B14F-4D97-AF65-F5344CB8AC3E}">
        <p14:creationId xmlns:p14="http://schemas.microsoft.com/office/powerpoint/2010/main" val="3929453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C1B54F-2F24-ADFC-8DBC-4100CF45D7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sp>
        <p:nvSpPr>
          <p:cNvPr id="3" name="Text Placeholder 2">
            <a:extLst>
              <a:ext uri="{FF2B5EF4-FFF2-40B4-BE49-F238E27FC236}">
                <a16:creationId xmlns:a16="http://schemas.microsoft.com/office/drawing/2014/main" id="{480D2537-2234-1552-2EE1-91D077D9BB16}"/>
              </a:ext>
            </a:extLst>
          </p:cNvPr>
          <p:cNvSpPr>
            <a:spLocks noGrp="1"/>
          </p:cNvSpPr>
          <p:nvPr>
            <p:ph type="body" idx="2"/>
          </p:nvPr>
        </p:nvSpPr>
        <p:spPr/>
        <p:txBody>
          <a:bodyPr/>
          <a:lstStyle/>
          <a:p>
            <a:r>
              <a:rPr lang="en-US" dirty="0"/>
              <a:t>Federal Fire Fighters LM Reports</a:t>
            </a:r>
          </a:p>
        </p:txBody>
      </p:sp>
      <p:sp>
        <p:nvSpPr>
          <p:cNvPr id="4" name="Content Placeholder 3">
            <a:extLst>
              <a:ext uri="{FF2B5EF4-FFF2-40B4-BE49-F238E27FC236}">
                <a16:creationId xmlns:a16="http://schemas.microsoft.com/office/drawing/2014/main" id="{A1CA2D1F-0687-CEC1-DD95-DFEA624D922C}"/>
              </a:ext>
            </a:extLst>
          </p:cNvPr>
          <p:cNvSpPr>
            <a:spLocks noGrp="1"/>
          </p:cNvSpPr>
          <p:nvPr>
            <p:ph sz="quarter" idx="11"/>
          </p:nvPr>
        </p:nvSpPr>
        <p:spPr>
          <a:xfrm>
            <a:off x="754602" y="1745361"/>
            <a:ext cx="10579705" cy="4329862"/>
          </a:xfrm>
        </p:spPr>
        <p:txBody>
          <a:bodyPr/>
          <a:lstStyle/>
          <a:p>
            <a:r>
              <a:rPr lang="en-US" dirty="0"/>
              <a:t>LM-1 Labor Organization information report</a:t>
            </a:r>
          </a:p>
          <a:p>
            <a:r>
              <a:rPr lang="en-US" dirty="0"/>
              <a:t>LM-2 Total annual receipts &gt; $250,000 </a:t>
            </a:r>
          </a:p>
          <a:p>
            <a:r>
              <a:rPr lang="en-US" dirty="0"/>
              <a:t>LM-3 Total annual receipts $10,000 - $249,000</a:t>
            </a:r>
          </a:p>
          <a:p>
            <a:r>
              <a:rPr lang="en-US" dirty="0"/>
              <a:t>LM-4 Total annual receipts &lt; $10,000</a:t>
            </a:r>
          </a:p>
          <a:p>
            <a:pPr marL="0" indent="0">
              <a:buNone/>
            </a:pPr>
            <a:endParaRPr lang="en-US" dirty="0"/>
          </a:p>
          <a:p>
            <a:pPr marL="0" indent="0">
              <a:buNone/>
            </a:pPr>
            <a:r>
              <a:rPr lang="en-US" sz="4000" dirty="0">
                <a:solidFill>
                  <a:srgbClr val="FF0000"/>
                </a:solidFill>
              </a:rPr>
              <a:t>DUE 90 DAYS AFTER YEAR END</a:t>
            </a:r>
          </a:p>
          <a:p>
            <a:endParaRPr lang="en-US" dirty="0"/>
          </a:p>
        </p:txBody>
      </p:sp>
    </p:spTree>
    <p:custDataLst>
      <p:tags r:id="rId1"/>
    </p:custDataLst>
    <p:extLst>
      <p:ext uri="{BB962C8B-B14F-4D97-AF65-F5344CB8AC3E}">
        <p14:creationId xmlns:p14="http://schemas.microsoft.com/office/powerpoint/2010/main" val="2719892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6296B-AB0B-7A5D-973E-6830A7C655B0}"/>
              </a:ext>
            </a:extLst>
          </p:cNvPr>
          <p:cNvSpPr>
            <a:spLocks noGrp="1"/>
          </p:cNvSpPr>
          <p:nvPr>
            <p:ph type="title"/>
          </p:nvPr>
        </p:nvSpPr>
        <p:spPr/>
        <p:txBody>
          <a:bodyPr/>
          <a:lstStyle/>
          <a:p>
            <a:r>
              <a:rPr lang="en-US" dirty="0"/>
              <a:t>Budgeting</a:t>
            </a:r>
          </a:p>
        </p:txBody>
      </p:sp>
      <p:sp>
        <p:nvSpPr>
          <p:cNvPr id="3" name="Slide Number Placeholder 2">
            <a:extLst>
              <a:ext uri="{FF2B5EF4-FFF2-40B4-BE49-F238E27FC236}">
                <a16:creationId xmlns:a16="http://schemas.microsoft.com/office/drawing/2014/main" id="{DFF3293C-2B29-96A6-D440-EB9CFD6F7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spTree>
    <p:custDataLst>
      <p:tags r:id="rId1"/>
    </p:custDataLst>
    <p:extLst>
      <p:ext uri="{BB962C8B-B14F-4D97-AF65-F5344CB8AC3E}">
        <p14:creationId xmlns:p14="http://schemas.microsoft.com/office/powerpoint/2010/main" val="2560584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2316BC-6DF5-BCE1-54A6-F227D30ED8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sp>
        <p:nvSpPr>
          <p:cNvPr id="3" name="Text Placeholder 2">
            <a:extLst>
              <a:ext uri="{FF2B5EF4-FFF2-40B4-BE49-F238E27FC236}">
                <a16:creationId xmlns:a16="http://schemas.microsoft.com/office/drawing/2014/main" id="{7CCA9BED-B185-3110-96BE-B185E4DAA1F0}"/>
              </a:ext>
            </a:extLst>
          </p:cNvPr>
          <p:cNvSpPr>
            <a:spLocks noGrp="1"/>
          </p:cNvSpPr>
          <p:nvPr>
            <p:ph type="body" idx="1"/>
          </p:nvPr>
        </p:nvSpPr>
        <p:spPr>
          <a:xfrm>
            <a:off x="690353" y="1595452"/>
            <a:ext cx="6235402" cy="3991933"/>
          </a:xfrm>
        </p:spPr>
        <p:txBody>
          <a:bodyPr/>
          <a:lstStyle/>
          <a:p>
            <a:r>
              <a:rPr lang="en-US" dirty="0"/>
              <a:t>Start with your expected revenue</a:t>
            </a:r>
          </a:p>
          <a:p>
            <a:r>
              <a:rPr lang="en-US" dirty="0"/>
              <a:t>Determine what your fixed expenses are</a:t>
            </a:r>
          </a:p>
          <a:p>
            <a:r>
              <a:rPr lang="en-US" dirty="0"/>
              <a:t>IAFF/State/Labor Council dues, Payroll, Rent etc.</a:t>
            </a:r>
          </a:p>
          <a:p>
            <a:r>
              <a:rPr lang="en-US" dirty="0"/>
              <a:t>The remaining balance can be used for other expenses</a:t>
            </a:r>
          </a:p>
          <a:p>
            <a:r>
              <a:rPr lang="en-US" dirty="0"/>
              <a:t>Don’t have a negative balance on your budget</a:t>
            </a:r>
          </a:p>
          <a:p>
            <a:endParaRPr lang="en-US" dirty="0"/>
          </a:p>
        </p:txBody>
      </p:sp>
      <p:sp>
        <p:nvSpPr>
          <p:cNvPr id="4" name="Text Placeholder 3">
            <a:extLst>
              <a:ext uri="{FF2B5EF4-FFF2-40B4-BE49-F238E27FC236}">
                <a16:creationId xmlns:a16="http://schemas.microsoft.com/office/drawing/2014/main" id="{E346EC2F-8622-42A8-18C7-86F625206C43}"/>
              </a:ext>
            </a:extLst>
          </p:cNvPr>
          <p:cNvSpPr>
            <a:spLocks noGrp="1"/>
          </p:cNvSpPr>
          <p:nvPr>
            <p:ph type="body" idx="2"/>
          </p:nvPr>
        </p:nvSpPr>
        <p:spPr/>
        <p:txBody>
          <a:bodyPr/>
          <a:lstStyle/>
          <a:p>
            <a:r>
              <a:rPr lang="en-US" dirty="0"/>
              <a:t>Building your Budget</a:t>
            </a:r>
          </a:p>
        </p:txBody>
      </p:sp>
      <p:pic>
        <p:nvPicPr>
          <p:cNvPr id="2050" name="Picture 2" descr="Building Your Franchise Budget | FranchiseDirect.com">
            <a:extLst>
              <a:ext uri="{FF2B5EF4-FFF2-40B4-BE49-F238E27FC236}">
                <a16:creationId xmlns:a16="http://schemas.microsoft.com/office/drawing/2014/main" id="{A3408F06-2572-0248-F6A4-DACBCDAAE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5754" y="2176448"/>
            <a:ext cx="5038725" cy="3086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529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094BC1-FA5D-2514-9E19-C2B44A7002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sp>
        <p:nvSpPr>
          <p:cNvPr id="3" name="Text Placeholder 2">
            <a:extLst>
              <a:ext uri="{FF2B5EF4-FFF2-40B4-BE49-F238E27FC236}">
                <a16:creationId xmlns:a16="http://schemas.microsoft.com/office/drawing/2014/main" id="{B23E75E8-C1AB-4225-C61C-57DB708A7FA6}"/>
              </a:ext>
            </a:extLst>
          </p:cNvPr>
          <p:cNvSpPr>
            <a:spLocks noGrp="1"/>
          </p:cNvSpPr>
          <p:nvPr>
            <p:ph type="body" idx="1"/>
          </p:nvPr>
        </p:nvSpPr>
        <p:spPr>
          <a:xfrm>
            <a:off x="690353" y="1851612"/>
            <a:ext cx="8434986" cy="3735773"/>
          </a:xfrm>
        </p:spPr>
        <p:txBody>
          <a:bodyPr/>
          <a:lstStyle/>
          <a:p>
            <a:r>
              <a:rPr lang="en-US" dirty="0"/>
              <a:t>Accounts for monthly transfers</a:t>
            </a:r>
          </a:p>
          <a:p>
            <a:r>
              <a:rPr lang="en-US" dirty="0"/>
              <a:t>Add them below Net Income</a:t>
            </a:r>
          </a:p>
        </p:txBody>
      </p:sp>
      <p:sp>
        <p:nvSpPr>
          <p:cNvPr id="4" name="Text Placeholder 3">
            <a:extLst>
              <a:ext uri="{FF2B5EF4-FFF2-40B4-BE49-F238E27FC236}">
                <a16:creationId xmlns:a16="http://schemas.microsoft.com/office/drawing/2014/main" id="{4168BFE1-3306-D9DC-8831-D9F85E4AE402}"/>
              </a:ext>
            </a:extLst>
          </p:cNvPr>
          <p:cNvSpPr>
            <a:spLocks noGrp="1"/>
          </p:cNvSpPr>
          <p:nvPr>
            <p:ph type="body" idx="2"/>
          </p:nvPr>
        </p:nvSpPr>
        <p:spPr/>
        <p:txBody>
          <a:bodyPr/>
          <a:lstStyle/>
          <a:p>
            <a:r>
              <a:rPr lang="en-US" dirty="0"/>
              <a:t>Budget - Transfers</a:t>
            </a:r>
          </a:p>
        </p:txBody>
      </p:sp>
      <p:pic>
        <p:nvPicPr>
          <p:cNvPr id="3076" name="Picture 4" descr="How To Budget: Calculate Monthly Income and Expenses">
            <a:extLst>
              <a:ext uri="{FF2B5EF4-FFF2-40B4-BE49-F238E27FC236}">
                <a16:creationId xmlns:a16="http://schemas.microsoft.com/office/drawing/2014/main" id="{6BCA1627-9D65-6DA6-A0EF-EB5654E2A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482" y="2767262"/>
            <a:ext cx="5442918" cy="33746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23779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D8C1D982-849C-CA30-188C-CCF2B4509102}"/>
            </a:ext>
          </a:extLst>
        </p:cNvPr>
        <p:cNvGrpSpPr/>
        <p:nvPr/>
      </p:nvGrpSpPr>
      <p:grpSpPr>
        <a:xfrm>
          <a:off x="0" y="0"/>
          <a:ext cx="0" cy="0"/>
          <a:chOff x="0" y="0"/>
          <a:chExt cx="0" cy="0"/>
        </a:xfrm>
      </p:grpSpPr>
      <p:sp>
        <p:nvSpPr>
          <p:cNvPr id="120" name="Google Shape;120;p26">
            <a:extLst>
              <a:ext uri="{FF2B5EF4-FFF2-40B4-BE49-F238E27FC236}">
                <a16:creationId xmlns:a16="http://schemas.microsoft.com/office/drawing/2014/main" id="{1167707D-2030-26E9-EBE9-94D63848556D}"/>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C0C2C"/>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34</a:t>
            </a:fld>
            <a:endParaRPr kumimoji="0" sz="1200" b="0" i="0" u="none" strike="noStrike" kern="0" cap="none" spc="0" normalizeH="0" baseline="0" noProof="0">
              <a:ln>
                <a:noFill/>
              </a:ln>
              <a:solidFill>
                <a:srgbClr val="0C0C2C"/>
              </a:solidFill>
              <a:effectLst/>
              <a:uLnTx/>
              <a:uFillTx/>
              <a:latin typeface="Arial"/>
              <a:cs typeface="Arial"/>
              <a:sym typeface="Arial"/>
            </a:endParaRPr>
          </a:p>
        </p:txBody>
      </p:sp>
      <p:sp>
        <p:nvSpPr>
          <p:cNvPr id="122" name="Google Shape;122;p26">
            <a:extLst>
              <a:ext uri="{FF2B5EF4-FFF2-40B4-BE49-F238E27FC236}">
                <a16:creationId xmlns:a16="http://schemas.microsoft.com/office/drawing/2014/main" id="{33D8439A-A5AF-3FAE-5557-E0F0A70D7168}"/>
              </a:ext>
            </a:extLst>
          </p:cNvPr>
          <p:cNvSpPr txBox="1">
            <a:spLocks noGrp="1"/>
          </p:cNvSpPr>
          <p:nvPr>
            <p:ph type="body" idx="2"/>
          </p:nvPr>
        </p:nvSpPr>
        <p:spPr>
          <a:xfrm>
            <a:off x="647724" y="403938"/>
            <a:ext cx="10988863"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Budget Info to Consider</a:t>
            </a:r>
            <a:endParaRPr dirty="0"/>
          </a:p>
        </p:txBody>
      </p:sp>
      <p:sp>
        <p:nvSpPr>
          <p:cNvPr id="4" name="Content Placeholder 7">
            <a:extLst>
              <a:ext uri="{FF2B5EF4-FFF2-40B4-BE49-F238E27FC236}">
                <a16:creationId xmlns:a16="http://schemas.microsoft.com/office/drawing/2014/main" id="{5486A34B-4BCF-0301-7097-8B116A7B181F}"/>
              </a:ext>
            </a:extLst>
          </p:cNvPr>
          <p:cNvSpPr txBox="1">
            <a:spLocks/>
          </p:cNvSpPr>
          <p:nvPr/>
        </p:nvSpPr>
        <p:spPr bwMode="auto">
          <a:xfrm>
            <a:off x="1233516" y="2167169"/>
            <a:ext cx="3193518" cy="206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noAutofit/>
          </a:bodyPr>
          <a:lstStyle>
            <a:lvl1pPr marL="0" marR="0" indent="0" algn="l" defTabSz="685800" rtl="0" eaLnBrk="0" fontAlgn="base" latinLnBrk="0" hangingPunct="0">
              <a:lnSpc>
                <a:spcPct val="100000"/>
              </a:lnSpc>
              <a:spcBef>
                <a:spcPts val="1800"/>
              </a:spcBef>
              <a:spcAft>
                <a:spcPct val="0"/>
              </a:spcAft>
              <a:buClrTx/>
              <a:buSzTx/>
              <a:buFont typeface="Arial" panose="020B0604020202020204" pitchFamily="34" charset="0"/>
              <a:buNone/>
              <a:tabLst/>
              <a:defRPr sz="3200" b="0" kern="1200">
                <a:solidFill>
                  <a:schemeClr val="tx1"/>
                </a:solidFill>
                <a:effectLst/>
                <a:latin typeface="Arial" panose="020B0604020202020204" pitchFamily="34" charset="0"/>
                <a:ea typeface="+mn-ea"/>
                <a:cs typeface="Arial" panose="020B0604020202020204" pitchFamily="34" charset="0"/>
              </a:defRPr>
            </a:lvl1pPr>
            <a:lvl2pPr marL="685800" marR="0" indent="-342900" algn="l" defTabSz="685800" rtl="0" eaLnBrk="0" fontAlgn="base" latinLnBrk="0" hangingPunct="0">
              <a:lnSpc>
                <a:spcPct val="100000"/>
              </a:lnSpc>
              <a:spcBef>
                <a:spcPts val="375"/>
              </a:spcBef>
              <a:spcAft>
                <a:spcPct val="0"/>
              </a:spcAft>
              <a:buClrTx/>
              <a:buSzTx/>
              <a:buFont typeface="Arial" panose="020B0604020202020204" pitchFamily="34" charset="0"/>
              <a:buChar char="•"/>
              <a:tabLst/>
              <a:defRPr sz="2800" kern="1200" baseline="0">
                <a:solidFill>
                  <a:schemeClr val="tx1"/>
                </a:solidFill>
                <a:effectLst/>
                <a:latin typeface="Arial" panose="020B0604020202020204" pitchFamily="34" charset="0"/>
                <a:ea typeface="+mn-ea"/>
                <a:cs typeface="Arial" panose="020B0604020202020204" pitchFamily="34" charset="0"/>
              </a:defRPr>
            </a:lvl2pPr>
            <a:lvl3pPr marL="1257300" indent="-458788" algn="l" defTabSz="685800" rtl="0" eaLnBrk="0" fontAlgn="base" hangingPunct="0">
              <a:lnSpc>
                <a:spcPct val="100000"/>
              </a:lnSpc>
              <a:spcBef>
                <a:spcPts val="750"/>
              </a:spcBef>
              <a:spcAft>
                <a:spcPct val="0"/>
              </a:spcAft>
              <a:buFont typeface="Arial" panose="020B0604020202020204" pitchFamily="34" charset="0"/>
              <a:buChar char="•"/>
              <a:defRPr sz="2400" kern="1200">
                <a:solidFill>
                  <a:schemeClr val="tx1"/>
                </a:solidFill>
                <a:effectLst/>
                <a:latin typeface="Arial" panose="020B0604020202020204" pitchFamily="34" charset="0"/>
                <a:ea typeface="+mn-ea"/>
                <a:cs typeface="Arial" panose="020B0604020202020204" pitchFamily="34" charset="0"/>
              </a:defRPr>
            </a:lvl3pPr>
            <a:lvl4pPr marL="1257300" indent="0" algn="l" defTabSz="685800" rtl="0" eaLnBrk="0" fontAlgn="base" hangingPunct="0">
              <a:lnSpc>
                <a:spcPct val="100000"/>
              </a:lnSpc>
              <a:spcBef>
                <a:spcPts val="750"/>
              </a:spcBef>
              <a:spcAft>
                <a:spcPct val="0"/>
              </a:spcAft>
              <a:buFont typeface="Arial" panose="020B0604020202020204" pitchFamily="34" charset="0"/>
              <a:buNone/>
              <a:defRPr sz="2000" kern="1200">
                <a:solidFill>
                  <a:schemeClr val="tx1"/>
                </a:solidFill>
                <a:effectLst/>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600" kern="1200">
                <a:solidFill>
                  <a:schemeClr val="tx1"/>
                </a:solidFill>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0" fontAlgn="base" latinLnBrk="0" hangingPunct="0">
              <a:lnSpc>
                <a:spcPct val="100000"/>
              </a:lnSpc>
              <a:spcBef>
                <a:spcPts val="1200"/>
              </a:spcBef>
              <a:spcAft>
                <a:spcPts val="1200"/>
              </a:spcAft>
              <a:buClrTx/>
              <a:buSzTx/>
              <a:buFont typeface="Arial" panose="020B0604020202020204" pitchFamily="34" charset="0"/>
              <a:buNone/>
              <a:tabLst/>
              <a:defRPr/>
            </a:pPr>
            <a:r>
              <a:rPr lang="en-US" sz="3600" b="1" u="sng" dirty="0">
                <a:solidFill>
                  <a:srgbClr val="FF0000"/>
                </a:solidFill>
              </a:rPr>
              <a:t>Revenue</a:t>
            </a:r>
            <a:br>
              <a:rPr lang="en-US" sz="3600" dirty="0">
                <a:solidFill>
                  <a:srgbClr val="FF0000"/>
                </a:solidFill>
              </a:rPr>
            </a:br>
            <a:r>
              <a:rPr lang="en-US" sz="3600" dirty="0">
                <a:solidFill>
                  <a:srgbClr val="FF0000"/>
                </a:solidFill>
              </a:rPr>
              <a:t>	</a:t>
            </a:r>
            <a:r>
              <a:rPr lang="en-US" sz="2400" dirty="0">
                <a:solidFill>
                  <a:sysClr val="windowText" lastClr="000000"/>
                </a:solidFill>
              </a:rPr>
              <a:t>Dues</a:t>
            </a:r>
            <a:br>
              <a:rPr lang="en-US" sz="2400" dirty="0">
                <a:solidFill>
                  <a:sysClr val="windowText" lastClr="000000"/>
                </a:solidFill>
              </a:rPr>
            </a:br>
            <a:r>
              <a:rPr lang="en-US" sz="2400" dirty="0">
                <a:solidFill>
                  <a:sysClr val="windowText" lastClr="000000"/>
                </a:solidFill>
              </a:rPr>
              <a:t>	Merch Sales</a:t>
            </a:r>
            <a:br>
              <a:rPr lang="en-US" sz="2400" dirty="0">
                <a:solidFill>
                  <a:sysClr val="windowText" lastClr="000000"/>
                </a:solidFill>
              </a:rPr>
            </a:br>
            <a:r>
              <a:rPr lang="en-US" sz="2400" dirty="0">
                <a:solidFill>
                  <a:sysClr val="windowText" lastClr="000000"/>
                </a:solidFill>
              </a:rPr>
              <a:t>	Interest</a:t>
            </a:r>
            <a:br>
              <a:rPr lang="en-US" sz="2400" dirty="0">
                <a:solidFill>
                  <a:sysClr val="windowText" lastClr="000000"/>
                </a:solidFill>
              </a:rPr>
            </a:br>
            <a:r>
              <a:rPr lang="en-US" sz="2400" dirty="0">
                <a:solidFill>
                  <a:sysClr val="windowText" lastClr="000000"/>
                </a:solidFill>
              </a:rPr>
              <a:t>	Assessments</a:t>
            </a:r>
            <a:br>
              <a:rPr lang="en-US" sz="2400" dirty="0">
                <a:solidFill>
                  <a:sysClr val="windowText" lastClr="000000"/>
                </a:solidFill>
              </a:rPr>
            </a:br>
            <a:r>
              <a:rPr lang="en-US" sz="2400" dirty="0">
                <a:solidFill>
                  <a:sysClr val="windowText" lastClr="000000"/>
                </a:solidFill>
              </a:rPr>
              <a:t>	Contributions</a:t>
            </a:r>
          </a:p>
          <a:p>
            <a:pPr marL="571500" marR="0" lvl="0" indent="-571500" algn="l" defTabSz="685800" rtl="0" eaLnBrk="0" fontAlgn="base" latinLnBrk="0" hangingPunct="0">
              <a:lnSpc>
                <a:spcPct val="100000"/>
              </a:lnSpc>
              <a:spcBef>
                <a:spcPts val="1200"/>
              </a:spcBef>
              <a:spcAft>
                <a:spcPts val="1200"/>
              </a:spcAft>
              <a:buClrTx/>
              <a:buSzTx/>
              <a:buFont typeface="Arial" panose="020B0604020202020204" pitchFamily="34" charset="0"/>
              <a:buChar char="•"/>
              <a:tabLst/>
              <a:defRPr/>
            </a:pPr>
            <a:endParaRPr lang="en-US" sz="3600" dirty="0">
              <a:solidFill>
                <a:sysClr val="windowText" lastClr="000000"/>
              </a:solidFill>
            </a:endParaRPr>
          </a:p>
          <a:p>
            <a:pPr marL="0" marR="0" lvl="0" indent="0" algn="l" defTabSz="685800" rtl="0" eaLnBrk="0" fontAlgn="base" latinLnBrk="0" hangingPunct="0">
              <a:lnSpc>
                <a:spcPct val="100000"/>
              </a:lnSpc>
              <a:spcBef>
                <a:spcPts val="1200"/>
              </a:spcBef>
              <a:spcAft>
                <a:spcPts val="120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a:p>
            <a:pPr marL="457200" marR="0" lvl="0" indent="-457200" algn="l" defTabSz="685800" rtl="0" eaLnBrk="0" fontAlgn="base" latinLnBrk="0" hangingPunct="0">
              <a:lnSpc>
                <a:spcPct val="100000"/>
              </a:lnSpc>
              <a:spcBef>
                <a:spcPts val="1800"/>
              </a:spcBef>
              <a:spcAft>
                <a:spcPct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p:sp>
        <p:nvSpPr>
          <p:cNvPr id="2" name="Content Placeholder 7">
            <a:extLst>
              <a:ext uri="{FF2B5EF4-FFF2-40B4-BE49-F238E27FC236}">
                <a16:creationId xmlns:a16="http://schemas.microsoft.com/office/drawing/2014/main" id="{43C92ECF-FC84-52D1-8E6D-4F2F7EB61715}"/>
              </a:ext>
            </a:extLst>
          </p:cNvPr>
          <p:cNvSpPr txBox="1">
            <a:spLocks/>
          </p:cNvSpPr>
          <p:nvPr/>
        </p:nvSpPr>
        <p:spPr bwMode="auto">
          <a:xfrm>
            <a:off x="5776332" y="2167169"/>
            <a:ext cx="5997107" cy="285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noAutofit/>
          </a:bodyPr>
          <a:lstStyle>
            <a:lvl1pPr marL="0" marR="0" indent="0" algn="l" defTabSz="685800" rtl="0" eaLnBrk="0" fontAlgn="base" latinLnBrk="0" hangingPunct="0">
              <a:lnSpc>
                <a:spcPct val="100000"/>
              </a:lnSpc>
              <a:spcBef>
                <a:spcPts val="1800"/>
              </a:spcBef>
              <a:spcAft>
                <a:spcPct val="0"/>
              </a:spcAft>
              <a:buClrTx/>
              <a:buSzTx/>
              <a:buFont typeface="Arial" panose="020B0604020202020204" pitchFamily="34" charset="0"/>
              <a:buNone/>
              <a:tabLst/>
              <a:defRPr sz="3200" b="0" kern="1200">
                <a:solidFill>
                  <a:schemeClr val="tx1"/>
                </a:solidFill>
                <a:effectLst/>
                <a:latin typeface="Arial" panose="020B0604020202020204" pitchFamily="34" charset="0"/>
                <a:ea typeface="+mn-ea"/>
                <a:cs typeface="Arial" panose="020B0604020202020204" pitchFamily="34" charset="0"/>
              </a:defRPr>
            </a:lvl1pPr>
            <a:lvl2pPr marL="685800" marR="0" indent="-342900" algn="l" defTabSz="685800" rtl="0" eaLnBrk="0" fontAlgn="base" latinLnBrk="0" hangingPunct="0">
              <a:lnSpc>
                <a:spcPct val="100000"/>
              </a:lnSpc>
              <a:spcBef>
                <a:spcPts val="375"/>
              </a:spcBef>
              <a:spcAft>
                <a:spcPct val="0"/>
              </a:spcAft>
              <a:buClrTx/>
              <a:buSzTx/>
              <a:buFont typeface="Arial" panose="020B0604020202020204" pitchFamily="34" charset="0"/>
              <a:buChar char="•"/>
              <a:tabLst/>
              <a:defRPr sz="2800" kern="1200" baseline="0">
                <a:solidFill>
                  <a:schemeClr val="tx1"/>
                </a:solidFill>
                <a:effectLst/>
                <a:latin typeface="Arial" panose="020B0604020202020204" pitchFamily="34" charset="0"/>
                <a:ea typeface="+mn-ea"/>
                <a:cs typeface="Arial" panose="020B0604020202020204" pitchFamily="34" charset="0"/>
              </a:defRPr>
            </a:lvl2pPr>
            <a:lvl3pPr marL="1257300" indent="-458788" algn="l" defTabSz="685800" rtl="0" eaLnBrk="0" fontAlgn="base" hangingPunct="0">
              <a:lnSpc>
                <a:spcPct val="100000"/>
              </a:lnSpc>
              <a:spcBef>
                <a:spcPts val="750"/>
              </a:spcBef>
              <a:spcAft>
                <a:spcPct val="0"/>
              </a:spcAft>
              <a:buFont typeface="Arial" panose="020B0604020202020204" pitchFamily="34" charset="0"/>
              <a:buChar char="•"/>
              <a:defRPr sz="2400" kern="1200">
                <a:solidFill>
                  <a:schemeClr val="tx1"/>
                </a:solidFill>
                <a:effectLst/>
                <a:latin typeface="Arial" panose="020B0604020202020204" pitchFamily="34" charset="0"/>
                <a:ea typeface="+mn-ea"/>
                <a:cs typeface="Arial" panose="020B0604020202020204" pitchFamily="34" charset="0"/>
              </a:defRPr>
            </a:lvl3pPr>
            <a:lvl4pPr marL="1257300" indent="0" algn="l" defTabSz="685800" rtl="0" eaLnBrk="0" fontAlgn="base" hangingPunct="0">
              <a:lnSpc>
                <a:spcPct val="100000"/>
              </a:lnSpc>
              <a:spcBef>
                <a:spcPts val="750"/>
              </a:spcBef>
              <a:spcAft>
                <a:spcPct val="0"/>
              </a:spcAft>
              <a:buFont typeface="Arial" panose="020B0604020202020204" pitchFamily="34" charset="0"/>
              <a:buNone/>
              <a:defRPr sz="2000" kern="1200">
                <a:solidFill>
                  <a:schemeClr val="tx1"/>
                </a:solidFill>
                <a:effectLst/>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600" kern="1200">
                <a:solidFill>
                  <a:schemeClr val="tx1"/>
                </a:solidFill>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0" fontAlgn="base" latinLnBrk="0" hangingPunct="0">
              <a:lnSpc>
                <a:spcPct val="100000"/>
              </a:lnSpc>
              <a:spcBef>
                <a:spcPts val="1200"/>
              </a:spcBef>
              <a:spcAft>
                <a:spcPts val="1200"/>
              </a:spcAft>
              <a:buClrTx/>
              <a:buSzTx/>
              <a:buFont typeface="Arial" panose="020B0604020202020204" pitchFamily="34" charset="0"/>
              <a:buNone/>
              <a:tabLst/>
              <a:defRPr/>
            </a:pPr>
            <a:r>
              <a:rPr lang="en-US" sz="3600" b="1" u="sng" dirty="0">
                <a:solidFill>
                  <a:srgbClr val="FF0000"/>
                </a:solidFill>
              </a:rPr>
              <a:t>Expense</a:t>
            </a:r>
            <a:br>
              <a:rPr lang="en-US" sz="3600" dirty="0">
                <a:solidFill>
                  <a:srgbClr val="FF0000"/>
                </a:solidFill>
              </a:rPr>
            </a:br>
            <a:r>
              <a:rPr lang="en-US" sz="3600" dirty="0">
                <a:solidFill>
                  <a:srgbClr val="FF0000"/>
                </a:solidFill>
              </a:rPr>
              <a:t>	</a:t>
            </a:r>
            <a:r>
              <a:rPr lang="en-US" sz="2400" dirty="0">
                <a:solidFill>
                  <a:sysClr val="windowText" lastClr="000000"/>
                </a:solidFill>
              </a:rPr>
              <a:t>IAFF Per Capita </a:t>
            </a:r>
            <a:r>
              <a:rPr lang="en-US" sz="2400">
                <a:solidFill>
                  <a:sysClr val="windowText" lastClr="000000"/>
                </a:solidFill>
              </a:rPr>
              <a:t>($19.59)</a:t>
            </a:r>
            <a:br>
              <a:rPr lang="en-US" sz="2400" dirty="0">
                <a:solidFill>
                  <a:sysClr val="windowText" lastClr="000000"/>
                </a:solidFill>
              </a:rPr>
            </a:br>
            <a:r>
              <a:rPr lang="en-US" sz="2400" dirty="0">
                <a:solidFill>
                  <a:sysClr val="windowText" lastClr="000000"/>
                </a:solidFill>
              </a:rPr>
              <a:t>	State/Provincial Per Cap ($12.25)</a:t>
            </a:r>
            <a:br>
              <a:rPr lang="en-US" sz="2400" dirty="0">
                <a:solidFill>
                  <a:sysClr val="windowText" lastClr="000000"/>
                </a:solidFill>
              </a:rPr>
            </a:br>
            <a:r>
              <a:rPr lang="en-US" sz="2400" dirty="0">
                <a:solidFill>
                  <a:sysClr val="windowText" lastClr="000000"/>
                </a:solidFill>
              </a:rPr>
              <a:t>	Rent</a:t>
            </a:r>
            <a:br>
              <a:rPr lang="en-US" sz="2400" dirty="0">
                <a:solidFill>
                  <a:sysClr val="windowText" lastClr="000000"/>
                </a:solidFill>
              </a:rPr>
            </a:br>
            <a:r>
              <a:rPr lang="en-US" sz="2400" dirty="0">
                <a:solidFill>
                  <a:sysClr val="windowText" lastClr="000000"/>
                </a:solidFill>
              </a:rPr>
              <a:t>	Office Supplies (Computers)</a:t>
            </a:r>
            <a:br>
              <a:rPr lang="en-US" sz="2400" dirty="0">
                <a:solidFill>
                  <a:sysClr val="windowText" lastClr="000000"/>
                </a:solidFill>
              </a:rPr>
            </a:br>
            <a:r>
              <a:rPr lang="en-US" sz="2400" dirty="0">
                <a:solidFill>
                  <a:sysClr val="windowText" lastClr="000000"/>
                </a:solidFill>
              </a:rPr>
              <a:t>	Travel</a:t>
            </a:r>
            <a:br>
              <a:rPr lang="en-US" sz="2400" dirty="0">
                <a:solidFill>
                  <a:sysClr val="windowText" lastClr="000000"/>
                </a:solidFill>
              </a:rPr>
            </a:br>
            <a:r>
              <a:rPr lang="en-US" sz="2400" dirty="0">
                <a:solidFill>
                  <a:sysClr val="windowText" lastClr="000000"/>
                </a:solidFill>
              </a:rPr>
              <a:t>	Salaries</a:t>
            </a:r>
            <a:br>
              <a:rPr lang="en-US" sz="2400" dirty="0">
                <a:solidFill>
                  <a:sysClr val="windowText" lastClr="000000"/>
                </a:solidFill>
              </a:rPr>
            </a:br>
            <a:r>
              <a:rPr lang="en-US" sz="2400" dirty="0">
                <a:solidFill>
                  <a:sysClr val="windowText" lastClr="000000"/>
                </a:solidFill>
              </a:rPr>
              <a:t> 	Professional Fees (Legal/Accounting)</a:t>
            </a:r>
          </a:p>
          <a:p>
            <a:pPr marR="0" lvl="0" algn="l" defTabSz="685800" rtl="0" eaLnBrk="0" fontAlgn="base" latinLnBrk="0" hangingPunct="0">
              <a:lnSpc>
                <a:spcPct val="100000"/>
              </a:lnSpc>
              <a:spcBef>
                <a:spcPts val="1200"/>
              </a:spcBef>
              <a:spcAft>
                <a:spcPts val="1200"/>
              </a:spcAft>
              <a:buClrTx/>
              <a:buSzTx/>
              <a:tabLst/>
              <a:defRPr/>
            </a:pPr>
            <a:endParaRPr lang="en-US" sz="2400" dirty="0">
              <a:solidFill>
                <a:sysClr val="windowText" lastClr="000000"/>
              </a:solidFill>
            </a:endParaRPr>
          </a:p>
          <a:p>
            <a:pPr marL="571500" marR="0" lvl="0" indent="-571500" algn="l" defTabSz="685800" rtl="0" eaLnBrk="0" fontAlgn="base" latinLnBrk="0" hangingPunct="0">
              <a:lnSpc>
                <a:spcPct val="100000"/>
              </a:lnSpc>
              <a:spcBef>
                <a:spcPts val="1200"/>
              </a:spcBef>
              <a:spcAft>
                <a:spcPts val="1200"/>
              </a:spcAft>
              <a:buClrTx/>
              <a:buSzTx/>
              <a:buFont typeface="Arial" panose="020B0604020202020204" pitchFamily="34" charset="0"/>
              <a:buChar char="•"/>
              <a:tabLst/>
              <a:defRPr/>
            </a:pPr>
            <a:endParaRPr lang="en-US" sz="3600" dirty="0">
              <a:solidFill>
                <a:sysClr val="windowText" lastClr="000000"/>
              </a:solidFill>
            </a:endParaRPr>
          </a:p>
          <a:p>
            <a:pPr marL="0" marR="0" lvl="0" indent="0" algn="l" defTabSz="685800" rtl="0" eaLnBrk="0" fontAlgn="base" latinLnBrk="0" hangingPunct="0">
              <a:lnSpc>
                <a:spcPct val="100000"/>
              </a:lnSpc>
              <a:spcBef>
                <a:spcPts val="1200"/>
              </a:spcBef>
              <a:spcAft>
                <a:spcPts val="120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a:p>
            <a:pPr marL="457200" marR="0" lvl="0" indent="-457200" algn="l" defTabSz="685800" rtl="0" eaLnBrk="0" fontAlgn="base" latinLnBrk="0" hangingPunct="0">
              <a:lnSpc>
                <a:spcPct val="100000"/>
              </a:lnSpc>
              <a:spcBef>
                <a:spcPts val="1800"/>
              </a:spcBef>
              <a:spcAft>
                <a:spcPct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p:spTree>
    <p:custDataLst>
      <p:tags r:id="rId1"/>
    </p:custDataLst>
    <p:extLst>
      <p:ext uri="{BB962C8B-B14F-4D97-AF65-F5344CB8AC3E}">
        <p14:creationId xmlns:p14="http://schemas.microsoft.com/office/powerpoint/2010/main" val="135729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967B7-B4B0-D996-BD51-437467ECCCAC}"/>
              </a:ext>
            </a:extLst>
          </p:cNvPr>
          <p:cNvSpPr>
            <a:spLocks noGrp="1"/>
          </p:cNvSpPr>
          <p:nvPr>
            <p:ph type="title"/>
          </p:nvPr>
        </p:nvSpPr>
        <p:spPr>
          <a:xfrm>
            <a:off x="711200" y="766618"/>
            <a:ext cx="10778836" cy="5181600"/>
          </a:xfrm>
        </p:spPr>
        <p:txBody>
          <a:bodyPr/>
          <a:lstStyle/>
          <a:p>
            <a:r>
              <a:rPr lang="en-US" dirty="0"/>
              <a:t>BUILD YOUR </a:t>
            </a:r>
            <a:br>
              <a:rPr lang="en-US" dirty="0"/>
            </a:br>
            <a:r>
              <a:rPr lang="en-US" dirty="0"/>
              <a:t>OWN BUDGET </a:t>
            </a:r>
            <a:br>
              <a:rPr lang="en-US" dirty="0"/>
            </a:br>
            <a:r>
              <a:rPr lang="en-US" sz="4000" dirty="0"/>
              <a:t>15 minute exercise</a:t>
            </a:r>
          </a:p>
        </p:txBody>
      </p:sp>
      <p:sp>
        <p:nvSpPr>
          <p:cNvPr id="3" name="Slide Number Placeholder 2">
            <a:extLst>
              <a:ext uri="{FF2B5EF4-FFF2-40B4-BE49-F238E27FC236}">
                <a16:creationId xmlns:a16="http://schemas.microsoft.com/office/drawing/2014/main" id="{79820DB5-C4D5-09FF-5A53-20420AB17E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spTree>
    <p:custDataLst>
      <p:tags r:id="rId1"/>
    </p:custDataLst>
    <p:extLst>
      <p:ext uri="{BB962C8B-B14F-4D97-AF65-F5344CB8AC3E}">
        <p14:creationId xmlns:p14="http://schemas.microsoft.com/office/powerpoint/2010/main" val="3044978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BA0CDDD4-EE47-6A63-6420-392D979159ED}"/>
            </a:ext>
          </a:extLst>
        </p:cNvPr>
        <p:cNvGrpSpPr/>
        <p:nvPr/>
      </p:nvGrpSpPr>
      <p:grpSpPr>
        <a:xfrm>
          <a:off x="0" y="0"/>
          <a:ext cx="0" cy="0"/>
          <a:chOff x="0" y="0"/>
          <a:chExt cx="0" cy="0"/>
        </a:xfrm>
      </p:grpSpPr>
      <p:sp>
        <p:nvSpPr>
          <p:cNvPr id="120" name="Google Shape;120;p26">
            <a:extLst>
              <a:ext uri="{FF2B5EF4-FFF2-40B4-BE49-F238E27FC236}">
                <a16:creationId xmlns:a16="http://schemas.microsoft.com/office/drawing/2014/main" id="{41D69245-9248-0A5D-3EC7-362A04CE848B}"/>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C0C2C"/>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sz="1200" b="0" i="0" u="none" strike="noStrike" kern="0" cap="none" spc="0" normalizeH="0" baseline="0" noProof="0">
              <a:ln>
                <a:noFill/>
              </a:ln>
              <a:solidFill>
                <a:srgbClr val="0C0C2C"/>
              </a:solidFill>
              <a:effectLst/>
              <a:uLnTx/>
              <a:uFillTx/>
              <a:latin typeface="Arial"/>
              <a:cs typeface="Arial"/>
              <a:sym typeface="Arial"/>
            </a:endParaRPr>
          </a:p>
        </p:txBody>
      </p:sp>
      <p:sp>
        <p:nvSpPr>
          <p:cNvPr id="122" name="Google Shape;122;p26">
            <a:extLst>
              <a:ext uri="{FF2B5EF4-FFF2-40B4-BE49-F238E27FC236}">
                <a16:creationId xmlns:a16="http://schemas.microsoft.com/office/drawing/2014/main" id="{CF405102-55E6-6D8E-ECD9-4B0540A09558}"/>
              </a:ext>
            </a:extLst>
          </p:cNvPr>
          <p:cNvSpPr txBox="1">
            <a:spLocks noGrp="1"/>
          </p:cNvSpPr>
          <p:nvPr>
            <p:ph type="body" idx="2"/>
          </p:nvPr>
        </p:nvSpPr>
        <p:spPr>
          <a:xfrm>
            <a:off x="647724" y="403938"/>
            <a:ext cx="10988863"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Budget for Local 476</a:t>
            </a:r>
            <a:endParaRPr dirty="0"/>
          </a:p>
        </p:txBody>
      </p:sp>
      <p:pic>
        <p:nvPicPr>
          <p:cNvPr id="3" name="Picture 2">
            <a:extLst>
              <a:ext uri="{FF2B5EF4-FFF2-40B4-BE49-F238E27FC236}">
                <a16:creationId xmlns:a16="http://schemas.microsoft.com/office/drawing/2014/main" id="{A912BA03-7CB8-E23D-9BD6-6AC8DACF8A9C}"/>
              </a:ext>
            </a:extLst>
          </p:cNvPr>
          <p:cNvPicPr>
            <a:picLocks noChangeAspect="1"/>
          </p:cNvPicPr>
          <p:nvPr/>
        </p:nvPicPr>
        <p:blipFill>
          <a:blip r:embed="rId4"/>
          <a:srcRect t="6512" r="3737" b="37770"/>
          <a:stretch>
            <a:fillRect/>
          </a:stretch>
        </p:blipFill>
        <p:spPr>
          <a:xfrm>
            <a:off x="64675" y="2057774"/>
            <a:ext cx="6077480" cy="3218072"/>
          </a:xfrm>
          <a:prstGeom prst="rect">
            <a:avLst/>
          </a:prstGeom>
        </p:spPr>
      </p:pic>
      <p:pic>
        <p:nvPicPr>
          <p:cNvPr id="4" name="Picture 3">
            <a:extLst>
              <a:ext uri="{FF2B5EF4-FFF2-40B4-BE49-F238E27FC236}">
                <a16:creationId xmlns:a16="http://schemas.microsoft.com/office/drawing/2014/main" id="{001D2C08-D556-06B5-FCC7-C333811F4CC8}"/>
              </a:ext>
            </a:extLst>
          </p:cNvPr>
          <p:cNvPicPr>
            <a:picLocks noChangeAspect="1"/>
          </p:cNvPicPr>
          <p:nvPr/>
        </p:nvPicPr>
        <p:blipFill>
          <a:blip r:embed="rId4"/>
          <a:srcRect t="62465" r="5885"/>
          <a:stretch>
            <a:fillRect/>
          </a:stretch>
        </p:blipFill>
        <p:spPr>
          <a:xfrm>
            <a:off x="6142155" y="2454442"/>
            <a:ext cx="5835925" cy="2129215"/>
          </a:xfrm>
          <a:prstGeom prst="rect">
            <a:avLst/>
          </a:prstGeom>
        </p:spPr>
      </p:pic>
    </p:spTree>
    <p:custDataLst>
      <p:tags r:id="rId1"/>
    </p:custDataLst>
    <p:extLst>
      <p:ext uri="{BB962C8B-B14F-4D97-AF65-F5344CB8AC3E}">
        <p14:creationId xmlns:p14="http://schemas.microsoft.com/office/powerpoint/2010/main" val="638803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7E879FB4-CCD1-FCCD-AE26-C8DBBD6317FB}"/>
            </a:ext>
          </a:extLst>
        </p:cNvPr>
        <p:cNvGrpSpPr/>
        <p:nvPr/>
      </p:nvGrpSpPr>
      <p:grpSpPr>
        <a:xfrm>
          <a:off x="0" y="0"/>
          <a:ext cx="0" cy="0"/>
          <a:chOff x="0" y="0"/>
          <a:chExt cx="0" cy="0"/>
        </a:xfrm>
      </p:grpSpPr>
      <p:sp>
        <p:nvSpPr>
          <p:cNvPr id="120" name="Google Shape;120;p26">
            <a:extLst>
              <a:ext uri="{FF2B5EF4-FFF2-40B4-BE49-F238E27FC236}">
                <a16:creationId xmlns:a16="http://schemas.microsoft.com/office/drawing/2014/main" id="{F459819F-1F6D-7CEC-9477-A58EE3325D7A}"/>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C0C2C"/>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37</a:t>
            </a:fld>
            <a:endParaRPr kumimoji="0" sz="1200" b="0" i="0" u="none" strike="noStrike" kern="0" cap="none" spc="0" normalizeH="0" baseline="0" noProof="0">
              <a:ln>
                <a:noFill/>
              </a:ln>
              <a:solidFill>
                <a:srgbClr val="0C0C2C"/>
              </a:solidFill>
              <a:effectLst/>
              <a:uLnTx/>
              <a:uFillTx/>
              <a:latin typeface="Arial"/>
              <a:cs typeface="Arial"/>
              <a:sym typeface="Arial"/>
            </a:endParaRPr>
          </a:p>
        </p:txBody>
      </p:sp>
      <p:sp>
        <p:nvSpPr>
          <p:cNvPr id="122" name="Google Shape;122;p26">
            <a:extLst>
              <a:ext uri="{FF2B5EF4-FFF2-40B4-BE49-F238E27FC236}">
                <a16:creationId xmlns:a16="http://schemas.microsoft.com/office/drawing/2014/main" id="{E1B47469-CE6E-5160-5B96-2321A218A100}"/>
              </a:ext>
            </a:extLst>
          </p:cNvPr>
          <p:cNvSpPr txBox="1">
            <a:spLocks noGrp="1"/>
          </p:cNvSpPr>
          <p:nvPr>
            <p:ph type="body" idx="2"/>
          </p:nvPr>
        </p:nvSpPr>
        <p:spPr>
          <a:xfrm>
            <a:off x="647724" y="403938"/>
            <a:ext cx="10988863"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Budget 2023</a:t>
            </a:r>
            <a:endParaRPr dirty="0"/>
          </a:p>
        </p:txBody>
      </p:sp>
      <p:pic>
        <p:nvPicPr>
          <p:cNvPr id="3" name="Picture 2">
            <a:extLst>
              <a:ext uri="{FF2B5EF4-FFF2-40B4-BE49-F238E27FC236}">
                <a16:creationId xmlns:a16="http://schemas.microsoft.com/office/drawing/2014/main" id="{752483A0-DE70-D368-33B3-E831C6FA8DBF}"/>
              </a:ext>
            </a:extLst>
          </p:cNvPr>
          <p:cNvPicPr>
            <a:picLocks noChangeAspect="1"/>
          </p:cNvPicPr>
          <p:nvPr/>
        </p:nvPicPr>
        <p:blipFill>
          <a:blip r:embed="rId4"/>
          <a:srcRect t="18233"/>
          <a:stretch>
            <a:fillRect/>
          </a:stretch>
        </p:blipFill>
        <p:spPr>
          <a:xfrm>
            <a:off x="747532" y="1612232"/>
            <a:ext cx="7291481" cy="4535905"/>
          </a:xfrm>
          <a:prstGeom prst="rect">
            <a:avLst/>
          </a:prstGeom>
        </p:spPr>
      </p:pic>
      <p:pic>
        <p:nvPicPr>
          <p:cNvPr id="4" name="Picture 3">
            <a:extLst>
              <a:ext uri="{FF2B5EF4-FFF2-40B4-BE49-F238E27FC236}">
                <a16:creationId xmlns:a16="http://schemas.microsoft.com/office/drawing/2014/main" id="{A4464C13-606D-56CC-0CD6-D57C00B67EA9}"/>
              </a:ext>
            </a:extLst>
          </p:cNvPr>
          <p:cNvPicPr>
            <a:picLocks noChangeAspect="1"/>
          </p:cNvPicPr>
          <p:nvPr/>
        </p:nvPicPr>
        <p:blipFill>
          <a:blip r:embed="rId4"/>
          <a:srcRect r="29275" b="86634"/>
          <a:stretch>
            <a:fillRect/>
          </a:stretch>
        </p:blipFill>
        <p:spPr>
          <a:xfrm>
            <a:off x="5500006" y="1334754"/>
            <a:ext cx="6276068" cy="902368"/>
          </a:xfrm>
          <a:prstGeom prst="rect">
            <a:avLst/>
          </a:prstGeom>
        </p:spPr>
      </p:pic>
    </p:spTree>
    <p:custDataLst>
      <p:tags r:id="rId1"/>
    </p:custDataLst>
    <p:extLst>
      <p:ext uri="{BB962C8B-B14F-4D97-AF65-F5344CB8AC3E}">
        <p14:creationId xmlns:p14="http://schemas.microsoft.com/office/powerpoint/2010/main" val="2553332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411030A5-7574-DF3E-412E-D70B426CCD0E}"/>
            </a:ext>
          </a:extLst>
        </p:cNvPr>
        <p:cNvGrpSpPr/>
        <p:nvPr/>
      </p:nvGrpSpPr>
      <p:grpSpPr>
        <a:xfrm>
          <a:off x="0" y="0"/>
          <a:ext cx="0" cy="0"/>
          <a:chOff x="0" y="0"/>
          <a:chExt cx="0" cy="0"/>
        </a:xfrm>
      </p:grpSpPr>
      <p:sp>
        <p:nvSpPr>
          <p:cNvPr id="120" name="Google Shape;120;p26">
            <a:extLst>
              <a:ext uri="{FF2B5EF4-FFF2-40B4-BE49-F238E27FC236}">
                <a16:creationId xmlns:a16="http://schemas.microsoft.com/office/drawing/2014/main" id="{8B209731-A167-B957-4768-99C41268AD6F}"/>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C0C2C"/>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38</a:t>
            </a:fld>
            <a:endParaRPr kumimoji="0" sz="1200" b="0" i="0" u="none" strike="noStrike" kern="0" cap="none" spc="0" normalizeH="0" baseline="0" noProof="0">
              <a:ln>
                <a:noFill/>
              </a:ln>
              <a:solidFill>
                <a:srgbClr val="0C0C2C"/>
              </a:solidFill>
              <a:effectLst/>
              <a:uLnTx/>
              <a:uFillTx/>
              <a:latin typeface="Arial"/>
              <a:cs typeface="Arial"/>
              <a:sym typeface="Arial"/>
            </a:endParaRPr>
          </a:p>
        </p:txBody>
      </p:sp>
      <p:sp>
        <p:nvSpPr>
          <p:cNvPr id="122" name="Google Shape;122;p26">
            <a:extLst>
              <a:ext uri="{FF2B5EF4-FFF2-40B4-BE49-F238E27FC236}">
                <a16:creationId xmlns:a16="http://schemas.microsoft.com/office/drawing/2014/main" id="{1DE2DEF6-2CB5-8F79-60E3-2F3C3563F50C}"/>
              </a:ext>
            </a:extLst>
          </p:cNvPr>
          <p:cNvSpPr txBox="1">
            <a:spLocks noGrp="1"/>
          </p:cNvSpPr>
          <p:nvPr>
            <p:ph type="body" idx="2"/>
          </p:nvPr>
        </p:nvSpPr>
        <p:spPr>
          <a:xfrm>
            <a:off x="647724" y="403938"/>
            <a:ext cx="10988863"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Budget 2024</a:t>
            </a:r>
            <a:endParaRPr dirty="0"/>
          </a:p>
        </p:txBody>
      </p:sp>
      <p:pic>
        <p:nvPicPr>
          <p:cNvPr id="3" name="Picture 2">
            <a:extLst>
              <a:ext uri="{FF2B5EF4-FFF2-40B4-BE49-F238E27FC236}">
                <a16:creationId xmlns:a16="http://schemas.microsoft.com/office/drawing/2014/main" id="{B795D4DD-F152-21E6-6C16-284B595F10FB}"/>
              </a:ext>
            </a:extLst>
          </p:cNvPr>
          <p:cNvPicPr>
            <a:picLocks noChangeAspect="1"/>
          </p:cNvPicPr>
          <p:nvPr/>
        </p:nvPicPr>
        <p:blipFill>
          <a:blip r:embed="rId4"/>
          <a:srcRect t="17957"/>
          <a:stretch>
            <a:fillRect/>
          </a:stretch>
        </p:blipFill>
        <p:spPr>
          <a:xfrm>
            <a:off x="1029421" y="1575894"/>
            <a:ext cx="7630590" cy="4744104"/>
          </a:xfrm>
          <a:prstGeom prst="rect">
            <a:avLst/>
          </a:prstGeom>
        </p:spPr>
      </p:pic>
      <p:pic>
        <p:nvPicPr>
          <p:cNvPr id="4" name="Picture 3">
            <a:extLst>
              <a:ext uri="{FF2B5EF4-FFF2-40B4-BE49-F238E27FC236}">
                <a16:creationId xmlns:a16="http://schemas.microsoft.com/office/drawing/2014/main" id="{FF7A1E34-8827-1211-858E-3D9B49C064E7}"/>
              </a:ext>
            </a:extLst>
          </p:cNvPr>
          <p:cNvPicPr>
            <a:picLocks noChangeAspect="1"/>
          </p:cNvPicPr>
          <p:nvPr/>
        </p:nvPicPr>
        <p:blipFill>
          <a:blip r:embed="rId5"/>
          <a:srcRect r="34148" b="86378"/>
          <a:stretch>
            <a:fillRect/>
          </a:stretch>
        </p:blipFill>
        <p:spPr>
          <a:xfrm>
            <a:off x="5976968" y="1132600"/>
            <a:ext cx="5366085" cy="844502"/>
          </a:xfrm>
          <a:prstGeom prst="rect">
            <a:avLst/>
          </a:prstGeom>
        </p:spPr>
      </p:pic>
    </p:spTree>
    <p:custDataLst>
      <p:tags r:id="rId1"/>
    </p:custDataLst>
    <p:extLst>
      <p:ext uri="{BB962C8B-B14F-4D97-AF65-F5344CB8AC3E}">
        <p14:creationId xmlns:p14="http://schemas.microsoft.com/office/powerpoint/2010/main" val="3420238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5417E3EA-DD4C-AE05-91E3-03C3BB0467B7}"/>
            </a:ext>
          </a:extLst>
        </p:cNvPr>
        <p:cNvGrpSpPr/>
        <p:nvPr/>
      </p:nvGrpSpPr>
      <p:grpSpPr>
        <a:xfrm>
          <a:off x="0" y="0"/>
          <a:ext cx="0" cy="0"/>
          <a:chOff x="0" y="0"/>
          <a:chExt cx="0" cy="0"/>
        </a:xfrm>
      </p:grpSpPr>
      <p:sp>
        <p:nvSpPr>
          <p:cNvPr id="120" name="Google Shape;120;p26">
            <a:extLst>
              <a:ext uri="{FF2B5EF4-FFF2-40B4-BE49-F238E27FC236}">
                <a16:creationId xmlns:a16="http://schemas.microsoft.com/office/drawing/2014/main" id="{B9720BE8-2391-A263-9CAB-0CF0125F832D}"/>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C0C2C"/>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39</a:t>
            </a:fld>
            <a:endParaRPr kumimoji="0" sz="1200" b="0" i="0" u="none" strike="noStrike" kern="0" cap="none" spc="0" normalizeH="0" baseline="0" noProof="0">
              <a:ln>
                <a:noFill/>
              </a:ln>
              <a:solidFill>
                <a:srgbClr val="0C0C2C"/>
              </a:solidFill>
              <a:effectLst/>
              <a:uLnTx/>
              <a:uFillTx/>
              <a:latin typeface="Arial"/>
              <a:cs typeface="Arial"/>
              <a:sym typeface="Arial"/>
            </a:endParaRPr>
          </a:p>
        </p:txBody>
      </p:sp>
      <p:sp>
        <p:nvSpPr>
          <p:cNvPr id="122" name="Google Shape;122;p26">
            <a:extLst>
              <a:ext uri="{FF2B5EF4-FFF2-40B4-BE49-F238E27FC236}">
                <a16:creationId xmlns:a16="http://schemas.microsoft.com/office/drawing/2014/main" id="{C95ECA78-82FA-4FA3-BF47-29FFEE88B45F}"/>
              </a:ext>
            </a:extLst>
          </p:cNvPr>
          <p:cNvSpPr txBox="1">
            <a:spLocks noGrp="1"/>
          </p:cNvSpPr>
          <p:nvPr>
            <p:ph type="body" idx="2"/>
          </p:nvPr>
        </p:nvSpPr>
        <p:spPr>
          <a:xfrm>
            <a:off x="647724" y="403938"/>
            <a:ext cx="10988863"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Budget 2025</a:t>
            </a:r>
            <a:endParaRPr dirty="0"/>
          </a:p>
        </p:txBody>
      </p:sp>
      <p:pic>
        <p:nvPicPr>
          <p:cNvPr id="4" name="Picture 3">
            <a:extLst>
              <a:ext uri="{FF2B5EF4-FFF2-40B4-BE49-F238E27FC236}">
                <a16:creationId xmlns:a16="http://schemas.microsoft.com/office/drawing/2014/main" id="{A52BCB4E-EFEB-AC64-CE84-556CA1401620}"/>
              </a:ext>
            </a:extLst>
          </p:cNvPr>
          <p:cNvPicPr>
            <a:picLocks noChangeAspect="1"/>
          </p:cNvPicPr>
          <p:nvPr/>
        </p:nvPicPr>
        <p:blipFill>
          <a:blip r:embed="rId4"/>
          <a:srcRect t="17349"/>
          <a:stretch>
            <a:fillRect/>
          </a:stretch>
        </p:blipFill>
        <p:spPr>
          <a:xfrm>
            <a:off x="1106685" y="1552074"/>
            <a:ext cx="7342928" cy="4767924"/>
          </a:xfrm>
          <a:prstGeom prst="rect">
            <a:avLst/>
          </a:prstGeom>
        </p:spPr>
      </p:pic>
      <p:pic>
        <p:nvPicPr>
          <p:cNvPr id="6" name="Picture 5">
            <a:extLst>
              <a:ext uri="{FF2B5EF4-FFF2-40B4-BE49-F238E27FC236}">
                <a16:creationId xmlns:a16="http://schemas.microsoft.com/office/drawing/2014/main" id="{260C1595-CC16-14F9-194D-7D62E8A9E7EB}"/>
              </a:ext>
            </a:extLst>
          </p:cNvPr>
          <p:cNvPicPr>
            <a:picLocks noChangeAspect="1"/>
          </p:cNvPicPr>
          <p:nvPr/>
        </p:nvPicPr>
        <p:blipFill>
          <a:blip r:embed="rId4"/>
          <a:srcRect r="40677" b="86268"/>
          <a:stretch>
            <a:fillRect/>
          </a:stretch>
        </p:blipFill>
        <p:spPr>
          <a:xfrm>
            <a:off x="6096000" y="794085"/>
            <a:ext cx="5547346" cy="1008836"/>
          </a:xfrm>
          <a:prstGeom prst="rect">
            <a:avLst/>
          </a:prstGeom>
        </p:spPr>
      </p:pic>
    </p:spTree>
    <p:custDataLst>
      <p:tags r:id="rId1"/>
    </p:custDataLst>
    <p:extLst>
      <p:ext uri="{BB962C8B-B14F-4D97-AF65-F5344CB8AC3E}">
        <p14:creationId xmlns:p14="http://schemas.microsoft.com/office/powerpoint/2010/main" val="492033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6"/>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sp>
        <p:nvSpPr>
          <p:cNvPr id="122" name="Google Shape;122;p26"/>
          <p:cNvSpPr txBox="1">
            <a:spLocks noGrp="1"/>
          </p:cNvSpPr>
          <p:nvPr>
            <p:ph type="body" idx="2"/>
          </p:nvPr>
        </p:nvSpPr>
        <p:spPr>
          <a:xfrm>
            <a:off x="647724" y="403938"/>
            <a:ext cx="8347419"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Secretary Duties</a:t>
            </a:r>
            <a:endParaRPr dirty="0"/>
          </a:p>
        </p:txBody>
      </p:sp>
      <p:grpSp>
        <p:nvGrpSpPr>
          <p:cNvPr id="2" name="Group 1">
            <a:extLst>
              <a:ext uri="{FF2B5EF4-FFF2-40B4-BE49-F238E27FC236}">
                <a16:creationId xmlns:a16="http://schemas.microsoft.com/office/drawing/2014/main" id="{666A1567-E55D-0F28-2EF0-C99BFAC7C8F1}"/>
              </a:ext>
            </a:extLst>
          </p:cNvPr>
          <p:cNvGrpSpPr/>
          <p:nvPr/>
        </p:nvGrpSpPr>
        <p:grpSpPr>
          <a:xfrm>
            <a:off x="879925" y="1402475"/>
            <a:ext cx="2109651" cy="2184423"/>
            <a:chOff x="650436" y="1283389"/>
            <a:chExt cx="2109651" cy="2267173"/>
          </a:xfrm>
        </p:grpSpPr>
        <p:sp>
          <p:nvSpPr>
            <p:cNvPr id="3" name="Rectangle 2">
              <a:extLst>
                <a:ext uri="{FF2B5EF4-FFF2-40B4-BE49-F238E27FC236}">
                  <a16:creationId xmlns:a16="http://schemas.microsoft.com/office/drawing/2014/main" id="{29BB0C22-D538-95FD-5FF3-D1DC4CBFD3C6}"/>
                </a:ext>
              </a:extLst>
            </p:cNvPr>
            <p:cNvSpPr/>
            <p:nvPr/>
          </p:nvSpPr>
          <p:spPr>
            <a:xfrm>
              <a:off x="650436" y="2688085"/>
              <a:ext cx="2109651" cy="862477"/>
            </a:xfrm>
            <a:prstGeom prst="rect">
              <a:avLst/>
            </a:prstGeom>
          </p:spPr>
          <p:txBody>
            <a:bodyPr wrap="square">
              <a:spAutoFit/>
            </a:bodyPr>
            <a:lstStyle/>
            <a:p>
              <a:pPr algn="ctr"/>
              <a:r>
                <a:rPr lang="en-US" sz="2400" dirty="0"/>
                <a:t>Custody of all documents </a:t>
              </a:r>
            </a:p>
          </p:txBody>
        </p:sp>
        <p:pic>
          <p:nvPicPr>
            <p:cNvPr id="4" name="Picture 6">
              <a:extLst>
                <a:ext uri="{FF2B5EF4-FFF2-40B4-BE49-F238E27FC236}">
                  <a16:creationId xmlns:a16="http://schemas.microsoft.com/office/drawing/2014/main" id="{74A4719E-2D3E-8D61-D540-BF4913224254}"/>
                </a:ext>
              </a:extLst>
            </p:cNvPr>
            <p:cNvPicPr>
              <a:picLocks noChangeAspect="1" noChangeArrowheads="1"/>
            </p:cNvPicPr>
            <p:nvPr/>
          </p:nvPicPr>
          <p:blipFill>
            <a:blip r:embed="rId4"/>
            <a:srcRect/>
            <a:stretch/>
          </p:blipFill>
          <p:spPr bwMode="auto">
            <a:xfrm>
              <a:off x="782460" y="1283389"/>
              <a:ext cx="1468834" cy="14688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DA051C47-C8A6-3FC5-AC55-E487C20194A6}"/>
              </a:ext>
            </a:extLst>
          </p:cNvPr>
          <p:cNvGrpSpPr/>
          <p:nvPr/>
        </p:nvGrpSpPr>
        <p:grpSpPr>
          <a:xfrm>
            <a:off x="3804649" y="1598857"/>
            <a:ext cx="1774426" cy="1830143"/>
            <a:chOff x="727622" y="1276065"/>
            <a:chExt cx="1774426" cy="1830143"/>
          </a:xfrm>
        </p:grpSpPr>
        <p:sp>
          <p:nvSpPr>
            <p:cNvPr id="6" name="Rectangle 5">
              <a:extLst>
                <a:ext uri="{FF2B5EF4-FFF2-40B4-BE49-F238E27FC236}">
                  <a16:creationId xmlns:a16="http://schemas.microsoft.com/office/drawing/2014/main" id="{8FFCF4CD-5815-2831-BF1E-6C6DD5264BE3}"/>
                </a:ext>
              </a:extLst>
            </p:cNvPr>
            <p:cNvSpPr/>
            <p:nvPr/>
          </p:nvSpPr>
          <p:spPr>
            <a:xfrm>
              <a:off x="727622" y="2644543"/>
              <a:ext cx="1774426" cy="461665"/>
            </a:xfrm>
            <a:prstGeom prst="rect">
              <a:avLst/>
            </a:prstGeom>
          </p:spPr>
          <p:txBody>
            <a:bodyPr wrap="square">
              <a:spAutoFit/>
            </a:bodyPr>
            <a:lstStyle/>
            <a:p>
              <a:pPr algn="ctr"/>
              <a:r>
                <a:rPr lang="en-US" sz="2400" dirty="0"/>
                <a:t>Minutes</a:t>
              </a:r>
            </a:p>
          </p:txBody>
        </p:sp>
        <p:pic>
          <p:nvPicPr>
            <p:cNvPr id="8" name="Picture 6">
              <a:extLst>
                <a:ext uri="{FF2B5EF4-FFF2-40B4-BE49-F238E27FC236}">
                  <a16:creationId xmlns:a16="http://schemas.microsoft.com/office/drawing/2014/main" id="{411070E2-11D2-F35E-2487-30A5356A0954}"/>
                </a:ext>
              </a:extLst>
            </p:cNvPr>
            <p:cNvPicPr>
              <a:picLocks noChangeAspect="1" noChangeArrowheads="1"/>
            </p:cNvPicPr>
            <p:nvPr/>
          </p:nvPicPr>
          <p:blipFill>
            <a:blip r:embed="rId5"/>
            <a:srcRect/>
            <a:stretch/>
          </p:blipFill>
          <p:spPr bwMode="auto">
            <a:xfrm>
              <a:off x="911868" y="1276065"/>
              <a:ext cx="1538930" cy="13309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0D43F25A-E0B3-606B-C394-BDFE7251C10A}"/>
              </a:ext>
            </a:extLst>
          </p:cNvPr>
          <p:cNvGrpSpPr/>
          <p:nvPr/>
        </p:nvGrpSpPr>
        <p:grpSpPr>
          <a:xfrm>
            <a:off x="6394148" y="1721313"/>
            <a:ext cx="2547491" cy="1865585"/>
            <a:chOff x="467788" y="1226109"/>
            <a:chExt cx="2460930" cy="1865585"/>
          </a:xfrm>
        </p:grpSpPr>
        <p:sp>
          <p:nvSpPr>
            <p:cNvPr id="10" name="Rectangle 9">
              <a:extLst>
                <a:ext uri="{FF2B5EF4-FFF2-40B4-BE49-F238E27FC236}">
                  <a16:creationId xmlns:a16="http://schemas.microsoft.com/office/drawing/2014/main" id="{71538F4D-C0F9-7989-E30E-E1BC7AD1691D}"/>
                </a:ext>
              </a:extLst>
            </p:cNvPr>
            <p:cNvSpPr/>
            <p:nvPr/>
          </p:nvSpPr>
          <p:spPr>
            <a:xfrm>
              <a:off x="467788" y="2630029"/>
              <a:ext cx="2460930" cy="461665"/>
            </a:xfrm>
            <a:prstGeom prst="rect">
              <a:avLst/>
            </a:prstGeom>
          </p:spPr>
          <p:txBody>
            <a:bodyPr wrap="none">
              <a:spAutoFit/>
            </a:bodyPr>
            <a:lstStyle/>
            <a:p>
              <a:pPr algn="ctr"/>
              <a:r>
                <a:rPr lang="en-US" sz="2400" dirty="0"/>
                <a:t>Seal of the local </a:t>
              </a:r>
            </a:p>
          </p:txBody>
        </p:sp>
        <p:pic>
          <p:nvPicPr>
            <p:cNvPr id="11" name="Picture 6">
              <a:extLst>
                <a:ext uri="{FF2B5EF4-FFF2-40B4-BE49-F238E27FC236}">
                  <a16:creationId xmlns:a16="http://schemas.microsoft.com/office/drawing/2014/main" id="{B6164091-392A-C3C2-8AB6-7A2FAB726C8C}"/>
                </a:ext>
              </a:extLst>
            </p:cNvPr>
            <p:cNvPicPr>
              <a:picLocks noChangeAspect="1" noChangeArrowheads="1"/>
            </p:cNvPicPr>
            <p:nvPr/>
          </p:nvPicPr>
          <p:blipFill>
            <a:blip r:embed="rId6"/>
            <a:srcRect/>
            <a:stretch/>
          </p:blipFill>
          <p:spPr bwMode="auto">
            <a:xfrm>
              <a:off x="923819" y="1226109"/>
              <a:ext cx="1393137" cy="144213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Content Placeholder 4">
            <a:extLst>
              <a:ext uri="{FF2B5EF4-FFF2-40B4-BE49-F238E27FC236}">
                <a16:creationId xmlns:a16="http://schemas.microsoft.com/office/drawing/2014/main" id="{06DFDE68-1B33-FDD6-43F1-D2867BD35BDD}"/>
              </a:ext>
            </a:extLst>
          </p:cNvPr>
          <p:cNvSpPr txBox="1">
            <a:spLocks/>
          </p:cNvSpPr>
          <p:nvPr/>
        </p:nvSpPr>
        <p:spPr bwMode="auto">
          <a:xfrm>
            <a:off x="8816839" y="1983917"/>
            <a:ext cx="2956600" cy="560846"/>
          </a:xfrm>
          <a:prstGeom prst="rect">
            <a:avLst/>
          </a:prstGeom>
          <a:solidFill>
            <a:srgbClr val="FFC000"/>
          </a:solidFill>
          <a:ln w="25400">
            <a:solidFill>
              <a:schemeClr val="tx1"/>
            </a:solidFill>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marL="342900" marR="0" indent="-342900" algn="l" defTabSz="685800" rtl="0" eaLnBrk="0" fontAlgn="base" latinLnBrk="0" hangingPunct="0">
              <a:lnSpc>
                <a:spcPct val="100000"/>
              </a:lnSpc>
              <a:spcBef>
                <a:spcPts val="750"/>
              </a:spcBef>
              <a:spcAft>
                <a:spcPct val="0"/>
              </a:spcAft>
              <a:buClrTx/>
              <a:buSzTx/>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800100" indent="-342900" algn="l" defTabSz="685800" rtl="0" eaLnBrk="0" fontAlgn="base" hangingPunct="0">
              <a:lnSpc>
                <a:spcPct val="100000"/>
              </a:lnSpc>
              <a:spcBef>
                <a:spcPts val="375"/>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257300" indent="-342900" algn="l" defTabSz="685800" rtl="0" eaLnBrk="0" fontAlgn="base" hangingPunct="0">
              <a:lnSpc>
                <a:spcPct val="100000"/>
              </a:lnSpc>
              <a:spcBef>
                <a:spcPts val="375"/>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55763" indent="-336550" algn="l" defTabSz="685800" rtl="0" eaLnBrk="0" fontAlgn="base" hangingPunct="0">
              <a:lnSpc>
                <a:spcPct val="100000"/>
              </a:lnSpc>
              <a:spcBef>
                <a:spcPts val="375"/>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800" b="1" dirty="0"/>
              <a:t>Secretary</a:t>
            </a:r>
            <a:endParaRPr lang="en-US" sz="2800" dirty="0"/>
          </a:p>
        </p:txBody>
      </p:sp>
      <p:grpSp>
        <p:nvGrpSpPr>
          <p:cNvPr id="13" name="Group 12">
            <a:extLst>
              <a:ext uri="{FF2B5EF4-FFF2-40B4-BE49-F238E27FC236}">
                <a16:creationId xmlns:a16="http://schemas.microsoft.com/office/drawing/2014/main" id="{0F4E36DA-DA9D-E5C8-DA9F-1480E91027BC}"/>
              </a:ext>
            </a:extLst>
          </p:cNvPr>
          <p:cNvGrpSpPr/>
          <p:nvPr/>
        </p:nvGrpSpPr>
        <p:grpSpPr>
          <a:xfrm>
            <a:off x="1934750" y="3754420"/>
            <a:ext cx="2480166" cy="2020278"/>
            <a:chOff x="482302" y="1114958"/>
            <a:chExt cx="2480166" cy="2020278"/>
          </a:xfrm>
        </p:grpSpPr>
        <p:sp>
          <p:nvSpPr>
            <p:cNvPr id="14" name="Rectangle 13">
              <a:extLst>
                <a:ext uri="{FF2B5EF4-FFF2-40B4-BE49-F238E27FC236}">
                  <a16:creationId xmlns:a16="http://schemas.microsoft.com/office/drawing/2014/main" id="{C764207F-91F1-AB10-FF35-4E5081732847}"/>
                </a:ext>
              </a:extLst>
            </p:cNvPr>
            <p:cNvSpPr/>
            <p:nvPr/>
          </p:nvSpPr>
          <p:spPr>
            <a:xfrm>
              <a:off x="482302" y="2673571"/>
              <a:ext cx="2480166" cy="461665"/>
            </a:xfrm>
            <a:prstGeom prst="rect">
              <a:avLst/>
            </a:prstGeom>
          </p:spPr>
          <p:txBody>
            <a:bodyPr wrap="none">
              <a:spAutoFit/>
            </a:bodyPr>
            <a:lstStyle/>
            <a:p>
              <a:pPr algn="ctr"/>
              <a:r>
                <a:rPr lang="en-US" sz="2400" dirty="0"/>
                <a:t>Correspondence</a:t>
              </a:r>
            </a:p>
          </p:txBody>
        </p:sp>
        <p:pic>
          <p:nvPicPr>
            <p:cNvPr id="15" name="Picture 6">
              <a:extLst>
                <a:ext uri="{FF2B5EF4-FFF2-40B4-BE49-F238E27FC236}">
                  <a16:creationId xmlns:a16="http://schemas.microsoft.com/office/drawing/2014/main" id="{87025DEF-2B72-2A34-B607-4CCF85C549C3}"/>
                </a:ext>
              </a:extLst>
            </p:cNvPr>
            <p:cNvPicPr>
              <a:picLocks noChangeAspect="1" noChangeArrowheads="1"/>
            </p:cNvPicPr>
            <p:nvPr/>
          </p:nvPicPr>
          <p:blipFill>
            <a:blip r:embed="rId7"/>
            <a:srcRect/>
            <a:stretch/>
          </p:blipFill>
          <p:spPr bwMode="auto">
            <a:xfrm>
              <a:off x="783666" y="1114958"/>
              <a:ext cx="1877439" cy="162373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8D6922A1-18AE-3344-0AA6-77B5F6F9E91C}"/>
              </a:ext>
            </a:extLst>
          </p:cNvPr>
          <p:cNvSpPr/>
          <p:nvPr/>
        </p:nvSpPr>
        <p:spPr>
          <a:xfrm>
            <a:off x="7721397" y="5543865"/>
            <a:ext cx="2547492" cy="461665"/>
          </a:xfrm>
          <a:prstGeom prst="rect">
            <a:avLst/>
          </a:prstGeom>
        </p:spPr>
        <p:txBody>
          <a:bodyPr wrap="none">
            <a:spAutoFit/>
          </a:bodyPr>
          <a:lstStyle/>
          <a:p>
            <a:pPr algn="ctr" defTabSz="457200" eaLnBrk="0" fontAlgn="base" hangingPunct="0">
              <a:spcBef>
                <a:spcPct val="0"/>
              </a:spcBef>
              <a:spcAft>
                <a:spcPct val="0"/>
              </a:spcAft>
              <a:buClrTx/>
              <a:buFontTx/>
              <a:buNone/>
            </a:pPr>
            <a:r>
              <a:rPr lang="en-US" sz="2400" kern="1200" dirty="0">
                <a:solidFill>
                  <a:prstClr val="black"/>
                </a:solidFill>
                <a:latin typeface="Arial" panose="020B0604020202020204" pitchFamily="34" charset="0"/>
                <a:ea typeface="ＭＳ Ｐゴシック" panose="020B0600070205080204" pitchFamily="34" charset="-128"/>
                <a:cs typeface="+mn-cs"/>
              </a:rPr>
              <a:t>Maintain records </a:t>
            </a:r>
          </a:p>
        </p:txBody>
      </p:sp>
      <p:pic>
        <p:nvPicPr>
          <p:cNvPr id="18" name="Picture 6">
            <a:extLst>
              <a:ext uri="{FF2B5EF4-FFF2-40B4-BE49-F238E27FC236}">
                <a16:creationId xmlns:a16="http://schemas.microsoft.com/office/drawing/2014/main" id="{09D4D571-30DA-4B6B-8BCC-4E05D18B8C58}"/>
              </a:ext>
            </a:extLst>
          </p:cNvPr>
          <p:cNvPicPr>
            <a:picLocks noChangeAspect="1" noChangeArrowheads="1"/>
          </p:cNvPicPr>
          <p:nvPr/>
        </p:nvPicPr>
        <p:blipFill>
          <a:blip r:embed="rId8"/>
          <a:srcRect/>
          <a:stretch/>
        </p:blipFill>
        <p:spPr bwMode="auto">
          <a:xfrm>
            <a:off x="8135636" y="4261085"/>
            <a:ext cx="1719014" cy="13969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eam-roster-clipart - Valley View Farm">
            <a:extLst>
              <a:ext uri="{FF2B5EF4-FFF2-40B4-BE49-F238E27FC236}">
                <a16:creationId xmlns:a16="http://schemas.microsoft.com/office/drawing/2014/main" id="{6B12FEE9-5D1F-33F0-AC97-23468E1697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6226" y="3842213"/>
            <a:ext cx="1537431" cy="162911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7EA5801-8044-BDDD-BC7D-121B622E55C7}"/>
              </a:ext>
            </a:extLst>
          </p:cNvPr>
          <p:cNvSpPr/>
          <p:nvPr/>
        </p:nvSpPr>
        <p:spPr>
          <a:xfrm>
            <a:off x="4783323" y="5378150"/>
            <a:ext cx="2423236" cy="1200329"/>
          </a:xfrm>
          <a:prstGeom prst="rect">
            <a:avLst/>
          </a:prstGeom>
        </p:spPr>
        <p:txBody>
          <a:bodyPr wrap="square">
            <a:spAutoFit/>
          </a:bodyPr>
          <a:lstStyle/>
          <a:p>
            <a:pPr algn="ctr" defTabSz="457200" eaLnBrk="0" fontAlgn="base" hangingPunct="0">
              <a:spcBef>
                <a:spcPct val="0"/>
              </a:spcBef>
              <a:spcAft>
                <a:spcPct val="0"/>
              </a:spcAft>
              <a:buClrTx/>
              <a:buFontTx/>
              <a:buNone/>
            </a:pPr>
            <a:r>
              <a:rPr lang="en-US" sz="2400" kern="1200" dirty="0">
                <a:solidFill>
                  <a:prstClr val="black"/>
                </a:solidFill>
                <a:latin typeface="Arial" panose="020B0604020202020204" pitchFamily="34" charset="0"/>
                <a:ea typeface="ＭＳ Ｐゴシック" panose="020B0600070205080204" pitchFamily="34" charset="-128"/>
                <a:cs typeface="+mn-cs"/>
              </a:rPr>
              <a:t>Maintain Official List of Members </a:t>
            </a:r>
          </a:p>
          <a:p>
            <a:pPr algn="ctr" defTabSz="457200" eaLnBrk="0" fontAlgn="base" hangingPunct="0">
              <a:spcBef>
                <a:spcPct val="0"/>
              </a:spcBef>
              <a:spcAft>
                <a:spcPct val="0"/>
              </a:spcAft>
              <a:buClrTx/>
              <a:buFontTx/>
              <a:buNone/>
            </a:pPr>
            <a:endParaRPr lang="en-US" sz="2400" kern="1200" dirty="0">
              <a:solidFill>
                <a:prstClr val="black"/>
              </a:solidFill>
              <a:latin typeface="Arial" panose="020B0604020202020204" pitchFamily="34" charset="0"/>
              <a:ea typeface="ＭＳ Ｐゴシック" panose="020B0600070205080204" pitchFamily="34" charset="-128"/>
              <a:cs typeface="+mn-cs"/>
            </a:endParaRPr>
          </a:p>
        </p:txBody>
      </p:sp>
    </p:spTree>
    <p:custDataLst>
      <p:tags r:id="rId1"/>
    </p:custDataLst>
    <p:extLst>
      <p:ext uri="{BB962C8B-B14F-4D97-AF65-F5344CB8AC3E}">
        <p14:creationId xmlns:p14="http://schemas.microsoft.com/office/powerpoint/2010/main" val="295846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27DFA5AC-41F9-E83D-E5AA-F8B79BADDAF1}"/>
            </a:ext>
          </a:extLst>
        </p:cNvPr>
        <p:cNvGrpSpPr/>
        <p:nvPr/>
      </p:nvGrpSpPr>
      <p:grpSpPr>
        <a:xfrm>
          <a:off x="0" y="0"/>
          <a:ext cx="0" cy="0"/>
          <a:chOff x="0" y="0"/>
          <a:chExt cx="0" cy="0"/>
        </a:xfrm>
      </p:grpSpPr>
      <p:sp>
        <p:nvSpPr>
          <p:cNvPr id="120" name="Google Shape;120;p26">
            <a:extLst>
              <a:ext uri="{FF2B5EF4-FFF2-40B4-BE49-F238E27FC236}">
                <a16:creationId xmlns:a16="http://schemas.microsoft.com/office/drawing/2014/main" id="{C90BB387-F316-E533-EB0A-5246D6D041DA}"/>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C0C2C"/>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40</a:t>
            </a:fld>
            <a:endParaRPr kumimoji="0" sz="1200" b="0" i="0" u="none" strike="noStrike" kern="0" cap="none" spc="0" normalizeH="0" baseline="0" noProof="0">
              <a:ln>
                <a:noFill/>
              </a:ln>
              <a:solidFill>
                <a:srgbClr val="0C0C2C"/>
              </a:solidFill>
              <a:effectLst/>
              <a:uLnTx/>
              <a:uFillTx/>
              <a:latin typeface="Arial"/>
              <a:cs typeface="Arial"/>
              <a:sym typeface="Arial"/>
            </a:endParaRPr>
          </a:p>
        </p:txBody>
      </p:sp>
      <p:sp>
        <p:nvSpPr>
          <p:cNvPr id="122" name="Google Shape;122;p26">
            <a:extLst>
              <a:ext uri="{FF2B5EF4-FFF2-40B4-BE49-F238E27FC236}">
                <a16:creationId xmlns:a16="http://schemas.microsoft.com/office/drawing/2014/main" id="{6B69616E-0286-217E-379B-108F47FA45AB}"/>
              </a:ext>
            </a:extLst>
          </p:cNvPr>
          <p:cNvSpPr txBox="1">
            <a:spLocks noGrp="1"/>
          </p:cNvSpPr>
          <p:nvPr>
            <p:ph type="body" idx="2"/>
          </p:nvPr>
        </p:nvSpPr>
        <p:spPr>
          <a:xfrm>
            <a:off x="647724" y="403938"/>
            <a:ext cx="10988863"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Budget 2026</a:t>
            </a:r>
            <a:endParaRPr dirty="0"/>
          </a:p>
        </p:txBody>
      </p:sp>
      <p:pic>
        <p:nvPicPr>
          <p:cNvPr id="4" name="Picture 3">
            <a:extLst>
              <a:ext uri="{FF2B5EF4-FFF2-40B4-BE49-F238E27FC236}">
                <a16:creationId xmlns:a16="http://schemas.microsoft.com/office/drawing/2014/main" id="{E85F5914-5338-76E9-A850-79D3DE818E38}"/>
              </a:ext>
            </a:extLst>
          </p:cNvPr>
          <p:cNvPicPr>
            <a:picLocks noChangeAspect="1"/>
          </p:cNvPicPr>
          <p:nvPr/>
        </p:nvPicPr>
        <p:blipFill>
          <a:blip r:embed="rId4"/>
          <a:srcRect t="21512"/>
          <a:stretch>
            <a:fillRect/>
          </a:stretch>
        </p:blipFill>
        <p:spPr>
          <a:xfrm>
            <a:off x="471730" y="1440104"/>
            <a:ext cx="8570201" cy="4683970"/>
          </a:xfrm>
          <a:prstGeom prst="rect">
            <a:avLst/>
          </a:prstGeom>
        </p:spPr>
      </p:pic>
      <p:pic>
        <p:nvPicPr>
          <p:cNvPr id="6" name="Picture 5">
            <a:extLst>
              <a:ext uri="{FF2B5EF4-FFF2-40B4-BE49-F238E27FC236}">
                <a16:creationId xmlns:a16="http://schemas.microsoft.com/office/drawing/2014/main" id="{A55E767F-9637-6C0C-6AA6-2F5C90FBEC5A}"/>
              </a:ext>
            </a:extLst>
          </p:cNvPr>
          <p:cNvPicPr>
            <a:picLocks noChangeAspect="1"/>
          </p:cNvPicPr>
          <p:nvPr/>
        </p:nvPicPr>
        <p:blipFill>
          <a:blip r:embed="rId4"/>
          <a:srcRect r="35397" b="85622"/>
          <a:stretch>
            <a:fillRect/>
          </a:stretch>
        </p:blipFill>
        <p:spPr>
          <a:xfrm>
            <a:off x="5284312" y="733926"/>
            <a:ext cx="6907688" cy="1070509"/>
          </a:xfrm>
          <a:prstGeom prst="rect">
            <a:avLst/>
          </a:prstGeom>
        </p:spPr>
      </p:pic>
    </p:spTree>
    <p:custDataLst>
      <p:tags r:id="rId1"/>
    </p:custDataLst>
    <p:extLst>
      <p:ext uri="{BB962C8B-B14F-4D97-AF65-F5344CB8AC3E}">
        <p14:creationId xmlns:p14="http://schemas.microsoft.com/office/powerpoint/2010/main" val="2311083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D160D-EFC8-E6D7-8B25-F0BCEE16D1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366B2C-9C05-D0D7-9FF8-7333304DB112}"/>
              </a:ext>
            </a:extLst>
          </p:cNvPr>
          <p:cNvSpPr>
            <a:spLocks noGrp="1"/>
          </p:cNvSpPr>
          <p:nvPr>
            <p:ph type="title"/>
          </p:nvPr>
        </p:nvSpPr>
        <p:spPr>
          <a:xfrm>
            <a:off x="711200" y="766618"/>
            <a:ext cx="10778836" cy="5181600"/>
          </a:xfrm>
        </p:spPr>
        <p:txBody>
          <a:bodyPr/>
          <a:lstStyle/>
          <a:p>
            <a:r>
              <a:rPr lang="en-US" dirty="0"/>
              <a:t>Fraud /Audits</a:t>
            </a:r>
          </a:p>
        </p:txBody>
      </p:sp>
      <p:sp>
        <p:nvSpPr>
          <p:cNvPr id="3" name="Slide Number Placeholder 2">
            <a:extLst>
              <a:ext uri="{FF2B5EF4-FFF2-40B4-BE49-F238E27FC236}">
                <a16:creationId xmlns:a16="http://schemas.microsoft.com/office/drawing/2014/main" id="{FCBE94E9-BA6A-D81B-18F5-0746794604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spTree>
    <p:custDataLst>
      <p:tags r:id="rId1"/>
    </p:custDataLst>
    <p:extLst>
      <p:ext uri="{BB962C8B-B14F-4D97-AF65-F5344CB8AC3E}">
        <p14:creationId xmlns:p14="http://schemas.microsoft.com/office/powerpoint/2010/main" val="1437848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6"/>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C0C2C"/>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42</a:t>
            </a:fld>
            <a:endParaRPr kumimoji="0" sz="1200" b="0" i="0" u="none" strike="noStrike" kern="0" cap="none" spc="0" normalizeH="0" baseline="0" noProof="0">
              <a:ln>
                <a:noFill/>
              </a:ln>
              <a:solidFill>
                <a:srgbClr val="0C0C2C"/>
              </a:solidFill>
              <a:effectLst/>
              <a:uLnTx/>
              <a:uFillTx/>
              <a:latin typeface="Arial"/>
              <a:cs typeface="Arial"/>
              <a:sym typeface="Arial"/>
            </a:endParaRPr>
          </a:p>
        </p:txBody>
      </p:sp>
      <p:sp>
        <p:nvSpPr>
          <p:cNvPr id="122" name="Google Shape;122;p26"/>
          <p:cNvSpPr txBox="1">
            <a:spLocks noGrp="1"/>
          </p:cNvSpPr>
          <p:nvPr>
            <p:ph type="body" idx="2"/>
          </p:nvPr>
        </p:nvSpPr>
        <p:spPr>
          <a:xfrm>
            <a:off x="647724" y="403938"/>
            <a:ext cx="10988863"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Compilations, Reviews, and Audits</a:t>
            </a:r>
            <a:endParaRPr dirty="0"/>
          </a:p>
        </p:txBody>
      </p:sp>
      <p:sp>
        <p:nvSpPr>
          <p:cNvPr id="4" name="Content Placeholder 7">
            <a:extLst>
              <a:ext uri="{FF2B5EF4-FFF2-40B4-BE49-F238E27FC236}">
                <a16:creationId xmlns:a16="http://schemas.microsoft.com/office/drawing/2014/main" id="{4F029D7E-4CFC-FEE1-B8DC-DBCA299AF21A}"/>
              </a:ext>
            </a:extLst>
          </p:cNvPr>
          <p:cNvSpPr txBox="1">
            <a:spLocks/>
          </p:cNvSpPr>
          <p:nvPr/>
        </p:nvSpPr>
        <p:spPr bwMode="auto">
          <a:xfrm>
            <a:off x="1010492" y="1518834"/>
            <a:ext cx="7705476" cy="452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noAutofit/>
          </a:bodyPr>
          <a:lstStyle>
            <a:lvl1pPr marL="0" marR="0" indent="0" algn="l" defTabSz="685800" rtl="0" eaLnBrk="0" fontAlgn="base" latinLnBrk="0" hangingPunct="0">
              <a:lnSpc>
                <a:spcPct val="100000"/>
              </a:lnSpc>
              <a:spcBef>
                <a:spcPts val="1800"/>
              </a:spcBef>
              <a:spcAft>
                <a:spcPct val="0"/>
              </a:spcAft>
              <a:buClrTx/>
              <a:buSzTx/>
              <a:buFont typeface="Arial" panose="020B0604020202020204" pitchFamily="34" charset="0"/>
              <a:buNone/>
              <a:tabLst/>
              <a:defRPr sz="3200" b="0" kern="1200">
                <a:solidFill>
                  <a:schemeClr val="tx1"/>
                </a:solidFill>
                <a:effectLst/>
                <a:latin typeface="Arial" panose="020B0604020202020204" pitchFamily="34" charset="0"/>
                <a:ea typeface="+mn-ea"/>
                <a:cs typeface="Arial" panose="020B0604020202020204" pitchFamily="34" charset="0"/>
              </a:defRPr>
            </a:lvl1pPr>
            <a:lvl2pPr marL="685800" marR="0" indent="-342900" algn="l" defTabSz="685800" rtl="0" eaLnBrk="0" fontAlgn="base" latinLnBrk="0" hangingPunct="0">
              <a:lnSpc>
                <a:spcPct val="100000"/>
              </a:lnSpc>
              <a:spcBef>
                <a:spcPts val="375"/>
              </a:spcBef>
              <a:spcAft>
                <a:spcPct val="0"/>
              </a:spcAft>
              <a:buClrTx/>
              <a:buSzTx/>
              <a:buFont typeface="Arial" panose="020B0604020202020204" pitchFamily="34" charset="0"/>
              <a:buChar char="•"/>
              <a:tabLst/>
              <a:defRPr sz="2800" kern="1200" baseline="0">
                <a:solidFill>
                  <a:schemeClr val="tx1"/>
                </a:solidFill>
                <a:effectLst/>
                <a:latin typeface="Arial" panose="020B0604020202020204" pitchFamily="34" charset="0"/>
                <a:ea typeface="+mn-ea"/>
                <a:cs typeface="Arial" panose="020B0604020202020204" pitchFamily="34" charset="0"/>
              </a:defRPr>
            </a:lvl2pPr>
            <a:lvl3pPr marL="1257300" indent="-458788" algn="l" defTabSz="685800" rtl="0" eaLnBrk="0" fontAlgn="base" hangingPunct="0">
              <a:lnSpc>
                <a:spcPct val="100000"/>
              </a:lnSpc>
              <a:spcBef>
                <a:spcPts val="750"/>
              </a:spcBef>
              <a:spcAft>
                <a:spcPct val="0"/>
              </a:spcAft>
              <a:buFont typeface="Arial" panose="020B0604020202020204" pitchFamily="34" charset="0"/>
              <a:buChar char="•"/>
              <a:defRPr sz="2400" kern="1200">
                <a:solidFill>
                  <a:schemeClr val="tx1"/>
                </a:solidFill>
                <a:effectLst/>
                <a:latin typeface="Arial" panose="020B0604020202020204" pitchFamily="34" charset="0"/>
                <a:ea typeface="+mn-ea"/>
                <a:cs typeface="Arial" panose="020B0604020202020204" pitchFamily="34" charset="0"/>
              </a:defRPr>
            </a:lvl3pPr>
            <a:lvl4pPr marL="1257300" indent="0" algn="l" defTabSz="685800" rtl="0" eaLnBrk="0" fontAlgn="base" hangingPunct="0">
              <a:lnSpc>
                <a:spcPct val="100000"/>
              </a:lnSpc>
              <a:spcBef>
                <a:spcPts val="750"/>
              </a:spcBef>
              <a:spcAft>
                <a:spcPct val="0"/>
              </a:spcAft>
              <a:buFont typeface="Arial" panose="020B0604020202020204" pitchFamily="34" charset="0"/>
              <a:buNone/>
              <a:defRPr sz="2000" kern="1200">
                <a:solidFill>
                  <a:schemeClr val="tx1"/>
                </a:solidFill>
                <a:effectLst/>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600" kern="1200">
                <a:solidFill>
                  <a:schemeClr val="tx1"/>
                </a:solidFill>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0" fontAlgn="base" latinLnBrk="0" hangingPunct="0">
              <a:lnSpc>
                <a:spcPct val="100000"/>
              </a:lnSpc>
              <a:spcBef>
                <a:spcPts val="1200"/>
              </a:spcBef>
              <a:spcAft>
                <a:spcPts val="1200"/>
              </a:spcAft>
              <a:buClrTx/>
              <a:buSzTx/>
              <a:buFont typeface="Arial" panose="020B0604020202020204" pitchFamily="34" charset="0"/>
              <a:buNone/>
              <a:tabLst/>
              <a:defRPr/>
            </a:pP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A </a:t>
            </a:r>
            <a:r>
              <a:rPr kumimoji="0" lang="en-US" sz="36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compilation</a:t>
            </a: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is the preparation of financial statements of private entities based on information provided by the entity’s management. </a:t>
            </a:r>
          </a:p>
          <a:p>
            <a:pPr marL="0" marR="0" lvl="0" indent="0" algn="l" defTabSz="685800" rtl="0" eaLnBrk="0" fontAlgn="base" latinLnBrk="0" hangingPunct="0">
              <a:lnSpc>
                <a:spcPct val="100000"/>
              </a:lnSpc>
              <a:spcBef>
                <a:spcPts val="1200"/>
              </a:spcBef>
              <a:spcAft>
                <a:spcPts val="1200"/>
              </a:spcAft>
              <a:buClrTx/>
              <a:buSzTx/>
              <a:buFont typeface="Arial" panose="020B0604020202020204" pitchFamily="34" charset="0"/>
              <a:buNone/>
              <a:tabLst/>
              <a:defRPr/>
            </a:pP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A compiled financial statement represents the most basic level of service </a:t>
            </a:r>
            <a:r>
              <a:rPr kumimoji="0" lang="en-US" sz="36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CPAs</a:t>
            </a: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provide with respect to financial statements. </a:t>
            </a:r>
          </a:p>
          <a:p>
            <a:pPr marL="457200" marR="0" lvl="0" indent="-457200" algn="l" defTabSz="685800" rtl="0" eaLnBrk="0" fontAlgn="base" latinLnBrk="0" hangingPunct="0">
              <a:lnSpc>
                <a:spcPct val="100000"/>
              </a:lnSpc>
              <a:spcBef>
                <a:spcPts val="1800"/>
              </a:spcBef>
              <a:spcAft>
                <a:spcPct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p:pic>
        <p:nvPicPr>
          <p:cNvPr id="5" name="Picture 4">
            <a:extLst>
              <a:ext uri="{FF2B5EF4-FFF2-40B4-BE49-F238E27FC236}">
                <a16:creationId xmlns:a16="http://schemas.microsoft.com/office/drawing/2014/main" id="{A73661F8-7ED6-557B-FF1C-0C15C0F3227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366537" y="1345432"/>
            <a:ext cx="3810000" cy="2857500"/>
          </a:xfrm>
          <a:prstGeom prst="rect">
            <a:avLst/>
          </a:prstGeom>
        </p:spPr>
      </p:pic>
      <p:sp>
        <p:nvSpPr>
          <p:cNvPr id="6" name="Rectangle 5">
            <a:extLst>
              <a:ext uri="{FF2B5EF4-FFF2-40B4-BE49-F238E27FC236}">
                <a16:creationId xmlns:a16="http://schemas.microsoft.com/office/drawing/2014/main" id="{E73209BE-9168-EF53-56B4-C50EA5742B57}"/>
              </a:ext>
            </a:extLst>
          </p:cNvPr>
          <p:cNvSpPr/>
          <p:nvPr/>
        </p:nvSpPr>
        <p:spPr>
          <a:xfrm>
            <a:off x="8715968" y="3900072"/>
            <a:ext cx="3200400" cy="777240"/>
          </a:xfrm>
          <a:prstGeom prst="rect">
            <a:avLst/>
          </a:prstGeom>
          <a:solidFill>
            <a:srgbClr val="FFC82E"/>
          </a:solidFill>
          <a:ln w="12700" cap="flat" cmpd="sng" algn="ctr">
            <a:solidFill>
              <a:sysClr val="windowText" lastClr="000000"/>
            </a:solidFill>
            <a:prstDash val="solid"/>
            <a:miter lim="800000"/>
          </a:ln>
          <a:effectLst/>
        </p:spPr>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Compilation</a:t>
            </a:r>
          </a:p>
        </p:txBody>
      </p:sp>
    </p:spTree>
    <p:custDataLst>
      <p:tags r:id="rId1"/>
    </p:custDataLst>
    <p:extLst>
      <p:ext uri="{BB962C8B-B14F-4D97-AF65-F5344CB8AC3E}">
        <p14:creationId xmlns:p14="http://schemas.microsoft.com/office/powerpoint/2010/main" val="347043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Effect transition="in" filter="fade">
                                      <p:cBhvr>
                                        <p:cTn id="20" dur="1000"/>
                                        <p:tgtEl>
                                          <p:spTgt spid="5"/>
                                        </p:tgtEl>
                                      </p:cBhvr>
                                    </p:animEffect>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6"/>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C0C2C"/>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43</a:t>
            </a:fld>
            <a:endParaRPr kumimoji="0" sz="1200" b="0" i="0" u="none" strike="noStrike" kern="0" cap="none" spc="0" normalizeH="0" baseline="0" noProof="0">
              <a:ln>
                <a:noFill/>
              </a:ln>
              <a:solidFill>
                <a:srgbClr val="0C0C2C"/>
              </a:solidFill>
              <a:effectLst/>
              <a:uLnTx/>
              <a:uFillTx/>
              <a:latin typeface="Arial"/>
              <a:cs typeface="Arial"/>
              <a:sym typeface="Arial"/>
            </a:endParaRPr>
          </a:p>
        </p:txBody>
      </p:sp>
      <p:sp>
        <p:nvSpPr>
          <p:cNvPr id="122" name="Google Shape;122;p26"/>
          <p:cNvSpPr txBox="1">
            <a:spLocks noGrp="1"/>
          </p:cNvSpPr>
          <p:nvPr>
            <p:ph type="body" idx="2"/>
          </p:nvPr>
        </p:nvSpPr>
        <p:spPr>
          <a:xfrm>
            <a:off x="647724" y="403938"/>
            <a:ext cx="10988863"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Compilations, Reviews, and Audits</a:t>
            </a:r>
            <a:endParaRPr dirty="0"/>
          </a:p>
        </p:txBody>
      </p:sp>
      <p:sp>
        <p:nvSpPr>
          <p:cNvPr id="2" name="Content Placeholder 7">
            <a:extLst>
              <a:ext uri="{FF2B5EF4-FFF2-40B4-BE49-F238E27FC236}">
                <a16:creationId xmlns:a16="http://schemas.microsoft.com/office/drawing/2014/main" id="{590B7D27-4804-E22B-25F5-DB0B2B99738D}"/>
              </a:ext>
            </a:extLst>
          </p:cNvPr>
          <p:cNvSpPr txBox="1">
            <a:spLocks/>
          </p:cNvSpPr>
          <p:nvPr/>
        </p:nvSpPr>
        <p:spPr bwMode="auto">
          <a:xfrm>
            <a:off x="647724" y="1456841"/>
            <a:ext cx="8232805" cy="513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noAutofit/>
          </a:bodyPr>
          <a:lstStyle>
            <a:lvl1pPr marL="0" marR="0" indent="0" algn="l" defTabSz="685800" rtl="0" eaLnBrk="0" fontAlgn="base" latinLnBrk="0" hangingPunct="0">
              <a:lnSpc>
                <a:spcPct val="100000"/>
              </a:lnSpc>
              <a:spcBef>
                <a:spcPts val="1800"/>
              </a:spcBef>
              <a:spcAft>
                <a:spcPct val="0"/>
              </a:spcAft>
              <a:buClrTx/>
              <a:buSzTx/>
              <a:buFont typeface="Arial" panose="020B0604020202020204" pitchFamily="34" charset="0"/>
              <a:buNone/>
              <a:tabLst/>
              <a:defRPr sz="3200" b="0" kern="1200">
                <a:solidFill>
                  <a:schemeClr val="tx1"/>
                </a:solidFill>
                <a:effectLst/>
                <a:latin typeface="Arial" panose="020B0604020202020204" pitchFamily="34" charset="0"/>
                <a:ea typeface="+mn-ea"/>
                <a:cs typeface="Arial" panose="020B0604020202020204" pitchFamily="34" charset="0"/>
              </a:defRPr>
            </a:lvl1pPr>
            <a:lvl2pPr marL="685800" marR="0" indent="-342900" algn="l" defTabSz="685800" rtl="0" eaLnBrk="0" fontAlgn="base" latinLnBrk="0" hangingPunct="0">
              <a:lnSpc>
                <a:spcPct val="100000"/>
              </a:lnSpc>
              <a:spcBef>
                <a:spcPts val="375"/>
              </a:spcBef>
              <a:spcAft>
                <a:spcPct val="0"/>
              </a:spcAft>
              <a:buClrTx/>
              <a:buSzTx/>
              <a:buFont typeface="Arial" panose="020B0604020202020204" pitchFamily="34" charset="0"/>
              <a:buChar char="•"/>
              <a:tabLst/>
              <a:defRPr sz="2800" kern="1200" baseline="0">
                <a:solidFill>
                  <a:schemeClr val="tx1"/>
                </a:solidFill>
                <a:effectLst/>
                <a:latin typeface="Arial" panose="020B0604020202020204" pitchFamily="34" charset="0"/>
                <a:ea typeface="+mn-ea"/>
                <a:cs typeface="Arial" panose="020B0604020202020204" pitchFamily="34" charset="0"/>
              </a:defRPr>
            </a:lvl2pPr>
            <a:lvl3pPr marL="1257300" indent="-458788" algn="l" defTabSz="685800" rtl="0" eaLnBrk="0" fontAlgn="base" hangingPunct="0">
              <a:lnSpc>
                <a:spcPct val="100000"/>
              </a:lnSpc>
              <a:spcBef>
                <a:spcPts val="750"/>
              </a:spcBef>
              <a:spcAft>
                <a:spcPct val="0"/>
              </a:spcAft>
              <a:buFont typeface="Arial" panose="020B0604020202020204" pitchFamily="34" charset="0"/>
              <a:buChar char="•"/>
              <a:defRPr sz="2400" kern="1200">
                <a:solidFill>
                  <a:schemeClr val="tx1"/>
                </a:solidFill>
                <a:effectLst/>
                <a:latin typeface="Arial" panose="020B0604020202020204" pitchFamily="34" charset="0"/>
                <a:ea typeface="+mn-ea"/>
                <a:cs typeface="Arial" panose="020B0604020202020204" pitchFamily="34" charset="0"/>
              </a:defRPr>
            </a:lvl3pPr>
            <a:lvl4pPr marL="1257300" indent="0" algn="l" defTabSz="685800" rtl="0" eaLnBrk="0" fontAlgn="base" hangingPunct="0">
              <a:lnSpc>
                <a:spcPct val="100000"/>
              </a:lnSpc>
              <a:spcBef>
                <a:spcPts val="750"/>
              </a:spcBef>
              <a:spcAft>
                <a:spcPct val="0"/>
              </a:spcAft>
              <a:buFont typeface="Arial" panose="020B0604020202020204" pitchFamily="34" charset="0"/>
              <a:buNone/>
              <a:defRPr sz="2000" kern="1200">
                <a:solidFill>
                  <a:schemeClr val="tx1"/>
                </a:solidFill>
                <a:effectLst/>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600" kern="1200">
                <a:solidFill>
                  <a:schemeClr val="tx1"/>
                </a:solidFill>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0" fontAlgn="base" latinLnBrk="0" hangingPunct="0">
              <a:lnSpc>
                <a:spcPct val="100000"/>
              </a:lnSpc>
              <a:spcBef>
                <a:spcPts val="1200"/>
              </a:spcBef>
              <a:spcAft>
                <a:spcPct val="0"/>
              </a:spcAft>
              <a:buClrTx/>
              <a:buSzTx/>
              <a:buFont typeface="Arial" panose="020B0604020202020204" pitchFamily="34" charset="0"/>
              <a:buNone/>
              <a:tabLst/>
              <a:defRPr/>
            </a:pP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A </a:t>
            </a:r>
            <a:r>
              <a:rPr kumimoji="0" lang="en-US" sz="36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review</a:t>
            </a: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requires all of the procedures necessary for a compilation engagement, plus other procedures that enable the accountant to provide limited assurance on the financial statements. These additional requirements are inquiries of client management and analytical procedures. </a:t>
            </a:r>
          </a:p>
          <a:p>
            <a:pPr marL="457200" marR="0" lvl="0" indent="-457200" algn="l" defTabSz="685800" rtl="0" eaLnBrk="0" fontAlgn="base" latinLnBrk="0" hangingPunct="0">
              <a:lnSpc>
                <a:spcPct val="100000"/>
              </a:lnSpc>
              <a:spcBef>
                <a:spcPts val="1800"/>
              </a:spcBef>
              <a:spcAft>
                <a:spcPct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A2135304-E842-2E9D-5DE8-A83FAA29D773}"/>
              </a:ext>
            </a:extLst>
          </p:cNvPr>
          <p:cNvPicPr>
            <a:picLocks noChangeAspect="1"/>
          </p:cNvPicPr>
          <p:nvPr/>
        </p:nvPicPr>
        <p:blipFill>
          <a:blip r:embed="rId4"/>
          <a:srcRect/>
          <a:stretch/>
        </p:blipFill>
        <p:spPr>
          <a:xfrm>
            <a:off x="8952119" y="1452583"/>
            <a:ext cx="3239881" cy="2101544"/>
          </a:xfrm>
          <a:prstGeom prst="rect">
            <a:avLst/>
          </a:prstGeom>
        </p:spPr>
      </p:pic>
      <p:sp>
        <p:nvSpPr>
          <p:cNvPr id="7" name="Rectangle 6">
            <a:extLst>
              <a:ext uri="{FF2B5EF4-FFF2-40B4-BE49-F238E27FC236}">
                <a16:creationId xmlns:a16="http://schemas.microsoft.com/office/drawing/2014/main" id="{D4890AFA-9634-0881-8EA7-897DE61D2F62}"/>
              </a:ext>
            </a:extLst>
          </p:cNvPr>
          <p:cNvSpPr/>
          <p:nvPr/>
        </p:nvSpPr>
        <p:spPr>
          <a:xfrm>
            <a:off x="8991600" y="3554127"/>
            <a:ext cx="3200400" cy="777240"/>
          </a:xfrm>
          <a:prstGeom prst="rect">
            <a:avLst/>
          </a:prstGeom>
          <a:solidFill>
            <a:srgbClr val="FFC82E"/>
          </a:solidFill>
          <a:ln w="12700" cap="flat" cmpd="sng" algn="ctr">
            <a:solidFill>
              <a:sysClr val="windowText" lastClr="000000"/>
            </a:solidFill>
            <a:prstDash val="solid"/>
            <a:miter lim="800000"/>
          </a:ln>
          <a:effectLst/>
        </p:spPr>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Review</a:t>
            </a:r>
          </a:p>
        </p:txBody>
      </p:sp>
    </p:spTree>
    <p:custDataLst>
      <p:tags r:id="rId1"/>
    </p:custDataLst>
    <p:extLst>
      <p:ext uri="{BB962C8B-B14F-4D97-AF65-F5344CB8AC3E}">
        <p14:creationId xmlns:p14="http://schemas.microsoft.com/office/powerpoint/2010/main" val="248340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6"/>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C0C2C"/>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44</a:t>
            </a:fld>
            <a:endParaRPr kumimoji="0" sz="1200" b="0" i="0" u="none" strike="noStrike" kern="0" cap="none" spc="0" normalizeH="0" baseline="0" noProof="0">
              <a:ln>
                <a:noFill/>
              </a:ln>
              <a:solidFill>
                <a:srgbClr val="0C0C2C"/>
              </a:solidFill>
              <a:effectLst/>
              <a:uLnTx/>
              <a:uFillTx/>
              <a:latin typeface="Arial"/>
              <a:cs typeface="Arial"/>
              <a:sym typeface="Arial"/>
            </a:endParaRPr>
          </a:p>
        </p:txBody>
      </p:sp>
      <p:sp>
        <p:nvSpPr>
          <p:cNvPr id="122" name="Google Shape;122;p26"/>
          <p:cNvSpPr txBox="1">
            <a:spLocks noGrp="1"/>
          </p:cNvSpPr>
          <p:nvPr>
            <p:ph type="body" idx="2"/>
          </p:nvPr>
        </p:nvSpPr>
        <p:spPr>
          <a:xfrm>
            <a:off x="647724" y="403938"/>
            <a:ext cx="10988863"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Compilations, Reviews, and Audits</a:t>
            </a:r>
            <a:endParaRPr dirty="0"/>
          </a:p>
        </p:txBody>
      </p:sp>
      <p:sp>
        <p:nvSpPr>
          <p:cNvPr id="4" name="Content Placeholder 7">
            <a:extLst>
              <a:ext uri="{FF2B5EF4-FFF2-40B4-BE49-F238E27FC236}">
                <a16:creationId xmlns:a16="http://schemas.microsoft.com/office/drawing/2014/main" id="{5D659FDD-1260-97D1-2B07-62EF057B9273}"/>
              </a:ext>
            </a:extLst>
          </p:cNvPr>
          <p:cNvSpPr txBox="1">
            <a:spLocks/>
          </p:cNvSpPr>
          <p:nvPr/>
        </p:nvSpPr>
        <p:spPr bwMode="auto">
          <a:xfrm>
            <a:off x="781852" y="1473044"/>
            <a:ext cx="6857465" cy="521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noAutofit/>
          </a:bodyPr>
          <a:lstStyle>
            <a:lvl1pPr marL="0" marR="0" indent="0" algn="l" defTabSz="685800" rtl="0" eaLnBrk="0" fontAlgn="base" latinLnBrk="0" hangingPunct="0">
              <a:lnSpc>
                <a:spcPct val="100000"/>
              </a:lnSpc>
              <a:spcBef>
                <a:spcPts val="1800"/>
              </a:spcBef>
              <a:spcAft>
                <a:spcPct val="0"/>
              </a:spcAft>
              <a:buClrTx/>
              <a:buSzTx/>
              <a:buFont typeface="Arial" panose="020B0604020202020204" pitchFamily="34" charset="0"/>
              <a:buNone/>
              <a:tabLst/>
              <a:defRPr sz="3200" b="0" kern="1200">
                <a:solidFill>
                  <a:schemeClr val="tx1"/>
                </a:solidFill>
                <a:effectLst/>
                <a:latin typeface="Arial" panose="020B0604020202020204" pitchFamily="34" charset="0"/>
                <a:ea typeface="+mn-ea"/>
                <a:cs typeface="Arial" panose="020B0604020202020204" pitchFamily="34" charset="0"/>
              </a:defRPr>
            </a:lvl1pPr>
            <a:lvl2pPr marL="685800" marR="0" indent="-342900" algn="l" defTabSz="685800" rtl="0" eaLnBrk="0" fontAlgn="base" latinLnBrk="0" hangingPunct="0">
              <a:lnSpc>
                <a:spcPct val="100000"/>
              </a:lnSpc>
              <a:spcBef>
                <a:spcPts val="375"/>
              </a:spcBef>
              <a:spcAft>
                <a:spcPct val="0"/>
              </a:spcAft>
              <a:buClrTx/>
              <a:buSzTx/>
              <a:buFont typeface="Arial" panose="020B0604020202020204" pitchFamily="34" charset="0"/>
              <a:buChar char="•"/>
              <a:tabLst/>
              <a:defRPr sz="2800" kern="1200" baseline="0">
                <a:solidFill>
                  <a:schemeClr val="tx1"/>
                </a:solidFill>
                <a:effectLst/>
                <a:latin typeface="Arial" panose="020B0604020202020204" pitchFamily="34" charset="0"/>
                <a:ea typeface="+mn-ea"/>
                <a:cs typeface="Arial" panose="020B0604020202020204" pitchFamily="34" charset="0"/>
              </a:defRPr>
            </a:lvl2pPr>
            <a:lvl3pPr marL="1257300" indent="-458788" algn="l" defTabSz="685800" rtl="0" eaLnBrk="0" fontAlgn="base" hangingPunct="0">
              <a:lnSpc>
                <a:spcPct val="100000"/>
              </a:lnSpc>
              <a:spcBef>
                <a:spcPts val="750"/>
              </a:spcBef>
              <a:spcAft>
                <a:spcPct val="0"/>
              </a:spcAft>
              <a:buFont typeface="Arial" panose="020B0604020202020204" pitchFamily="34" charset="0"/>
              <a:buChar char="•"/>
              <a:defRPr sz="2400" kern="1200">
                <a:solidFill>
                  <a:schemeClr val="tx1"/>
                </a:solidFill>
                <a:effectLst/>
                <a:latin typeface="Arial" panose="020B0604020202020204" pitchFamily="34" charset="0"/>
                <a:ea typeface="+mn-ea"/>
                <a:cs typeface="Arial" panose="020B0604020202020204" pitchFamily="34" charset="0"/>
              </a:defRPr>
            </a:lvl3pPr>
            <a:lvl4pPr marL="1257300" indent="0" algn="l" defTabSz="685800" rtl="0" eaLnBrk="0" fontAlgn="base" hangingPunct="0">
              <a:lnSpc>
                <a:spcPct val="100000"/>
              </a:lnSpc>
              <a:spcBef>
                <a:spcPts val="750"/>
              </a:spcBef>
              <a:spcAft>
                <a:spcPct val="0"/>
              </a:spcAft>
              <a:buFont typeface="Arial" panose="020B0604020202020204" pitchFamily="34" charset="0"/>
              <a:buNone/>
              <a:defRPr sz="2000" kern="1200">
                <a:solidFill>
                  <a:schemeClr val="tx1"/>
                </a:solidFill>
                <a:effectLst/>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600" kern="1200">
                <a:solidFill>
                  <a:schemeClr val="tx1"/>
                </a:solidFill>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0" fontAlgn="base" latinLnBrk="0" hangingPunct="0">
              <a:lnSpc>
                <a:spcPct val="100000"/>
              </a:lnSpc>
              <a:spcBef>
                <a:spcPts val="1200"/>
              </a:spcBef>
              <a:spcAft>
                <a:spcPct val="0"/>
              </a:spcAft>
              <a:buClrTx/>
              <a:buSzTx/>
              <a:buFont typeface="Arial" panose="020B0604020202020204" pitchFamily="34" charset="0"/>
              <a:buNone/>
              <a:tabLst/>
              <a:defRPr/>
            </a:pP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An </a:t>
            </a:r>
            <a:r>
              <a:rPr kumimoji="0" lang="en-US" sz="36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audit</a:t>
            </a: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is the third and most extensive service. It provides the highest level of assurance on the client's financial statements, because many important audit procedures are not required for compilations or reviews.</a:t>
            </a:r>
          </a:p>
          <a:p>
            <a:pPr marL="457200" marR="0" lvl="0" indent="-457200" algn="l" defTabSz="685800" rtl="0" eaLnBrk="0" fontAlgn="base" latinLnBrk="0" hangingPunct="0">
              <a:lnSpc>
                <a:spcPct val="100000"/>
              </a:lnSpc>
              <a:spcBef>
                <a:spcPts val="1800"/>
              </a:spcBef>
              <a:spcAft>
                <a:spcPct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p:pic>
        <p:nvPicPr>
          <p:cNvPr id="5" name="Content Placeholder 8" descr="A picture containing whiteboard&#10;&#10;Description automatically generated">
            <a:extLst>
              <a:ext uri="{FF2B5EF4-FFF2-40B4-BE49-F238E27FC236}">
                <a16:creationId xmlns:a16="http://schemas.microsoft.com/office/drawing/2014/main" id="{EC2AC034-979E-5CA2-140E-354C04DCE9E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bwMode="auto">
          <a:xfrm>
            <a:off x="8455800" y="1569718"/>
            <a:ext cx="3200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E22D5CC-A278-F7DA-78F4-E4C3A125FA46}"/>
              </a:ext>
            </a:extLst>
          </p:cNvPr>
          <p:cNvSpPr/>
          <p:nvPr/>
        </p:nvSpPr>
        <p:spPr>
          <a:xfrm>
            <a:off x="8455800" y="3641371"/>
            <a:ext cx="3200400" cy="777240"/>
          </a:xfrm>
          <a:prstGeom prst="rect">
            <a:avLst/>
          </a:prstGeom>
          <a:solidFill>
            <a:srgbClr val="FFC82E"/>
          </a:solidFill>
          <a:ln w="12700" cap="flat" cmpd="sng" algn="ctr">
            <a:solidFill>
              <a:sysClr val="windowText" lastClr="000000"/>
            </a:solidFill>
            <a:prstDash val="solid"/>
            <a:miter lim="800000"/>
          </a:ln>
          <a:effectLst/>
        </p:spPr>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Arial"/>
              </a:rPr>
              <a:t>Audit</a:t>
            </a:r>
          </a:p>
        </p:txBody>
      </p:sp>
    </p:spTree>
    <p:custDataLst>
      <p:tags r:id="rId1"/>
    </p:custDataLst>
    <p:extLst>
      <p:ext uri="{BB962C8B-B14F-4D97-AF65-F5344CB8AC3E}">
        <p14:creationId xmlns:p14="http://schemas.microsoft.com/office/powerpoint/2010/main" val="99080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E452F5-EA20-734F-3CF9-2D80CB3FE3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45</a:t>
            </a:fld>
            <a:endParaRPr lang="en-US"/>
          </a:p>
        </p:txBody>
      </p:sp>
      <p:sp>
        <p:nvSpPr>
          <p:cNvPr id="3" name="Text Placeholder 2">
            <a:extLst>
              <a:ext uri="{FF2B5EF4-FFF2-40B4-BE49-F238E27FC236}">
                <a16:creationId xmlns:a16="http://schemas.microsoft.com/office/drawing/2014/main" id="{B794755C-7E93-6E1B-4EA9-85F8B48154A6}"/>
              </a:ext>
            </a:extLst>
          </p:cNvPr>
          <p:cNvSpPr>
            <a:spLocks noGrp="1"/>
          </p:cNvSpPr>
          <p:nvPr>
            <p:ph type="body" idx="2"/>
          </p:nvPr>
        </p:nvSpPr>
        <p:spPr/>
        <p:txBody>
          <a:bodyPr/>
          <a:lstStyle/>
          <a:p>
            <a:r>
              <a:rPr lang="en-US" dirty="0"/>
              <a:t>How Do We Internally Review our Financials	</a:t>
            </a:r>
          </a:p>
        </p:txBody>
      </p:sp>
      <p:sp>
        <p:nvSpPr>
          <p:cNvPr id="5" name="Content Placeholder 4">
            <a:extLst>
              <a:ext uri="{FF2B5EF4-FFF2-40B4-BE49-F238E27FC236}">
                <a16:creationId xmlns:a16="http://schemas.microsoft.com/office/drawing/2014/main" id="{F25A7069-A3B5-E5FB-FE2F-AD9200BBB9F8}"/>
              </a:ext>
            </a:extLst>
          </p:cNvPr>
          <p:cNvSpPr>
            <a:spLocks noGrp="1"/>
          </p:cNvSpPr>
          <p:nvPr>
            <p:ph sz="quarter" idx="11"/>
          </p:nvPr>
        </p:nvSpPr>
        <p:spPr>
          <a:xfrm>
            <a:off x="768041" y="1798920"/>
            <a:ext cx="6542701" cy="4329862"/>
          </a:xfrm>
        </p:spPr>
        <p:txBody>
          <a:bodyPr/>
          <a:lstStyle/>
          <a:p>
            <a:r>
              <a:rPr lang="en-US" dirty="0"/>
              <a:t>Start with ending bank balances</a:t>
            </a:r>
          </a:p>
          <a:p>
            <a:r>
              <a:rPr lang="en-US" dirty="0"/>
              <a:t>Compare the Budget vs Actual P&amp;L</a:t>
            </a:r>
          </a:p>
          <a:p>
            <a:r>
              <a:rPr lang="en-US" dirty="0"/>
              <a:t>Details on categories with a variance over your threshold</a:t>
            </a:r>
          </a:p>
          <a:p>
            <a:r>
              <a:rPr lang="en-US" dirty="0"/>
              <a:t>Should be able to tie to receipts or documents</a:t>
            </a:r>
          </a:p>
          <a:p>
            <a:r>
              <a:rPr lang="en-US" dirty="0"/>
              <a:t>Review the transactions on bank statements</a:t>
            </a:r>
          </a:p>
        </p:txBody>
      </p:sp>
      <p:pic>
        <p:nvPicPr>
          <p:cNvPr id="4100" name="Picture 4" descr="Auditing Business Analysis Concept Financial Adviser Stock Vector (Royalty  Free) 1329174473 | Shutterstock">
            <a:extLst>
              <a:ext uri="{FF2B5EF4-FFF2-40B4-BE49-F238E27FC236}">
                <a16:creationId xmlns:a16="http://schemas.microsoft.com/office/drawing/2014/main" id="{9496B8D2-7A59-EB56-7309-2A99FC7CA5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477"/>
          <a:stretch/>
        </p:blipFill>
        <p:spPr bwMode="auto">
          <a:xfrm>
            <a:off x="7142614" y="2098759"/>
            <a:ext cx="4821865" cy="33576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54648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F15B5D-4AA6-A5A4-1D0B-A204FF2CE8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46</a:t>
            </a:fld>
            <a:endParaRPr lang="en-US"/>
          </a:p>
        </p:txBody>
      </p:sp>
      <p:sp>
        <p:nvSpPr>
          <p:cNvPr id="3" name="Text Placeholder 2">
            <a:extLst>
              <a:ext uri="{FF2B5EF4-FFF2-40B4-BE49-F238E27FC236}">
                <a16:creationId xmlns:a16="http://schemas.microsoft.com/office/drawing/2014/main" id="{940EA956-44E8-EF06-844A-DFE1082F8A5B}"/>
              </a:ext>
            </a:extLst>
          </p:cNvPr>
          <p:cNvSpPr>
            <a:spLocks noGrp="1"/>
          </p:cNvSpPr>
          <p:nvPr>
            <p:ph type="body" idx="2"/>
          </p:nvPr>
        </p:nvSpPr>
        <p:spPr/>
        <p:txBody>
          <a:bodyPr/>
          <a:lstStyle/>
          <a:p>
            <a:r>
              <a:rPr lang="en-US" dirty="0"/>
              <a:t>Financial Statement </a:t>
            </a:r>
          </a:p>
        </p:txBody>
      </p:sp>
      <p:pic>
        <p:nvPicPr>
          <p:cNvPr id="9" name="Picture Placeholder 8">
            <a:extLst>
              <a:ext uri="{FF2B5EF4-FFF2-40B4-BE49-F238E27FC236}">
                <a16:creationId xmlns:a16="http://schemas.microsoft.com/office/drawing/2014/main" id="{8AF4A5A6-17E2-489A-1FC9-44CCABCE71DD}"/>
              </a:ext>
            </a:extLst>
          </p:cNvPr>
          <p:cNvPicPr>
            <a:picLocks noGrp="1" noChangeAspect="1"/>
          </p:cNvPicPr>
          <p:nvPr>
            <p:ph type="pic" idx="1"/>
          </p:nvPr>
        </p:nvPicPr>
        <p:blipFill rotWithShape="1">
          <a:blip r:embed="rId4"/>
          <a:srcRect l="3847" t="4217" r="37692" b="64215"/>
          <a:stretch/>
        </p:blipFill>
        <p:spPr>
          <a:xfrm>
            <a:off x="6943557" y="1787525"/>
            <a:ext cx="3474720" cy="4329861"/>
          </a:xfrm>
        </p:spPr>
      </p:pic>
      <p:pic>
        <p:nvPicPr>
          <p:cNvPr id="11" name="Content Placeholder 10">
            <a:extLst>
              <a:ext uri="{FF2B5EF4-FFF2-40B4-BE49-F238E27FC236}">
                <a16:creationId xmlns:a16="http://schemas.microsoft.com/office/drawing/2014/main" id="{682AA56D-5028-D90B-6720-F2296B4E1225}"/>
              </a:ext>
            </a:extLst>
          </p:cNvPr>
          <p:cNvPicPr>
            <a:picLocks noGrp="1" noChangeAspect="1"/>
          </p:cNvPicPr>
          <p:nvPr>
            <p:ph sz="quarter" idx="11"/>
          </p:nvPr>
        </p:nvPicPr>
        <p:blipFill rotWithShape="1">
          <a:blip r:embed="rId5"/>
          <a:srcRect l="8741" t="6855" r="25932" b="37446"/>
          <a:stretch/>
        </p:blipFill>
        <p:spPr>
          <a:xfrm>
            <a:off x="2246132" y="1787525"/>
            <a:ext cx="3474720" cy="4329113"/>
          </a:xfrm>
        </p:spPr>
      </p:pic>
    </p:spTree>
    <p:custDataLst>
      <p:tags r:id="rId1"/>
    </p:custDataLst>
    <p:extLst>
      <p:ext uri="{BB962C8B-B14F-4D97-AF65-F5344CB8AC3E}">
        <p14:creationId xmlns:p14="http://schemas.microsoft.com/office/powerpoint/2010/main" val="18448738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642CB4-60E3-4159-99A0-789608F162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47</a:t>
            </a:fld>
            <a:endParaRPr lang="en-US"/>
          </a:p>
        </p:txBody>
      </p:sp>
      <p:sp>
        <p:nvSpPr>
          <p:cNvPr id="4" name="Text Placeholder 3">
            <a:extLst>
              <a:ext uri="{FF2B5EF4-FFF2-40B4-BE49-F238E27FC236}">
                <a16:creationId xmlns:a16="http://schemas.microsoft.com/office/drawing/2014/main" id="{FC4830C5-0991-0BFB-2448-4E267FE759BC}"/>
              </a:ext>
            </a:extLst>
          </p:cNvPr>
          <p:cNvSpPr>
            <a:spLocks noGrp="1"/>
          </p:cNvSpPr>
          <p:nvPr>
            <p:ph type="body" idx="2"/>
          </p:nvPr>
        </p:nvSpPr>
        <p:spPr/>
        <p:txBody>
          <a:bodyPr/>
          <a:lstStyle/>
          <a:p>
            <a:r>
              <a:rPr lang="en-US" dirty="0"/>
              <a:t>IAFF Local Union </a:t>
            </a:r>
            <a:r>
              <a:rPr lang="en-US"/>
              <a:t>Financial Audit Report</a:t>
            </a:r>
            <a:endParaRPr lang="en-US" dirty="0"/>
          </a:p>
        </p:txBody>
      </p:sp>
      <p:pic>
        <p:nvPicPr>
          <p:cNvPr id="8" name="Picture 7" descr="A document with text and numbers&#10;&#10;Description automatically generated">
            <a:extLst>
              <a:ext uri="{FF2B5EF4-FFF2-40B4-BE49-F238E27FC236}">
                <a16:creationId xmlns:a16="http://schemas.microsoft.com/office/drawing/2014/main" id="{4CCB1B6E-4D4C-034B-99FA-29972DC854D6}"/>
              </a:ext>
            </a:extLst>
          </p:cNvPr>
          <p:cNvPicPr>
            <a:picLocks noChangeAspect="1"/>
          </p:cNvPicPr>
          <p:nvPr/>
        </p:nvPicPr>
        <p:blipFill>
          <a:blip r:embed="rId3"/>
          <a:stretch>
            <a:fillRect/>
          </a:stretch>
        </p:blipFill>
        <p:spPr>
          <a:xfrm>
            <a:off x="1652085" y="1510001"/>
            <a:ext cx="3514273" cy="4604207"/>
          </a:xfrm>
          <a:prstGeom prst="rect">
            <a:avLst/>
          </a:prstGeom>
        </p:spPr>
      </p:pic>
      <p:pic>
        <p:nvPicPr>
          <p:cNvPr id="5" name="Picture 4">
            <a:extLst>
              <a:ext uri="{FF2B5EF4-FFF2-40B4-BE49-F238E27FC236}">
                <a16:creationId xmlns:a16="http://schemas.microsoft.com/office/drawing/2014/main" id="{34A65D40-CEA5-55D4-1547-D2E4B1E0A238}"/>
              </a:ext>
            </a:extLst>
          </p:cNvPr>
          <p:cNvPicPr>
            <a:picLocks noChangeAspect="1"/>
          </p:cNvPicPr>
          <p:nvPr/>
        </p:nvPicPr>
        <p:blipFill>
          <a:blip r:embed="rId4"/>
          <a:srcRect l="3150" t="2302" r="3180" b="2703"/>
          <a:stretch>
            <a:fillRect/>
          </a:stretch>
        </p:blipFill>
        <p:spPr>
          <a:xfrm>
            <a:off x="7001272" y="1510001"/>
            <a:ext cx="3538643" cy="4604207"/>
          </a:xfrm>
          <a:prstGeom prst="rect">
            <a:avLst/>
          </a:prstGeom>
        </p:spPr>
      </p:pic>
    </p:spTree>
    <p:custDataLst>
      <p:tags r:id="rId1"/>
    </p:custDataLst>
    <p:extLst>
      <p:ext uri="{BB962C8B-B14F-4D97-AF65-F5344CB8AC3E}">
        <p14:creationId xmlns:p14="http://schemas.microsoft.com/office/powerpoint/2010/main" val="32236264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7B53C-AB61-349D-4804-340DE77C76B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79DDB0-AD48-D1DA-1EEC-52CF56F558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48</a:t>
            </a:fld>
            <a:endParaRPr lang="en-US"/>
          </a:p>
        </p:txBody>
      </p:sp>
      <p:sp>
        <p:nvSpPr>
          <p:cNvPr id="4" name="Text Placeholder 3">
            <a:extLst>
              <a:ext uri="{FF2B5EF4-FFF2-40B4-BE49-F238E27FC236}">
                <a16:creationId xmlns:a16="http://schemas.microsoft.com/office/drawing/2014/main" id="{8DDB1A35-ECE5-DFB8-CF35-F8D85BA28486}"/>
              </a:ext>
            </a:extLst>
          </p:cNvPr>
          <p:cNvSpPr>
            <a:spLocks noGrp="1"/>
          </p:cNvSpPr>
          <p:nvPr>
            <p:ph type="body" idx="2"/>
          </p:nvPr>
        </p:nvSpPr>
        <p:spPr/>
        <p:txBody>
          <a:bodyPr/>
          <a:lstStyle/>
          <a:p>
            <a:r>
              <a:rPr lang="en-US" dirty="0"/>
              <a:t>IAFF Local Union </a:t>
            </a:r>
            <a:r>
              <a:rPr lang="en-US"/>
              <a:t>Financial Audit Report</a:t>
            </a:r>
            <a:endParaRPr lang="en-US" dirty="0"/>
          </a:p>
        </p:txBody>
      </p:sp>
      <p:pic>
        <p:nvPicPr>
          <p:cNvPr id="6" name="Picture 5">
            <a:extLst>
              <a:ext uri="{FF2B5EF4-FFF2-40B4-BE49-F238E27FC236}">
                <a16:creationId xmlns:a16="http://schemas.microsoft.com/office/drawing/2014/main" id="{BF0EC2E5-80F3-19FE-6A1E-4356D337A654}"/>
              </a:ext>
            </a:extLst>
          </p:cNvPr>
          <p:cNvPicPr>
            <a:picLocks noChangeAspect="1"/>
          </p:cNvPicPr>
          <p:nvPr/>
        </p:nvPicPr>
        <p:blipFill>
          <a:blip r:embed="rId3"/>
          <a:srcRect l="2189" t="7024" b="11762"/>
          <a:stretch>
            <a:fillRect/>
          </a:stretch>
        </p:blipFill>
        <p:spPr>
          <a:xfrm>
            <a:off x="1591469" y="1591588"/>
            <a:ext cx="4399547" cy="4728410"/>
          </a:xfrm>
          <a:prstGeom prst="rect">
            <a:avLst/>
          </a:prstGeom>
        </p:spPr>
      </p:pic>
      <p:pic>
        <p:nvPicPr>
          <p:cNvPr id="9" name="Picture 8">
            <a:extLst>
              <a:ext uri="{FF2B5EF4-FFF2-40B4-BE49-F238E27FC236}">
                <a16:creationId xmlns:a16="http://schemas.microsoft.com/office/drawing/2014/main" id="{315B47BD-B0BA-0FC8-B589-86114846E802}"/>
              </a:ext>
            </a:extLst>
          </p:cNvPr>
          <p:cNvPicPr>
            <a:picLocks noChangeAspect="1"/>
          </p:cNvPicPr>
          <p:nvPr/>
        </p:nvPicPr>
        <p:blipFill>
          <a:blip r:embed="rId4"/>
          <a:srcRect t="6650" b="9465"/>
          <a:stretch>
            <a:fillRect/>
          </a:stretch>
        </p:blipFill>
        <p:spPr>
          <a:xfrm>
            <a:off x="6845257" y="1756610"/>
            <a:ext cx="4043321" cy="4405967"/>
          </a:xfrm>
          <a:prstGeom prst="rect">
            <a:avLst/>
          </a:prstGeom>
        </p:spPr>
      </p:pic>
    </p:spTree>
    <p:custDataLst>
      <p:tags r:id="rId1"/>
    </p:custDataLst>
    <p:extLst>
      <p:ext uri="{BB962C8B-B14F-4D97-AF65-F5344CB8AC3E}">
        <p14:creationId xmlns:p14="http://schemas.microsoft.com/office/powerpoint/2010/main" val="1840987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819777A2-BC77-3F34-0B4C-A2F73DBCF378}"/>
            </a:ext>
          </a:extLst>
        </p:cNvPr>
        <p:cNvGrpSpPr/>
        <p:nvPr/>
      </p:nvGrpSpPr>
      <p:grpSpPr>
        <a:xfrm>
          <a:off x="0" y="0"/>
          <a:ext cx="0" cy="0"/>
          <a:chOff x="0" y="0"/>
          <a:chExt cx="0" cy="0"/>
        </a:xfrm>
      </p:grpSpPr>
      <p:sp>
        <p:nvSpPr>
          <p:cNvPr id="120" name="Google Shape;120;p26">
            <a:extLst>
              <a:ext uri="{FF2B5EF4-FFF2-40B4-BE49-F238E27FC236}">
                <a16:creationId xmlns:a16="http://schemas.microsoft.com/office/drawing/2014/main" id="{E5ACC6E2-F98D-61CF-E787-84A3DB5C6135}"/>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49</a:t>
            </a:fld>
            <a:endParaRPr/>
          </a:p>
        </p:txBody>
      </p:sp>
      <p:sp>
        <p:nvSpPr>
          <p:cNvPr id="122" name="Google Shape;122;p26">
            <a:extLst>
              <a:ext uri="{FF2B5EF4-FFF2-40B4-BE49-F238E27FC236}">
                <a16:creationId xmlns:a16="http://schemas.microsoft.com/office/drawing/2014/main" id="{3BD9F9F9-3D38-7BB6-7B15-A35F2BF0D1B9}"/>
              </a:ext>
            </a:extLst>
          </p:cNvPr>
          <p:cNvSpPr txBox="1">
            <a:spLocks noGrp="1"/>
          </p:cNvSpPr>
          <p:nvPr>
            <p:ph type="body" idx="2"/>
          </p:nvPr>
        </p:nvSpPr>
        <p:spPr>
          <a:xfrm>
            <a:off x="647724" y="403938"/>
            <a:ext cx="8347419"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Local Union Financial Report</a:t>
            </a:r>
            <a:endParaRPr dirty="0"/>
          </a:p>
        </p:txBody>
      </p:sp>
      <p:sp>
        <p:nvSpPr>
          <p:cNvPr id="2" name="TextBox 1">
            <a:extLst>
              <a:ext uri="{FF2B5EF4-FFF2-40B4-BE49-F238E27FC236}">
                <a16:creationId xmlns:a16="http://schemas.microsoft.com/office/drawing/2014/main" id="{FC2C3CE9-8D8B-9112-116F-C63CF7B25C3B}"/>
              </a:ext>
            </a:extLst>
          </p:cNvPr>
          <p:cNvSpPr txBox="1"/>
          <p:nvPr/>
        </p:nvSpPr>
        <p:spPr>
          <a:xfrm>
            <a:off x="828001" y="1692000"/>
            <a:ext cx="10094400" cy="3539430"/>
          </a:xfrm>
          <a:prstGeom prst="rect">
            <a:avLst/>
          </a:prstGeom>
          <a:noFill/>
        </p:spPr>
        <p:txBody>
          <a:bodyPr wrap="square" rtlCol="0">
            <a:spAutoFit/>
          </a:bodyPr>
          <a:lstStyle/>
          <a:p>
            <a:r>
              <a:rPr lang="en-US" sz="3200" dirty="0">
                <a:solidFill>
                  <a:srgbClr val="FF0000"/>
                </a:solidFill>
                <a:latin typeface="Impact" panose="020B0806030902050204" pitchFamily="34" charset="0"/>
              </a:rPr>
              <a:t>Common Errors &amp; Concerns</a:t>
            </a:r>
          </a:p>
          <a:p>
            <a:pPr marL="457200" indent="-457200">
              <a:buFont typeface="Arial" panose="020B0604020202020204" pitchFamily="34" charset="0"/>
              <a:buChar char="•"/>
            </a:pPr>
            <a:r>
              <a:rPr lang="en-US" sz="2400" dirty="0">
                <a:solidFill>
                  <a:schemeClr val="bg2"/>
                </a:solidFill>
                <a:latin typeface="Arial" panose="020B0604020202020204" pitchFamily="34" charset="0"/>
                <a:cs typeface="Arial" panose="020B0604020202020204" pitchFamily="34" charset="0"/>
              </a:rPr>
              <a:t>Wrong EIN – some are using the department’s number. </a:t>
            </a:r>
          </a:p>
          <a:p>
            <a:pPr lvl="2"/>
            <a:r>
              <a:rPr lang="en-US" sz="2400" dirty="0">
                <a:solidFill>
                  <a:schemeClr val="bg2"/>
                </a:solidFill>
                <a:latin typeface="Arial" panose="020B0604020202020204" pitchFamily="34" charset="0"/>
                <a:cs typeface="Arial" panose="020B0604020202020204" pitchFamily="34" charset="0"/>
              </a:rPr>
              <a:t>		This can create a reporting issue.</a:t>
            </a:r>
          </a:p>
          <a:p>
            <a:pPr marL="457200" indent="-457200">
              <a:buFont typeface="Arial" panose="020B0604020202020204" pitchFamily="34" charset="0"/>
              <a:buChar char="•"/>
            </a:pPr>
            <a:r>
              <a:rPr lang="en-US" sz="2400" dirty="0">
                <a:solidFill>
                  <a:schemeClr val="bg2"/>
                </a:solidFill>
                <a:latin typeface="Arial" panose="020B0604020202020204" pitchFamily="34" charset="0"/>
                <a:cs typeface="Arial" panose="020B0604020202020204" pitchFamily="34" charset="0"/>
              </a:rPr>
              <a:t>Checking the Director’s and Officer’s Insurance Box.</a:t>
            </a:r>
            <a:br>
              <a:rPr lang="en-US" sz="2400" dirty="0">
                <a:solidFill>
                  <a:schemeClr val="bg2"/>
                </a:solidFill>
                <a:latin typeface="Arial" panose="020B0604020202020204" pitchFamily="34" charset="0"/>
                <a:cs typeface="Arial" panose="020B0604020202020204" pitchFamily="34" charset="0"/>
              </a:rPr>
            </a:br>
            <a:r>
              <a:rPr lang="en-US" sz="2400" dirty="0">
                <a:solidFill>
                  <a:schemeClr val="bg2"/>
                </a:solidFill>
                <a:latin typeface="Arial" panose="020B0604020202020204" pitchFamily="34" charset="0"/>
                <a:cs typeface="Arial" panose="020B0604020202020204" pitchFamily="34" charset="0"/>
              </a:rPr>
              <a:t> 		Not punitive, just gauging how many have it.</a:t>
            </a:r>
          </a:p>
          <a:p>
            <a:pPr marL="457200" indent="-457200">
              <a:buFont typeface="Arial" panose="020B0604020202020204" pitchFamily="34" charset="0"/>
              <a:buChar char="•"/>
            </a:pPr>
            <a:r>
              <a:rPr lang="en-US" sz="2400" dirty="0">
                <a:solidFill>
                  <a:schemeClr val="bg2"/>
                </a:solidFill>
                <a:latin typeface="Arial" panose="020B0604020202020204" pitchFamily="34" charset="0"/>
                <a:cs typeface="Arial" panose="020B0604020202020204" pitchFamily="34" charset="0"/>
              </a:rPr>
              <a:t>Local board members signing the form. </a:t>
            </a:r>
          </a:p>
          <a:p>
            <a:pPr marL="457200" indent="-457200">
              <a:buFont typeface="Arial" panose="020B0604020202020204" pitchFamily="34" charset="0"/>
              <a:buChar char="•"/>
            </a:pPr>
            <a:r>
              <a:rPr lang="en-US" sz="2400" dirty="0">
                <a:solidFill>
                  <a:schemeClr val="bg2"/>
                </a:solidFill>
                <a:latin typeface="Arial" panose="020B0604020202020204" pitchFamily="34" charset="0"/>
                <a:cs typeface="Arial" panose="020B0604020202020204" pitchFamily="34" charset="0"/>
              </a:rPr>
              <a:t>Not including an attached sheet with expense/revenue breakdown.</a:t>
            </a:r>
            <a:br>
              <a:rPr lang="en-US" sz="2400" dirty="0">
                <a:solidFill>
                  <a:schemeClr val="bg2"/>
                </a:solidFill>
                <a:latin typeface="Arial" panose="020B0604020202020204" pitchFamily="34" charset="0"/>
                <a:cs typeface="Arial" panose="020B0604020202020204" pitchFamily="34" charset="0"/>
              </a:rPr>
            </a:br>
            <a:r>
              <a:rPr lang="en-US" sz="2400" dirty="0">
                <a:solidFill>
                  <a:schemeClr val="bg2"/>
                </a:solidFill>
                <a:latin typeface="Arial" panose="020B0604020202020204" pitchFamily="34" charset="0"/>
                <a:cs typeface="Arial" panose="020B0604020202020204" pitchFamily="34" charset="0"/>
              </a:rPr>
              <a:t> 		Too little information to detect trends or issues</a:t>
            </a:r>
          </a:p>
          <a:p>
            <a:pPr marL="457200" indent="-457200">
              <a:buFont typeface="Arial" panose="020B0604020202020204" pitchFamily="34" charset="0"/>
              <a:buChar char="•"/>
            </a:pPr>
            <a:r>
              <a:rPr lang="en-US" sz="2400" dirty="0">
                <a:solidFill>
                  <a:schemeClr val="bg2"/>
                </a:solidFill>
                <a:latin typeface="Arial" panose="020B0604020202020204" pitchFamily="34" charset="0"/>
                <a:cs typeface="Arial" panose="020B0604020202020204" pitchFamily="34" charset="0"/>
              </a:rPr>
              <a:t>Revenue minus expenses not matching with change in net assets.</a:t>
            </a:r>
          </a:p>
        </p:txBody>
      </p:sp>
    </p:spTree>
    <p:custDataLst>
      <p:tags r:id="rId1"/>
    </p:custDataLst>
    <p:extLst>
      <p:ext uri="{BB962C8B-B14F-4D97-AF65-F5344CB8AC3E}">
        <p14:creationId xmlns:p14="http://schemas.microsoft.com/office/powerpoint/2010/main" val="917393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6"/>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
        <p:nvSpPr>
          <p:cNvPr id="122" name="Google Shape;122;p26"/>
          <p:cNvSpPr txBox="1">
            <a:spLocks noGrp="1"/>
          </p:cNvSpPr>
          <p:nvPr>
            <p:ph type="body" idx="2"/>
          </p:nvPr>
        </p:nvSpPr>
        <p:spPr>
          <a:xfrm>
            <a:off x="647724" y="403938"/>
            <a:ext cx="8347419"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Treasurer Duties</a:t>
            </a:r>
            <a:endParaRPr dirty="0"/>
          </a:p>
        </p:txBody>
      </p:sp>
      <p:sp>
        <p:nvSpPr>
          <p:cNvPr id="12" name="Content Placeholder 4">
            <a:extLst>
              <a:ext uri="{FF2B5EF4-FFF2-40B4-BE49-F238E27FC236}">
                <a16:creationId xmlns:a16="http://schemas.microsoft.com/office/drawing/2014/main" id="{06DFDE68-1B33-FDD6-43F1-D2867BD35BDD}"/>
              </a:ext>
            </a:extLst>
          </p:cNvPr>
          <p:cNvSpPr txBox="1">
            <a:spLocks/>
          </p:cNvSpPr>
          <p:nvPr/>
        </p:nvSpPr>
        <p:spPr bwMode="auto">
          <a:xfrm>
            <a:off x="9037195" y="3492954"/>
            <a:ext cx="2956600" cy="560846"/>
          </a:xfrm>
          <a:prstGeom prst="rect">
            <a:avLst/>
          </a:prstGeom>
          <a:solidFill>
            <a:srgbClr val="FFC000"/>
          </a:solidFill>
          <a:ln w="25400">
            <a:solidFill>
              <a:schemeClr val="tx1"/>
            </a:solidFill>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marL="342900" marR="0" indent="-342900" algn="l" defTabSz="685800" rtl="0" eaLnBrk="0" fontAlgn="base" latinLnBrk="0" hangingPunct="0">
              <a:lnSpc>
                <a:spcPct val="100000"/>
              </a:lnSpc>
              <a:spcBef>
                <a:spcPts val="750"/>
              </a:spcBef>
              <a:spcAft>
                <a:spcPct val="0"/>
              </a:spcAft>
              <a:buClrTx/>
              <a:buSzTx/>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800100" indent="-342900" algn="l" defTabSz="685800" rtl="0" eaLnBrk="0" fontAlgn="base" hangingPunct="0">
              <a:lnSpc>
                <a:spcPct val="100000"/>
              </a:lnSpc>
              <a:spcBef>
                <a:spcPts val="375"/>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257300" indent="-342900" algn="l" defTabSz="685800" rtl="0" eaLnBrk="0" fontAlgn="base" hangingPunct="0">
              <a:lnSpc>
                <a:spcPct val="100000"/>
              </a:lnSpc>
              <a:spcBef>
                <a:spcPts val="375"/>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55763" indent="-336550" algn="l" defTabSz="685800" rtl="0" eaLnBrk="0" fontAlgn="base" hangingPunct="0">
              <a:lnSpc>
                <a:spcPct val="100000"/>
              </a:lnSpc>
              <a:spcBef>
                <a:spcPts val="375"/>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800" b="1" dirty="0"/>
              <a:t>Treasurer</a:t>
            </a:r>
            <a:endParaRPr lang="en-US" sz="2800" dirty="0"/>
          </a:p>
        </p:txBody>
      </p:sp>
      <p:sp>
        <p:nvSpPr>
          <p:cNvPr id="17" name="Rectangle 16">
            <a:extLst>
              <a:ext uri="{FF2B5EF4-FFF2-40B4-BE49-F238E27FC236}">
                <a16:creationId xmlns:a16="http://schemas.microsoft.com/office/drawing/2014/main" id="{8D6922A1-18AE-3344-0AA6-77B5F6F9E91C}"/>
              </a:ext>
            </a:extLst>
          </p:cNvPr>
          <p:cNvSpPr/>
          <p:nvPr/>
        </p:nvSpPr>
        <p:spPr>
          <a:xfrm>
            <a:off x="6367403" y="5567063"/>
            <a:ext cx="3555782" cy="830997"/>
          </a:xfrm>
          <a:prstGeom prst="rect">
            <a:avLst/>
          </a:prstGeom>
        </p:spPr>
        <p:txBody>
          <a:bodyPr wrap="none">
            <a:spAutoFit/>
          </a:bodyPr>
          <a:lstStyle/>
          <a:p>
            <a:pPr algn="ctr" defTabSz="457200" eaLnBrk="0" fontAlgn="base" hangingPunct="0">
              <a:spcBef>
                <a:spcPct val="0"/>
              </a:spcBef>
              <a:spcAft>
                <a:spcPct val="0"/>
              </a:spcAft>
              <a:buClrTx/>
              <a:buFontTx/>
              <a:buNone/>
            </a:pPr>
            <a:r>
              <a:rPr lang="en-US" sz="2400" kern="1200" dirty="0">
                <a:solidFill>
                  <a:prstClr val="black"/>
                </a:solidFill>
                <a:latin typeface="Arial" panose="020B0604020202020204" pitchFamily="34" charset="0"/>
                <a:ea typeface="ＭＳ Ｐゴシック" panose="020B0600070205080204" pitchFamily="34" charset="-128"/>
                <a:cs typeface="+mn-cs"/>
              </a:rPr>
              <a:t>Reports to Membership, </a:t>
            </a:r>
            <a:br>
              <a:rPr lang="en-US" sz="2400" kern="1200" dirty="0">
                <a:solidFill>
                  <a:prstClr val="black"/>
                </a:solidFill>
                <a:latin typeface="Arial" panose="020B0604020202020204" pitchFamily="34" charset="0"/>
                <a:ea typeface="ＭＳ Ｐゴシック" panose="020B0600070205080204" pitchFamily="34" charset="-128"/>
                <a:cs typeface="+mn-cs"/>
              </a:rPr>
            </a:br>
            <a:r>
              <a:rPr lang="en-US" sz="2400" kern="1200" dirty="0">
                <a:solidFill>
                  <a:prstClr val="black"/>
                </a:solidFill>
                <a:latin typeface="Arial" panose="020B0604020202020204" pitchFamily="34" charset="0"/>
                <a:ea typeface="ＭＳ Ｐゴシック" panose="020B0600070205080204" pitchFamily="34" charset="-128"/>
                <a:cs typeface="+mn-cs"/>
              </a:rPr>
              <a:t>Board, and IAFF</a:t>
            </a:r>
          </a:p>
        </p:txBody>
      </p:sp>
      <p:sp>
        <p:nvSpPr>
          <p:cNvPr id="21" name="Rectangle 20">
            <a:extLst>
              <a:ext uri="{FF2B5EF4-FFF2-40B4-BE49-F238E27FC236}">
                <a16:creationId xmlns:a16="http://schemas.microsoft.com/office/drawing/2014/main" id="{07EA5801-8044-BDDD-BC7D-121B622E55C7}"/>
              </a:ext>
            </a:extLst>
          </p:cNvPr>
          <p:cNvSpPr/>
          <p:nvPr/>
        </p:nvSpPr>
        <p:spPr>
          <a:xfrm>
            <a:off x="4543352" y="5543865"/>
            <a:ext cx="1755516" cy="830997"/>
          </a:xfrm>
          <a:prstGeom prst="rect">
            <a:avLst/>
          </a:prstGeom>
        </p:spPr>
        <p:txBody>
          <a:bodyPr wrap="square">
            <a:spAutoFit/>
          </a:bodyPr>
          <a:lstStyle/>
          <a:p>
            <a:pPr algn="ctr" defTabSz="457200" eaLnBrk="0" fontAlgn="base" hangingPunct="0">
              <a:spcBef>
                <a:spcPct val="0"/>
              </a:spcBef>
              <a:spcAft>
                <a:spcPct val="0"/>
              </a:spcAft>
              <a:buClrTx/>
              <a:buFontTx/>
              <a:buNone/>
            </a:pPr>
            <a:r>
              <a:rPr lang="en-US" sz="2400" kern="1200" dirty="0">
                <a:solidFill>
                  <a:prstClr val="black"/>
                </a:solidFill>
                <a:latin typeface="Arial" panose="020B0604020202020204" pitchFamily="34" charset="0"/>
                <a:ea typeface="ＭＳ Ｐゴシック" panose="020B0600070205080204" pitchFamily="34" charset="-128"/>
                <a:cs typeface="+mn-cs"/>
              </a:rPr>
              <a:t>Audits</a:t>
            </a:r>
          </a:p>
          <a:p>
            <a:pPr algn="ctr" defTabSz="457200" eaLnBrk="0" fontAlgn="base" hangingPunct="0">
              <a:spcBef>
                <a:spcPct val="0"/>
              </a:spcBef>
              <a:spcAft>
                <a:spcPct val="0"/>
              </a:spcAft>
              <a:buClrTx/>
              <a:buFontTx/>
              <a:buNone/>
            </a:pPr>
            <a:endParaRPr lang="en-US" sz="2400" kern="1200" dirty="0">
              <a:solidFill>
                <a:prstClr val="black"/>
              </a:solidFill>
              <a:latin typeface="Arial" panose="020B0604020202020204" pitchFamily="34" charset="0"/>
              <a:ea typeface="ＭＳ Ｐゴシック" panose="020B0600070205080204" pitchFamily="34" charset="-128"/>
              <a:cs typeface="+mn-cs"/>
            </a:endParaRPr>
          </a:p>
        </p:txBody>
      </p:sp>
      <p:pic>
        <p:nvPicPr>
          <p:cNvPr id="2050" name="Picture 2" descr="Accounts receivable hi-res stock photography and images - Alamy">
            <a:extLst>
              <a:ext uri="{FF2B5EF4-FFF2-40B4-BE49-F238E27FC236}">
                <a16:creationId xmlns:a16="http://schemas.microsoft.com/office/drawing/2014/main" id="{5A678660-2A57-BBF2-0BEC-F87BA8CBD6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476"/>
          <a:stretch/>
        </p:blipFill>
        <p:spPr bwMode="auto">
          <a:xfrm>
            <a:off x="602372" y="1641078"/>
            <a:ext cx="3088764" cy="18073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vestment Icons PNG, Vector, PSD, and Clipart With Transparent Background  for Free Download | Pngtree">
            <a:extLst>
              <a:ext uri="{FF2B5EF4-FFF2-40B4-BE49-F238E27FC236}">
                <a16:creationId xmlns:a16="http://schemas.microsoft.com/office/drawing/2014/main" id="{BC463583-AD15-7269-4786-F5388AE633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91" b="9883"/>
          <a:stretch/>
        </p:blipFill>
        <p:spPr bwMode="auto">
          <a:xfrm>
            <a:off x="6835438" y="1434325"/>
            <a:ext cx="2143125" cy="178792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2086D77-6E20-5E20-3BCD-7EE42C3E99E9}"/>
              </a:ext>
            </a:extLst>
          </p:cNvPr>
          <p:cNvSpPr txBox="1"/>
          <p:nvPr/>
        </p:nvSpPr>
        <p:spPr>
          <a:xfrm>
            <a:off x="6864754" y="3118999"/>
            <a:ext cx="2143125" cy="461665"/>
          </a:xfrm>
          <a:prstGeom prst="rect">
            <a:avLst/>
          </a:prstGeom>
          <a:noFill/>
        </p:spPr>
        <p:txBody>
          <a:bodyPr wrap="square" rtlCol="0">
            <a:spAutoFit/>
          </a:bodyPr>
          <a:lstStyle/>
          <a:p>
            <a:pPr algn="ctr"/>
            <a:r>
              <a:rPr lang="en-US" sz="2400" dirty="0"/>
              <a:t>Investments</a:t>
            </a:r>
          </a:p>
        </p:txBody>
      </p:sp>
      <p:pic>
        <p:nvPicPr>
          <p:cNvPr id="2056" name="Picture 8" descr="Taxes May Be Taxing on Your Heart Health - Cardio Diagnostics">
            <a:extLst>
              <a:ext uri="{FF2B5EF4-FFF2-40B4-BE49-F238E27FC236}">
                <a16:creationId xmlns:a16="http://schemas.microsoft.com/office/drawing/2014/main" id="{8975BFE5-D0EA-3910-C568-5FA580A47B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886" y="3886515"/>
            <a:ext cx="27622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actory, Audit, Ethical Toy Program, Technical Standard, Logo,  Certification, Symbol transparent background PNG clipart | HiClipart">
            <a:extLst>
              <a:ext uri="{FF2B5EF4-FFF2-40B4-BE49-F238E27FC236}">
                <a16:creationId xmlns:a16="http://schemas.microsoft.com/office/drawing/2014/main" id="{54B6F05F-0CDA-2248-BF3A-92CB3EE932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4817" y="3862812"/>
            <a:ext cx="1726487" cy="168105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3,960 Accounts Payable Images, Stock Photos, 3D objects, &amp; Vectors |  Shutterstock">
            <a:extLst>
              <a:ext uri="{FF2B5EF4-FFF2-40B4-BE49-F238E27FC236}">
                <a16:creationId xmlns:a16="http://schemas.microsoft.com/office/drawing/2014/main" id="{2691AFDD-AC41-E18E-0C0D-46C9E8DB442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400" t="16845" r="18270" b="9115"/>
          <a:stretch/>
        </p:blipFill>
        <p:spPr bwMode="auto">
          <a:xfrm>
            <a:off x="3882162" y="1650815"/>
            <a:ext cx="2762250" cy="17163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usiness report Royalty Free Vector Clip Art illustration  -busi1283-CoolCLIPS.com">
            <a:extLst>
              <a:ext uri="{FF2B5EF4-FFF2-40B4-BE49-F238E27FC236}">
                <a16:creationId xmlns:a16="http://schemas.microsoft.com/office/drawing/2014/main" id="{47EEFAA0-3481-A592-D8AD-A279CC3A84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5666" y="3894983"/>
            <a:ext cx="1551741" cy="16810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096573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998A-8C4E-06E2-0B3F-05EB86EB0C4A}"/>
              </a:ext>
            </a:extLst>
          </p:cNvPr>
          <p:cNvSpPr>
            <a:spLocks noGrp="1"/>
          </p:cNvSpPr>
          <p:nvPr>
            <p:ph type="title"/>
          </p:nvPr>
        </p:nvSpPr>
        <p:spPr/>
        <p:txBody>
          <a:bodyPr/>
          <a:lstStyle/>
          <a:p>
            <a:r>
              <a:rPr lang="en-US" dirty="0"/>
              <a:t>   Investments</a:t>
            </a:r>
          </a:p>
        </p:txBody>
      </p:sp>
      <p:sp>
        <p:nvSpPr>
          <p:cNvPr id="3" name="Slide Number Placeholder 2">
            <a:extLst>
              <a:ext uri="{FF2B5EF4-FFF2-40B4-BE49-F238E27FC236}">
                <a16:creationId xmlns:a16="http://schemas.microsoft.com/office/drawing/2014/main" id="{FF9D7EAB-2CCD-F19A-F809-5BFD28611E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50</a:t>
            </a:fld>
            <a:endParaRPr lang="en-US"/>
          </a:p>
        </p:txBody>
      </p:sp>
    </p:spTree>
    <p:custDataLst>
      <p:tags r:id="rId1"/>
    </p:custDataLst>
    <p:extLst>
      <p:ext uri="{BB962C8B-B14F-4D97-AF65-F5344CB8AC3E}">
        <p14:creationId xmlns:p14="http://schemas.microsoft.com/office/powerpoint/2010/main" val="1125524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21FD25-BAD2-D6F4-6ECC-E196EAE5CD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51</a:t>
            </a:fld>
            <a:endParaRPr lang="en-US"/>
          </a:p>
        </p:txBody>
      </p:sp>
      <p:sp>
        <p:nvSpPr>
          <p:cNvPr id="3" name="Text Placeholder 2">
            <a:extLst>
              <a:ext uri="{FF2B5EF4-FFF2-40B4-BE49-F238E27FC236}">
                <a16:creationId xmlns:a16="http://schemas.microsoft.com/office/drawing/2014/main" id="{5A3AB762-5D06-5B37-08EC-6B6B83259DE9}"/>
              </a:ext>
            </a:extLst>
          </p:cNvPr>
          <p:cNvSpPr>
            <a:spLocks noGrp="1"/>
          </p:cNvSpPr>
          <p:nvPr>
            <p:ph type="body" idx="1"/>
          </p:nvPr>
        </p:nvSpPr>
        <p:spPr/>
        <p:txBody>
          <a:bodyPr/>
          <a:lstStyle/>
          <a:p>
            <a:r>
              <a:rPr lang="en-US" dirty="0"/>
              <a:t>How liquid do you want your investment to be?</a:t>
            </a:r>
          </a:p>
          <a:p>
            <a:pPr lvl="1"/>
            <a:r>
              <a:rPr lang="en-US" dirty="0">
                <a:solidFill>
                  <a:schemeClr val="bg2"/>
                </a:solidFill>
              </a:rPr>
              <a:t>Certificates of Deposit</a:t>
            </a:r>
          </a:p>
          <a:p>
            <a:pPr lvl="1"/>
            <a:r>
              <a:rPr lang="en-US" dirty="0">
                <a:solidFill>
                  <a:schemeClr val="bg2"/>
                </a:solidFill>
              </a:rPr>
              <a:t>Real Estate</a:t>
            </a:r>
          </a:p>
          <a:p>
            <a:pPr lvl="1"/>
            <a:r>
              <a:rPr lang="en-US" dirty="0">
                <a:solidFill>
                  <a:schemeClr val="bg2"/>
                </a:solidFill>
              </a:rPr>
              <a:t>Cash</a:t>
            </a:r>
          </a:p>
          <a:p>
            <a:pPr lvl="1"/>
            <a:r>
              <a:rPr lang="en-US" dirty="0">
                <a:solidFill>
                  <a:schemeClr val="bg2"/>
                </a:solidFill>
              </a:rPr>
              <a:t>Other</a:t>
            </a:r>
          </a:p>
        </p:txBody>
      </p:sp>
      <p:sp>
        <p:nvSpPr>
          <p:cNvPr id="4" name="Text Placeholder 3">
            <a:extLst>
              <a:ext uri="{FF2B5EF4-FFF2-40B4-BE49-F238E27FC236}">
                <a16:creationId xmlns:a16="http://schemas.microsoft.com/office/drawing/2014/main" id="{4BDE7F3F-DCFF-A026-661B-650D9133D722}"/>
              </a:ext>
            </a:extLst>
          </p:cNvPr>
          <p:cNvSpPr>
            <a:spLocks noGrp="1"/>
          </p:cNvSpPr>
          <p:nvPr>
            <p:ph type="body" idx="2"/>
          </p:nvPr>
        </p:nvSpPr>
        <p:spPr/>
        <p:txBody>
          <a:bodyPr/>
          <a:lstStyle/>
          <a:p>
            <a:r>
              <a:rPr lang="en-US" dirty="0"/>
              <a:t>Investment Considerations </a:t>
            </a:r>
          </a:p>
        </p:txBody>
      </p:sp>
      <p:pic>
        <p:nvPicPr>
          <p:cNvPr id="1030" name="Picture 6" descr="What Are Liquid Assets? Definition, Types &amp; Importance - TheStreet">
            <a:extLst>
              <a:ext uri="{FF2B5EF4-FFF2-40B4-BE49-F238E27FC236}">
                <a16:creationId xmlns:a16="http://schemas.microsoft.com/office/drawing/2014/main" id="{85BA75C3-4801-F1BB-AE42-ED8867EA1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1" y="2571750"/>
            <a:ext cx="3581399" cy="26860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814627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21FD25-BAD2-D6F4-6ECC-E196EAE5CD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52</a:t>
            </a:fld>
            <a:endParaRPr lang="en-US"/>
          </a:p>
        </p:txBody>
      </p:sp>
      <p:sp>
        <p:nvSpPr>
          <p:cNvPr id="3" name="Text Placeholder 2">
            <a:extLst>
              <a:ext uri="{FF2B5EF4-FFF2-40B4-BE49-F238E27FC236}">
                <a16:creationId xmlns:a16="http://schemas.microsoft.com/office/drawing/2014/main" id="{5A3AB762-5D06-5B37-08EC-6B6B83259DE9}"/>
              </a:ext>
            </a:extLst>
          </p:cNvPr>
          <p:cNvSpPr>
            <a:spLocks noGrp="1"/>
          </p:cNvSpPr>
          <p:nvPr>
            <p:ph type="body" idx="1"/>
          </p:nvPr>
        </p:nvSpPr>
        <p:spPr>
          <a:xfrm>
            <a:off x="647725" y="2591802"/>
            <a:ext cx="4371505" cy="4093321"/>
          </a:xfrm>
        </p:spPr>
        <p:txBody>
          <a:bodyPr/>
          <a:lstStyle/>
          <a:p>
            <a:r>
              <a:rPr lang="en-US" dirty="0"/>
              <a:t>PROS</a:t>
            </a:r>
          </a:p>
          <a:p>
            <a:pPr lvl="1"/>
            <a:r>
              <a:rPr lang="en-US" dirty="0">
                <a:solidFill>
                  <a:schemeClr val="bg2"/>
                </a:solidFill>
              </a:rPr>
              <a:t>Safety</a:t>
            </a:r>
          </a:p>
          <a:p>
            <a:pPr lvl="1"/>
            <a:r>
              <a:rPr lang="en-US" dirty="0">
                <a:solidFill>
                  <a:schemeClr val="bg2"/>
                </a:solidFill>
              </a:rPr>
              <a:t>Guaranteed Returns</a:t>
            </a:r>
          </a:p>
          <a:p>
            <a:pPr lvl="1"/>
            <a:r>
              <a:rPr lang="en-US" dirty="0">
                <a:solidFill>
                  <a:schemeClr val="bg2"/>
                </a:solidFill>
              </a:rPr>
              <a:t>Higher Rates than Checking Account</a:t>
            </a:r>
          </a:p>
          <a:p>
            <a:pPr lvl="1"/>
            <a:endParaRPr lang="en-US" dirty="0">
              <a:solidFill>
                <a:schemeClr val="bg2"/>
              </a:solidFill>
            </a:endParaRPr>
          </a:p>
        </p:txBody>
      </p:sp>
      <p:sp>
        <p:nvSpPr>
          <p:cNvPr id="4" name="Text Placeholder 3">
            <a:extLst>
              <a:ext uri="{FF2B5EF4-FFF2-40B4-BE49-F238E27FC236}">
                <a16:creationId xmlns:a16="http://schemas.microsoft.com/office/drawing/2014/main" id="{4BDE7F3F-DCFF-A026-661B-650D9133D722}"/>
              </a:ext>
            </a:extLst>
          </p:cNvPr>
          <p:cNvSpPr>
            <a:spLocks noGrp="1"/>
          </p:cNvSpPr>
          <p:nvPr>
            <p:ph type="body" idx="2"/>
          </p:nvPr>
        </p:nvSpPr>
        <p:spPr/>
        <p:txBody>
          <a:bodyPr/>
          <a:lstStyle/>
          <a:p>
            <a:r>
              <a:rPr lang="en-US" dirty="0"/>
              <a:t>Certificates of Deposit</a:t>
            </a:r>
          </a:p>
        </p:txBody>
      </p:sp>
      <p:sp>
        <p:nvSpPr>
          <p:cNvPr id="5" name="Text Placeholder 2">
            <a:extLst>
              <a:ext uri="{FF2B5EF4-FFF2-40B4-BE49-F238E27FC236}">
                <a16:creationId xmlns:a16="http://schemas.microsoft.com/office/drawing/2014/main" id="{F54020C4-F804-8E55-D2A7-AF980E80FA40}"/>
              </a:ext>
            </a:extLst>
          </p:cNvPr>
          <p:cNvSpPr txBox="1">
            <a:spLocks/>
          </p:cNvSpPr>
          <p:nvPr/>
        </p:nvSpPr>
        <p:spPr>
          <a:xfrm>
            <a:off x="6115062" y="2591801"/>
            <a:ext cx="4371505" cy="40933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CONS</a:t>
            </a:r>
          </a:p>
          <a:p>
            <a:pPr lvl="1"/>
            <a:r>
              <a:rPr lang="en-US" dirty="0">
                <a:solidFill>
                  <a:schemeClr val="bg2"/>
                </a:solidFill>
              </a:rPr>
              <a:t>Accessibility</a:t>
            </a:r>
          </a:p>
          <a:p>
            <a:pPr lvl="1"/>
            <a:r>
              <a:rPr lang="en-US" dirty="0">
                <a:solidFill>
                  <a:schemeClr val="bg2"/>
                </a:solidFill>
              </a:rPr>
              <a:t>Lower Returns than Market</a:t>
            </a:r>
          </a:p>
          <a:p>
            <a:pPr lvl="1"/>
            <a:r>
              <a:rPr lang="en-US" dirty="0">
                <a:solidFill>
                  <a:schemeClr val="bg2"/>
                </a:solidFill>
              </a:rPr>
              <a:t>Inflation Risk</a:t>
            </a:r>
          </a:p>
          <a:p>
            <a:pPr lvl="1"/>
            <a:endParaRPr lang="en-US" dirty="0">
              <a:solidFill>
                <a:schemeClr val="bg2"/>
              </a:solidFill>
            </a:endParaRPr>
          </a:p>
        </p:txBody>
      </p:sp>
      <p:sp>
        <p:nvSpPr>
          <p:cNvPr id="6" name="Text Placeholder 2">
            <a:extLst>
              <a:ext uri="{FF2B5EF4-FFF2-40B4-BE49-F238E27FC236}">
                <a16:creationId xmlns:a16="http://schemas.microsoft.com/office/drawing/2014/main" id="{6FC60377-1182-43C7-0755-F8C2E60B2375}"/>
              </a:ext>
            </a:extLst>
          </p:cNvPr>
          <p:cNvSpPr txBox="1">
            <a:spLocks/>
          </p:cNvSpPr>
          <p:nvPr/>
        </p:nvSpPr>
        <p:spPr>
          <a:xfrm>
            <a:off x="936183" y="1495065"/>
            <a:ext cx="9865167" cy="119098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None/>
            </a:pPr>
            <a:r>
              <a:rPr lang="en-US" b="1" dirty="0">
                <a:solidFill>
                  <a:schemeClr val="accent1"/>
                </a:solidFill>
              </a:rPr>
              <a:t>Generally considered a safe, stable investment. </a:t>
            </a:r>
            <a:br>
              <a:rPr lang="en-US" b="1" dirty="0">
                <a:solidFill>
                  <a:schemeClr val="accent1"/>
                </a:solidFill>
              </a:rPr>
            </a:br>
            <a:r>
              <a:rPr lang="en-US" b="1" dirty="0">
                <a:solidFill>
                  <a:schemeClr val="accent1"/>
                </a:solidFill>
              </a:rPr>
              <a:t>Low risk, low reward.</a:t>
            </a:r>
          </a:p>
          <a:p>
            <a:pPr lvl="1"/>
            <a:endParaRPr lang="en-US" dirty="0">
              <a:solidFill>
                <a:schemeClr val="bg2"/>
              </a:solidFill>
            </a:endParaRPr>
          </a:p>
        </p:txBody>
      </p:sp>
    </p:spTree>
    <p:custDataLst>
      <p:tags r:id="rId1"/>
    </p:custDataLst>
    <p:extLst>
      <p:ext uri="{BB962C8B-B14F-4D97-AF65-F5344CB8AC3E}">
        <p14:creationId xmlns:p14="http://schemas.microsoft.com/office/powerpoint/2010/main" val="41429578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21FD25-BAD2-D6F4-6ECC-E196EAE5CD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53</a:t>
            </a:fld>
            <a:endParaRPr lang="en-US"/>
          </a:p>
        </p:txBody>
      </p:sp>
      <p:sp>
        <p:nvSpPr>
          <p:cNvPr id="3" name="Text Placeholder 2">
            <a:extLst>
              <a:ext uri="{FF2B5EF4-FFF2-40B4-BE49-F238E27FC236}">
                <a16:creationId xmlns:a16="http://schemas.microsoft.com/office/drawing/2014/main" id="{5A3AB762-5D06-5B37-08EC-6B6B83259DE9}"/>
              </a:ext>
            </a:extLst>
          </p:cNvPr>
          <p:cNvSpPr>
            <a:spLocks noGrp="1"/>
          </p:cNvSpPr>
          <p:nvPr>
            <p:ph type="body" idx="1"/>
          </p:nvPr>
        </p:nvSpPr>
        <p:spPr>
          <a:xfrm>
            <a:off x="647725" y="3726782"/>
            <a:ext cx="4371505" cy="3825385"/>
          </a:xfrm>
        </p:spPr>
        <p:txBody>
          <a:bodyPr/>
          <a:lstStyle/>
          <a:p>
            <a:r>
              <a:rPr lang="en-US" dirty="0"/>
              <a:t>PROS</a:t>
            </a:r>
          </a:p>
          <a:p>
            <a:pPr lvl="1"/>
            <a:r>
              <a:rPr lang="en-US" dirty="0">
                <a:solidFill>
                  <a:schemeClr val="bg2"/>
                </a:solidFill>
              </a:rPr>
              <a:t>Good ROI</a:t>
            </a:r>
          </a:p>
          <a:p>
            <a:pPr lvl="1"/>
            <a:r>
              <a:rPr lang="en-US" dirty="0">
                <a:solidFill>
                  <a:schemeClr val="bg2"/>
                </a:solidFill>
              </a:rPr>
              <a:t>Appreciation</a:t>
            </a:r>
          </a:p>
        </p:txBody>
      </p:sp>
      <p:sp>
        <p:nvSpPr>
          <p:cNvPr id="4" name="Text Placeholder 3">
            <a:extLst>
              <a:ext uri="{FF2B5EF4-FFF2-40B4-BE49-F238E27FC236}">
                <a16:creationId xmlns:a16="http://schemas.microsoft.com/office/drawing/2014/main" id="{4BDE7F3F-DCFF-A026-661B-650D9133D722}"/>
              </a:ext>
            </a:extLst>
          </p:cNvPr>
          <p:cNvSpPr>
            <a:spLocks noGrp="1"/>
          </p:cNvSpPr>
          <p:nvPr>
            <p:ph type="body" idx="2"/>
          </p:nvPr>
        </p:nvSpPr>
        <p:spPr/>
        <p:txBody>
          <a:bodyPr/>
          <a:lstStyle/>
          <a:p>
            <a:r>
              <a:rPr lang="en-US" dirty="0"/>
              <a:t>Real Estate</a:t>
            </a:r>
          </a:p>
        </p:txBody>
      </p:sp>
      <p:sp>
        <p:nvSpPr>
          <p:cNvPr id="5" name="Text Placeholder 2">
            <a:extLst>
              <a:ext uri="{FF2B5EF4-FFF2-40B4-BE49-F238E27FC236}">
                <a16:creationId xmlns:a16="http://schemas.microsoft.com/office/drawing/2014/main" id="{F54020C4-F804-8E55-D2A7-AF980E80FA40}"/>
              </a:ext>
            </a:extLst>
          </p:cNvPr>
          <p:cNvSpPr txBox="1">
            <a:spLocks/>
          </p:cNvSpPr>
          <p:nvPr/>
        </p:nvSpPr>
        <p:spPr>
          <a:xfrm>
            <a:off x="6096000" y="3726782"/>
            <a:ext cx="4371505" cy="373099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CONS</a:t>
            </a:r>
          </a:p>
          <a:p>
            <a:pPr lvl="1"/>
            <a:r>
              <a:rPr lang="en-US" dirty="0">
                <a:solidFill>
                  <a:schemeClr val="bg2"/>
                </a:solidFill>
              </a:rPr>
              <a:t>Low Liquidity</a:t>
            </a:r>
          </a:p>
          <a:p>
            <a:pPr lvl="1"/>
            <a:r>
              <a:rPr lang="en-US" dirty="0">
                <a:solidFill>
                  <a:schemeClr val="bg2"/>
                </a:solidFill>
              </a:rPr>
              <a:t>High investment cost</a:t>
            </a:r>
          </a:p>
          <a:p>
            <a:pPr lvl="1"/>
            <a:endParaRPr lang="en-US" dirty="0">
              <a:solidFill>
                <a:schemeClr val="bg2"/>
              </a:solidFill>
            </a:endParaRPr>
          </a:p>
        </p:txBody>
      </p:sp>
      <p:sp>
        <p:nvSpPr>
          <p:cNvPr id="6" name="Text Placeholder 2">
            <a:extLst>
              <a:ext uri="{FF2B5EF4-FFF2-40B4-BE49-F238E27FC236}">
                <a16:creationId xmlns:a16="http://schemas.microsoft.com/office/drawing/2014/main" id="{6FC60377-1182-43C7-0755-F8C2E60B2375}"/>
              </a:ext>
            </a:extLst>
          </p:cNvPr>
          <p:cNvSpPr txBox="1">
            <a:spLocks/>
          </p:cNvSpPr>
          <p:nvPr/>
        </p:nvSpPr>
        <p:spPr>
          <a:xfrm>
            <a:off x="936183" y="1751455"/>
            <a:ext cx="9865167" cy="137976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None/>
            </a:pPr>
            <a:r>
              <a:rPr lang="en-US" b="1" dirty="0">
                <a:solidFill>
                  <a:schemeClr val="accent1"/>
                </a:solidFill>
              </a:rPr>
              <a:t>Long-term investment. </a:t>
            </a:r>
          </a:p>
          <a:p>
            <a:pPr marL="50800" indent="0">
              <a:buNone/>
            </a:pPr>
            <a:r>
              <a:rPr lang="en-US" b="1" dirty="0">
                <a:solidFill>
                  <a:schemeClr val="accent1"/>
                </a:solidFill>
              </a:rPr>
              <a:t>Unless investing as an owner-occupied office or union hall, it is likely not a good option for local affiliates.</a:t>
            </a:r>
          </a:p>
          <a:p>
            <a:pPr lvl="1"/>
            <a:endParaRPr lang="en-US" dirty="0">
              <a:solidFill>
                <a:schemeClr val="bg2"/>
              </a:solidFill>
            </a:endParaRPr>
          </a:p>
        </p:txBody>
      </p:sp>
    </p:spTree>
    <p:custDataLst>
      <p:tags r:id="rId1"/>
    </p:custDataLst>
    <p:extLst>
      <p:ext uri="{BB962C8B-B14F-4D97-AF65-F5344CB8AC3E}">
        <p14:creationId xmlns:p14="http://schemas.microsoft.com/office/powerpoint/2010/main" val="29483729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21FD25-BAD2-D6F4-6ECC-E196EAE5CD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54</a:t>
            </a:fld>
            <a:endParaRPr lang="en-US"/>
          </a:p>
        </p:txBody>
      </p:sp>
      <p:sp>
        <p:nvSpPr>
          <p:cNvPr id="4" name="Text Placeholder 3">
            <a:extLst>
              <a:ext uri="{FF2B5EF4-FFF2-40B4-BE49-F238E27FC236}">
                <a16:creationId xmlns:a16="http://schemas.microsoft.com/office/drawing/2014/main" id="{4BDE7F3F-DCFF-A026-661B-650D9133D722}"/>
              </a:ext>
            </a:extLst>
          </p:cNvPr>
          <p:cNvSpPr>
            <a:spLocks noGrp="1"/>
          </p:cNvSpPr>
          <p:nvPr>
            <p:ph type="body" idx="2"/>
          </p:nvPr>
        </p:nvSpPr>
        <p:spPr/>
        <p:txBody>
          <a:bodyPr/>
          <a:lstStyle/>
          <a:p>
            <a:r>
              <a:rPr lang="en-US" dirty="0"/>
              <a:t>Generational Inequity</a:t>
            </a:r>
          </a:p>
        </p:txBody>
      </p:sp>
      <p:sp>
        <p:nvSpPr>
          <p:cNvPr id="6" name="Text Placeholder 2">
            <a:extLst>
              <a:ext uri="{FF2B5EF4-FFF2-40B4-BE49-F238E27FC236}">
                <a16:creationId xmlns:a16="http://schemas.microsoft.com/office/drawing/2014/main" id="{6FC60377-1182-43C7-0755-F8C2E60B2375}"/>
              </a:ext>
            </a:extLst>
          </p:cNvPr>
          <p:cNvSpPr txBox="1">
            <a:spLocks/>
          </p:cNvSpPr>
          <p:nvPr/>
        </p:nvSpPr>
        <p:spPr>
          <a:xfrm>
            <a:off x="1032436" y="2049236"/>
            <a:ext cx="9865167" cy="137976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None/>
            </a:pPr>
            <a:r>
              <a:rPr lang="en-US" b="1" dirty="0">
                <a:solidFill>
                  <a:schemeClr val="accent1"/>
                </a:solidFill>
              </a:rPr>
              <a:t>Use caution in regard to large investments on assets that are paid for by one generation of union members but the next generation own the asset without making the investment. </a:t>
            </a:r>
          </a:p>
          <a:p>
            <a:pPr marL="50800" indent="0">
              <a:buNone/>
            </a:pPr>
            <a:r>
              <a:rPr lang="en-US" b="1" dirty="0">
                <a:solidFill>
                  <a:schemeClr val="accent1"/>
                </a:solidFill>
              </a:rPr>
              <a:t>This is a concern when discussing union halls and other large financial projects. </a:t>
            </a:r>
          </a:p>
          <a:p>
            <a:pPr marL="50800" indent="0">
              <a:buNone/>
            </a:pPr>
            <a:endParaRPr lang="en-US" b="1" dirty="0">
              <a:solidFill>
                <a:schemeClr val="accent1"/>
              </a:solidFill>
            </a:endParaRPr>
          </a:p>
          <a:p>
            <a:pPr marL="50800" indent="0">
              <a:buNone/>
            </a:pPr>
            <a:endParaRPr lang="en-US" b="1" dirty="0">
              <a:solidFill>
                <a:schemeClr val="accent1"/>
              </a:solidFill>
            </a:endParaRPr>
          </a:p>
          <a:p>
            <a:pPr marL="50800" indent="0">
              <a:buNone/>
            </a:pPr>
            <a:endParaRPr lang="en-US" b="1" dirty="0">
              <a:solidFill>
                <a:schemeClr val="accent1"/>
              </a:solidFill>
            </a:endParaRPr>
          </a:p>
          <a:p>
            <a:pPr lvl="1"/>
            <a:endParaRPr lang="en-US" dirty="0">
              <a:solidFill>
                <a:schemeClr val="bg2"/>
              </a:solidFill>
            </a:endParaRPr>
          </a:p>
        </p:txBody>
      </p:sp>
    </p:spTree>
    <p:custDataLst>
      <p:tags r:id="rId1"/>
    </p:custDataLst>
    <p:extLst>
      <p:ext uri="{BB962C8B-B14F-4D97-AF65-F5344CB8AC3E}">
        <p14:creationId xmlns:p14="http://schemas.microsoft.com/office/powerpoint/2010/main" val="4282753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21FD25-BAD2-D6F4-6ECC-E196EAE5CD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55</a:t>
            </a:fld>
            <a:endParaRPr lang="en-US"/>
          </a:p>
        </p:txBody>
      </p:sp>
      <p:sp>
        <p:nvSpPr>
          <p:cNvPr id="3" name="Text Placeholder 2">
            <a:extLst>
              <a:ext uri="{FF2B5EF4-FFF2-40B4-BE49-F238E27FC236}">
                <a16:creationId xmlns:a16="http://schemas.microsoft.com/office/drawing/2014/main" id="{5A3AB762-5D06-5B37-08EC-6B6B83259DE9}"/>
              </a:ext>
            </a:extLst>
          </p:cNvPr>
          <p:cNvSpPr>
            <a:spLocks noGrp="1"/>
          </p:cNvSpPr>
          <p:nvPr>
            <p:ph type="body" idx="1"/>
          </p:nvPr>
        </p:nvSpPr>
        <p:spPr>
          <a:xfrm>
            <a:off x="647724" y="3545538"/>
            <a:ext cx="4371505" cy="3825385"/>
          </a:xfrm>
        </p:spPr>
        <p:txBody>
          <a:bodyPr/>
          <a:lstStyle/>
          <a:p>
            <a:r>
              <a:rPr lang="en-US" dirty="0"/>
              <a:t>PROS</a:t>
            </a:r>
          </a:p>
          <a:p>
            <a:pPr lvl="1"/>
            <a:r>
              <a:rPr lang="en-US" dirty="0">
                <a:solidFill>
                  <a:schemeClr val="bg2"/>
                </a:solidFill>
              </a:rPr>
              <a:t>Funds available for emergencies</a:t>
            </a:r>
          </a:p>
          <a:p>
            <a:pPr lvl="1"/>
            <a:r>
              <a:rPr lang="en-US" dirty="0">
                <a:solidFill>
                  <a:schemeClr val="bg2"/>
                </a:solidFill>
              </a:rPr>
              <a:t>Less Risk</a:t>
            </a:r>
          </a:p>
          <a:p>
            <a:pPr lvl="1"/>
            <a:endParaRPr lang="en-US" dirty="0">
              <a:solidFill>
                <a:schemeClr val="bg2"/>
              </a:solidFill>
            </a:endParaRPr>
          </a:p>
        </p:txBody>
      </p:sp>
      <p:sp>
        <p:nvSpPr>
          <p:cNvPr id="4" name="Text Placeholder 3">
            <a:extLst>
              <a:ext uri="{FF2B5EF4-FFF2-40B4-BE49-F238E27FC236}">
                <a16:creationId xmlns:a16="http://schemas.microsoft.com/office/drawing/2014/main" id="{4BDE7F3F-DCFF-A026-661B-650D9133D722}"/>
              </a:ext>
            </a:extLst>
          </p:cNvPr>
          <p:cNvSpPr>
            <a:spLocks noGrp="1"/>
          </p:cNvSpPr>
          <p:nvPr>
            <p:ph type="body" idx="2"/>
          </p:nvPr>
        </p:nvSpPr>
        <p:spPr/>
        <p:txBody>
          <a:bodyPr/>
          <a:lstStyle/>
          <a:p>
            <a:r>
              <a:rPr lang="en-US" dirty="0"/>
              <a:t>Cash</a:t>
            </a:r>
          </a:p>
        </p:txBody>
      </p:sp>
      <p:sp>
        <p:nvSpPr>
          <p:cNvPr id="5" name="Text Placeholder 2">
            <a:extLst>
              <a:ext uri="{FF2B5EF4-FFF2-40B4-BE49-F238E27FC236}">
                <a16:creationId xmlns:a16="http://schemas.microsoft.com/office/drawing/2014/main" id="{F54020C4-F804-8E55-D2A7-AF980E80FA40}"/>
              </a:ext>
            </a:extLst>
          </p:cNvPr>
          <p:cNvSpPr txBox="1">
            <a:spLocks/>
          </p:cNvSpPr>
          <p:nvPr/>
        </p:nvSpPr>
        <p:spPr>
          <a:xfrm>
            <a:off x="6115062" y="3545538"/>
            <a:ext cx="4371505" cy="373099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CONS</a:t>
            </a:r>
          </a:p>
          <a:p>
            <a:pPr lvl="1"/>
            <a:r>
              <a:rPr lang="en-US" dirty="0">
                <a:solidFill>
                  <a:schemeClr val="bg2"/>
                </a:solidFill>
              </a:rPr>
              <a:t>No or minimal ROI</a:t>
            </a:r>
          </a:p>
          <a:p>
            <a:pPr lvl="1"/>
            <a:endParaRPr lang="en-US" dirty="0">
              <a:solidFill>
                <a:schemeClr val="bg2"/>
              </a:solidFill>
            </a:endParaRPr>
          </a:p>
        </p:txBody>
      </p:sp>
      <p:sp>
        <p:nvSpPr>
          <p:cNvPr id="6" name="Text Placeholder 2">
            <a:extLst>
              <a:ext uri="{FF2B5EF4-FFF2-40B4-BE49-F238E27FC236}">
                <a16:creationId xmlns:a16="http://schemas.microsoft.com/office/drawing/2014/main" id="{6FC60377-1182-43C7-0755-F8C2E60B2375}"/>
              </a:ext>
            </a:extLst>
          </p:cNvPr>
          <p:cNvSpPr txBox="1">
            <a:spLocks/>
          </p:cNvSpPr>
          <p:nvPr/>
        </p:nvSpPr>
        <p:spPr>
          <a:xfrm>
            <a:off x="936183" y="1306287"/>
            <a:ext cx="9865167" cy="137976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None/>
            </a:pPr>
            <a:r>
              <a:rPr lang="en-US" b="1" dirty="0">
                <a:solidFill>
                  <a:schemeClr val="accent1"/>
                </a:solidFill>
              </a:rPr>
              <a:t>For most locals, a cash investment will be a large part of their portfolio. This is perfectly acceptable and a viable strategy for planned spending. </a:t>
            </a:r>
            <a:br>
              <a:rPr lang="en-US" b="1" dirty="0">
                <a:solidFill>
                  <a:schemeClr val="accent1"/>
                </a:solidFill>
              </a:rPr>
            </a:br>
            <a:r>
              <a:rPr lang="en-US" b="1" dirty="0">
                <a:solidFill>
                  <a:schemeClr val="accent1"/>
                </a:solidFill>
              </a:rPr>
              <a:t>This includes savings, </a:t>
            </a:r>
            <a:r>
              <a:rPr lang="en-US" b="1" dirty="0" err="1">
                <a:solidFill>
                  <a:schemeClr val="accent1"/>
                </a:solidFill>
              </a:rPr>
              <a:t>checkings</a:t>
            </a:r>
            <a:r>
              <a:rPr lang="en-US" b="1" dirty="0">
                <a:solidFill>
                  <a:schemeClr val="accent1"/>
                </a:solidFill>
              </a:rPr>
              <a:t> and money market accounts.</a:t>
            </a:r>
          </a:p>
          <a:p>
            <a:pPr lvl="1"/>
            <a:endParaRPr lang="en-US" dirty="0">
              <a:solidFill>
                <a:schemeClr val="bg2"/>
              </a:solidFill>
            </a:endParaRPr>
          </a:p>
        </p:txBody>
      </p:sp>
    </p:spTree>
    <p:custDataLst>
      <p:tags r:id="rId1"/>
    </p:custDataLst>
    <p:extLst>
      <p:ext uri="{BB962C8B-B14F-4D97-AF65-F5344CB8AC3E}">
        <p14:creationId xmlns:p14="http://schemas.microsoft.com/office/powerpoint/2010/main" val="36769148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21FD25-BAD2-D6F4-6ECC-E196EAE5CD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56</a:t>
            </a:fld>
            <a:endParaRPr lang="en-US"/>
          </a:p>
        </p:txBody>
      </p:sp>
      <p:sp>
        <p:nvSpPr>
          <p:cNvPr id="4" name="Text Placeholder 3">
            <a:extLst>
              <a:ext uri="{FF2B5EF4-FFF2-40B4-BE49-F238E27FC236}">
                <a16:creationId xmlns:a16="http://schemas.microsoft.com/office/drawing/2014/main" id="{4BDE7F3F-DCFF-A026-661B-650D9133D722}"/>
              </a:ext>
            </a:extLst>
          </p:cNvPr>
          <p:cNvSpPr>
            <a:spLocks noGrp="1"/>
          </p:cNvSpPr>
          <p:nvPr>
            <p:ph type="body" idx="2"/>
          </p:nvPr>
        </p:nvSpPr>
        <p:spPr/>
        <p:txBody>
          <a:bodyPr/>
          <a:lstStyle/>
          <a:p>
            <a:r>
              <a:rPr lang="en-US" dirty="0"/>
              <a:t>Lines of Credit</a:t>
            </a:r>
          </a:p>
        </p:txBody>
      </p:sp>
      <p:sp>
        <p:nvSpPr>
          <p:cNvPr id="6" name="Text Placeholder 2">
            <a:extLst>
              <a:ext uri="{FF2B5EF4-FFF2-40B4-BE49-F238E27FC236}">
                <a16:creationId xmlns:a16="http://schemas.microsoft.com/office/drawing/2014/main" id="{6FC60377-1182-43C7-0755-F8C2E60B2375}"/>
              </a:ext>
            </a:extLst>
          </p:cNvPr>
          <p:cNvSpPr txBox="1">
            <a:spLocks/>
          </p:cNvSpPr>
          <p:nvPr/>
        </p:nvSpPr>
        <p:spPr>
          <a:xfrm>
            <a:off x="1032436" y="2049236"/>
            <a:ext cx="9865167" cy="137976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None/>
            </a:pPr>
            <a:r>
              <a:rPr lang="en-US" b="1" dirty="0">
                <a:solidFill>
                  <a:schemeClr val="accent1"/>
                </a:solidFill>
              </a:rPr>
              <a:t>Using credit can be a viable option when lending interest rates are lower than rates of return on other investments. </a:t>
            </a:r>
          </a:p>
          <a:p>
            <a:pPr marL="50800" indent="0">
              <a:buNone/>
            </a:pPr>
            <a:r>
              <a:rPr lang="en-US" b="1" dirty="0">
                <a:solidFill>
                  <a:schemeClr val="accent1"/>
                </a:solidFill>
              </a:rPr>
              <a:t>Credit also allows for liquidity when investing in other nonliquid platforms such as real estate.</a:t>
            </a:r>
          </a:p>
          <a:p>
            <a:pPr marL="50800" indent="0">
              <a:buNone/>
            </a:pPr>
            <a:endParaRPr lang="en-US" b="1" dirty="0">
              <a:solidFill>
                <a:schemeClr val="accent1"/>
              </a:solidFill>
            </a:endParaRPr>
          </a:p>
          <a:p>
            <a:pPr marL="50800" indent="0">
              <a:buNone/>
            </a:pPr>
            <a:endParaRPr lang="en-US" b="1" dirty="0">
              <a:solidFill>
                <a:schemeClr val="accent1"/>
              </a:solidFill>
            </a:endParaRPr>
          </a:p>
          <a:p>
            <a:pPr marL="50800" indent="0">
              <a:buNone/>
            </a:pPr>
            <a:endParaRPr lang="en-US" b="1" dirty="0">
              <a:solidFill>
                <a:schemeClr val="accent1"/>
              </a:solidFill>
            </a:endParaRPr>
          </a:p>
          <a:p>
            <a:pPr lvl="1"/>
            <a:endParaRPr lang="en-US" dirty="0">
              <a:solidFill>
                <a:schemeClr val="bg2"/>
              </a:solidFill>
            </a:endParaRPr>
          </a:p>
        </p:txBody>
      </p:sp>
    </p:spTree>
    <p:custDataLst>
      <p:tags r:id="rId1"/>
    </p:custDataLst>
    <p:extLst>
      <p:ext uri="{BB962C8B-B14F-4D97-AF65-F5344CB8AC3E}">
        <p14:creationId xmlns:p14="http://schemas.microsoft.com/office/powerpoint/2010/main" val="34218709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8B7A4E72-CA64-0579-5AF7-DD61C8ADDE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E9B079-F7CF-D711-1AD4-6A424D74C0AD}"/>
              </a:ext>
            </a:extLst>
          </p:cNvPr>
          <p:cNvSpPr>
            <a:spLocks noGrp="1"/>
          </p:cNvSpPr>
          <p:nvPr>
            <p:ph type="title"/>
          </p:nvPr>
        </p:nvSpPr>
        <p:spPr/>
        <p:txBody>
          <a:bodyPr/>
          <a:lstStyle/>
          <a:p>
            <a:r>
              <a:rPr lang="en-US" dirty="0"/>
              <a:t>Subs</a:t>
            </a:r>
            <a:br>
              <a:rPr lang="en-US" dirty="0"/>
            </a:br>
            <a:r>
              <a:rPr lang="en-US" dirty="0"/>
              <a:t>vs</a:t>
            </a:r>
            <a:br>
              <a:rPr lang="en-US" dirty="0"/>
            </a:br>
            <a:r>
              <a:rPr lang="en-US" dirty="0"/>
              <a:t>Employees</a:t>
            </a:r>
          </a:p>
        </p:txBody>
      </p:sp>
      <p:sp>
        <p:nvSpPr>
          <p:cNvPr id="3" name="Slide Number Placeholder 2">
            <a:extLst>
              <a:ext uri="{FF2B5EF4-FFF2-40B4-BE49-F238E27FC236}">
                <a16:creationId xmlns:a16="http://schemas.microsoft.com/office/drawing/2014/main" id="{C60FA81D-64B8-5770-8C05-6EC48E88B3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57</a:t>
            </a:fld>
            <a:endParaRPr lang="en-US"/>
          </a:p>
        </p:txBody>
      </p:sp>
    </p:spTree>
    <p:custDataLst>
      <p:tags r:id="rId1"/>
    </p:custDataLst>
    <p:extLst>
      <p:ext uri="{BB962C8B-B14F-4D97-AF65-F5344CB8AC3E}">
        <p14:creationId xmlns:p14="http://schemas.microsoft.com/office/powerpoint/2010/main" val="22089268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A5211-9CEA-18CE-B7FE-F3D3AD200F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58</a:t>
            </a:fld>
            <a:endParaRPr lang="en-US"/>
          </a:p>
        </p:txBody>
      </p:sp>
      <p:sp>
        <p:nvSpPr>
          <p:cNvPr id="3" name="Text Placeholder 2">
            <a:extLst>
              <a:ext uri="{FF2B5EF4-FFF2-40B4-BE49-F238E27FC236}">
                <a16:creationId xmlns:a16="http://schemas.microsoft.com/office/drawing/2014/main" id="{0642C523-C781-67F5-8F26-F6479EE35BF0}"/>
              </a:ext>
            </a:extLst>
          </p:cNvPr>
          <p:cNvSpPr>
            <a:spLocks noGrp="1"/>
          </p:cNvSpPr>
          <p:nvPr>
            <p:ph type="body" idx="1"/>
          </p:nvPr>
        </p:nvSpPr>
        <p:spPr/>
        <p:txBody>
          <a:bodyPr/>
          <a:lstStyle/>
          <a:p>
            <a:r>
              <a:rPr lang="en-US" dirty="0"/>
              <a:t>Who has control over what the worker does and how the worker does his or her job?</a:t>
            </a:r>
          </a:p>
          <a:p>
            <a:r>
              <a:rPr lang="en-US" dirty="0"/>
              <a:t>How is the worker paid, are expenses reimbursed, who provides tools/supplies?</a:t>
            </a:r>
          </a:p>
          <a:p>
            <a:r>
              <a:rPr lang="en-US" dirty="0"/>
              <a:t>Does the worker have similar clients?</a:t>
            </a:r>
          </a:p>
          <a:p>
            <a:r>
              <a:rPr lang="en-US" dirty="0"/>
              <a:t>Are there written contracts or employee type benefits?</a:t>
            </a:r>
          </a:p>
          <a:p>
            <a:r>
              <a:rPr lang="en-US" dirty="0"/>
              <a:t>See IRS 20 question test</a:t>
            </a:r>
          </a:p>
          <a:p>
            <a:endParaRPr lang="en-US" dirty="0"/>
          </a:p>
        </p:txBody>
      </p:sp>
      <p:sp>
        <p:nvSpPr>
          <p:cNvPr id="4" name="Text Placeholder 3">
            <a:extLst>
              <a:ext uri="{FF2B5EF4-FFF2-40B4-BE49-F238E27FC236}">
                <a16:creationId xmlns:a16="http://schemas.microsoft.com/office/drawing/2014/main" id="{E2657D99-0FAE-4F5B-2318-8FDB927E89F5}"/>
              </a:ext>
            </a:extLst>
          </p:cNvPr>
          <p:cNvSpPr>
            <a:spLocks noGrp="1"/>
          </p:cNvSpPr>
          <p:nvPr>
            <p:ph type="body" idx="2"/>
          </p:nvPr>
        </p:nvSpPr>
        <p:spPr/>
        <p:txBody>
          <a:bodyPr/>
          <a:lstStyle/>
          <a:p>
            <a:r>
              <a:rPr lang="en-US" dirty="0"/>
              <a:t>Sub-Contractor vs Employee</a:t>
            </a:r>
          </a:p>
        </p:txBody>
      </p:sp>
    </p:spTree>
    <p:custDataLst>
      <p:tags r:id="rId1"/>
    </p:custDataLst>
    <p:extLst>
      <p:ext uri="{BB962C8B-B14F-4D97-AF65-F5344CB8AC3E}">
        <p14:creationId xmlns:p14="http://schemas.microsoft.com/office/powerpoint/2010/main" val="1138430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BD6E99-00ED-1613-BFA6-95819B92E8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59</a:t>
            </a:fld>
            <a:endParaRPr lang="en-US"/>
          </a:p>
        </p:txBody>
      </p:sp>
      <p:sp>
        <p:nvSpPr>
          <p:cNvPr id="3" name="Text Placeholder 2">
            <a:extLst>
              <a:ext uri="{FF2B5EF4-FFF2-40B4-BE49-F238E27FC236}">
                <a16:creationId xmlns:a16="http://schemas.microsoft.com/office/drawing/2014/main" id="{AC86C179-FE7B-A230-CFF4-F7A0F681B84E}"/>
              </a:ext>
            </a:extLst>
          </p:cNvPr>
          <p:cNvSpPr>
            <a:spLocks noGrp="1"/>
          </p:cNvSpPr>
          <p:nvPr>
            <p:ph type="body" idx="2"/>
          </p:nvPr>
        </p:nvSpPr>
        <p:spPr/>
        <p:txBody>
          <a:bodyPr/>
          <a:lstStyle/>
          <a:p>
            <a:r>
              <a:rPr lang="en-US" dirty="0"/>
              <a:t>Sub-Contractor vs Employee</a:t>
            </a:r>
          </a:p>
        </p:txBody>
      </p:sp>
      <p:pic>
        <p:nvPicPr>
          <p:cNvPr id="9" name="Picture Placeholder 8">
            <a:extLst>
              <a:ext uri="{FF2B5EF4-FFF2-40B4-BE49-F238E27FC236}">
                <a16:creationId xmlns:a16="http://schemas.microsoft.com/office/drawing/2014/main" id="{97C1FAE6-9FE0-57C8-A68B-686B8833C9F7}"/>
              </a:ext>
            </a:extLst>
          </p:cNvPr>
          <p:cNvPicPr>
            <a:picLocks noGrp="1" noChangeAspect="1"/>
          </p:cNvPicPr>
          <p:nvPr>
            <p:ph type="pic" idx="1"/>
          </p:nvPr>
        </p:nvPicPr>
        <p:blipFill rotWithShape="1">
          <a:blip r:embed="rId3"/>
          <a:srcRect l="2443" r="-1543"/>
          <a:stretch/>
        </p:blipFill>
        <p:spPr>
          <a:xfrm>
            <a:off x="6492240" y="1781662"/>
            <a:ext cx="5486400" cy="4249457"/>
          </a:xfrm>
        </p:spPr>
      </p:pic>
      <p:sp>
        <p:nvSpPr>
          <p:cNvPr id="5" name="Content Placeholder 4">
            <a:extLst>
              <a:ext uri="{FF2B5EF4-FFF2-40B4-BE49-F238E27FC236}">
                <a16:creationId xmlns:a16="http://schemas.microsoft.com/office/drawing/2014/main" id="{35CD3BB7-0815-C525-4997-18419AAF5072}"/>
              </a:ext>
            </a:extLst>
          </p:cNvPr>
          <p:cNvSpPr>
            <a:spLocks noGrp="1"/>
          </p:cNvSpPr>
          <p:nvPr>
            <p:ph sz="quarter" idx="11"/>
          </p:nvPr>
        </p:nvSpPr>
        <p:spPr/>
        <p:txBody>
          <a:bodyPr>
            <a:normAutofit/>
          </a:bodyPr>
          <a:lstStyle/>
          <a:p>
            <a:r>
              <a:rPr lang="en-US" dirty="0"/>
              <a:t>Union Officers</a:t>
            </a:r>
          </a:p>
          <a:p>
            <a:r>
              <a:rPr lang="en-US" dirty="0"/>
              <a:t>Work replacement</a:t>
            </a:r>
          </a:p>
          <a:p>
            <a:r>
              <a:rPr lang="en-US" dirty="0"/>
              <a:t>Other scenarios?</a:t>
            </a:r>
          </a:p>
          <a:p>
            <a:endParaRPr lang="en-US" dirty="0"/>
          </a:p>
        </p:txBody>
      </p:sp>
    </p:spTree>
    <p:custDataLst>
      <p:tags r:id="rId1"/>
    </p:custDataLst>
    <p:extLst>
      <p:ext uri="{BB962C8B-B14F-4D97-AF65-F5344CB8AC3E}">
        <p14:creationId xmlns:p14="http://schemas.microsoft.com/office/powerpoint/2010/main" val="2417963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6"/>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
        <p:nvSpPr>
          <p:cNvPr id="122" name="Google Shape;122;p26"/>
          <p:cNvSpPr txBox="1">
            <a:spLocks noGrp="1"/>
          </p:cNvSpPr>
          <p:nvPr>
            <p:ph type="body" idx="2"/>
          </p:nvPr>
        </p:nvSpPr>
        <p:spPr>
          <a:xfrm>
            <a:off x="647724" y="403938"/>
            <a:ext cx="8347419"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Per Capita Chart</a:t>
            </a:r>
            <a:endParaRPr dirty="0"/>
          </a:p>
        </p:txBody>
      </p:sp>
      <p:pic>
        <p:nvPicPr>
          <p:cNvPr id="4" name="Picture 3">
            <a:extLst>
              <a:ext uri="{FF2B5EF4-FFF2-40B4-BE49-F238E27FC236}">
                <a16:creationId xmlns:a16="http://schemas.microsoft.com/office/drawing/2014/main" id="{88A28130-568A-AE67-3DC3-A01F1F67B197}"/>
              </a:ext>
            </a:extLst>
          </p:cNvPr>
          <p:cNvPicPr>
            <a:picLocks noChangeAspect="1"/>
          </p:cNvPicPr>
          <p:nvPr/>
        </p:nvPicPr>
        <p:blipFill>
          <a:blip r:embed="rId4"/>
          <a:srcRect r="34699"/>
          <a:stretch>
            <a:fillRect/>
          </a:stretch>
        </p:blipFill>
        <p:spPr>
          <a:xfrm>
            <a:off x="3751701" y="1558500"/>
            <a:ext cx="4688597" cy="4623407"/>
          </a:xfrm>
          <a:prstGeom prst="rect">
            <a:avLst/>
          </a:prstGeom>
        </p:spPr>
      </p:pic>
    </p:spTree>
    <p:custDataLst>
      <p:tags r:id="rId1"/>
    </p:custDataLst>
    <p:extLst>
      <p:ext uri="{BB962C8B-B14F-4D97-AF65-F5344CB8AC3E}">
        <p14:creationId xmlns:p14="http://schemas.microsoft.com/office/powerpoint/2010/main" val="3192496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D40564-824B-A54E-04A1-241F898E8C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60</a:t>
            </a:fld>
            <a:endParaRPr lang="en-US"/>
          </a:p>
        </p:txBody>
      </p:sp>
      <p:sp>
        <p:nvSpPr>
          <p:cNvPr id="3" name="Text Placeholder 2">
            <a:extLst>
              <a:ext uri="{FF2B5EF4-FFF2-40B4-BE49-F238E27FC236}">
                <a16:creationId xmlns:a16="http://schemas.microsoft.com/office/drawing/2014/main" id="{D6630B7D-C259-B6BA-B737-991A913B48C3}"/>
              </a:ext>
            </a:extLst>
          </p:cNvPr>
          <p:cNvSpPr>
            <a:spLocks noGrp="1"/>
          </p:cNvSpPr>
          <p:nvPr>
            <p:ph type="body" idx="2"/>
          </p:nvPr>
        </p:nvSpPr>
        <p:spPr/>
        <p:txBody>
          <a:bodyPr/>
          <a:lstStyle/>
          <a:p>
            <a:r>
              <a:rPr lang="en-US" dirty="0"/>
              <a:t>Payroll</a:t>
            </a:r>
          </a:p>
        </p:txBody>
      </p:sp>
      <p:sp>
        <p:nvSpPr>
          <p:cNvPr id="4" name="Content Placeholder 3">
            <a:extLst>
              <a:ext uri="{FF2B5EF4-FFF2-40B4-BE49-F238E27FC236}">
                <a16:creationId xmlns:a16="http://schemas.microsoft.com/office/drawing/2014/main" id="{C1927EF5-1F40-0A6A-2F81-4BEDE5E218EC}"/>
              </a:ext>
            </a:extLst>
          </p:cNvPr>
          <p:cNvSpPr>
            <a:spLocks noGrp="1"/>
          </p:cNvSpPr>
          <p:nvPr>
            <p:ph sz="quarter" idx="11"/>
          </p:nvPr>
        </p:nvSpPr>
        <p:spPr>
          <a:xfrm>
            <a:off x="647726" y="1745361"/>
            <a:ext cx="10686582" cy="4329862"/>
          </a:xfrm>
        </p:spPr>
        <p:txBody>
          <a:bodyPr/>
          <a:lstStyle/>
          <a:p>
            <a:r>
              <a:rPr lang="en-US" dirty="0"/>
              <a:t>Employer Costs</a:t>
            </a:r>
          </a:p>
          <a:p>
            <a:r>
              <a:rPr lang="en-US" dirty="0"/>
              <a:t>FICA 6.2% of wages up to $162,200 then 0 (2023)</a:t>
            </a:r>
          </a:p>
          <a:p>
            <a:r>
              <a:rPr lang="en-US" dirty="0"/>
              <a:t>Medicare 1.45% of all wages</a:t>
            </a:r>
          </a:p>
          <a:p>
            <a:r>
              <a:rPr lang="en-US" dirty="0"/>
              <a:t>Federal Unemployment 6% of first $7,000 but there is a 5.4% credit if State Unemployment is paid</a:t>
            </a:r>
          </a:p>
          <a:p>
            <a:r>
              <a:rPr lang="en-US" dirty="0"/>
              <a:t>State Unemployment determined by State</a:t>
            </a:r>
          </a:p>
          <a:p>
            <a:r>
              <a:rPr lang="en-US" dirty="0"/>
              <a:t>Workers Compensation Insurance (varies by state)</a:t>
            </a:r>
          </a:p>
          <a:p>
            <a:endParaRPr lang="en-US" dirty="0"/>
          </a:p>
        </p:txBody>
      </p:sp>
    </p:spTree>
    <p:custDataLst>
      <p:tags r:id="rId1"/>
    </p:custDataLst>
    <p:extLst>
      <p:ext uri="{BB962C8B-B14F-4D97-AF65-F5344CB8AC3E}">
        <p14:creationId xmlns:p14="http://schemas.microsoft.com/office/powerpoint/2010/main" val="24357342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D558BE-93EE-16BA-D507-76DC5330DC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61</a:t>
            </a:fld>
            <a:endParaRPr lang="en-US"/>
          </a:p>
        </p:txBody>
      </p:sp>
      <p:sp>
        <p:nvSpPr>
          <p:cNvPr id="3" name="Text Placeholder 2">
            <a:extLst>
              <a:ext uri="{FF2B5EF4-FFF2-40B4-BE49-F238E27FC236}">
                <a16:creationId xmlns:a16="http://schemas.microsoft.com/office/drawing/2014/main" id="{071EE16E-78CE-D94E-0DAD-D63F97E43D6F}"/>
              </a:ext>
            </a:extLst>
          </p:cNvPr>
          <p:cNvSpPr>
            <a:spLocks noGrp="1"/>
          </p:cNvSpPr>
          <p:nvPr>
            <p:ph type="body" idx="2"/>
          </p:nvPr>
        </p:nvSpPr>
        <p:spPr/>
        <p:txBody>
          <a:bodyPr/>
          <a:lstStyle/>
          <a:p>
            <a:r>
              <a:rPr lang="en-US" dirty="0"/>
              <a:t>Payroll	</a:t>
            </a:r>
          </a:p>
        </p:txBody>
      </p:sp>
      <p:sp>
        <p:nvSpPr>
          <p:cNvPr id="4" name="Content Placeholder 3">
            <a:extLst>
              <a:ext uri="{FF2B5EF4-FFF2-40B4-BE49-F238E27FC236}">
                <a16:creationId xmlns:a16="http://schemas.microsoft.com/office/drawing/2014/main" id="{041B25B0-EAD9-70E2-4E03-32EB0DC3D825}"/>
              </a:ext>
            </a:extLst>
          </p:cNvPr>
          <p:cNvSpPr>
            <a:spLocks noGrp="1"/>
          </p:cNvSpPr>
          <p:nvPr>
            <p:ph sz="quarter" idx="11"/>
          </p:nvPr>
        </p:nvSpPr>
        <p:spPr>
          <a:xfrm>
            <a:off x="719092" y="1745361"/>
            <a:ext cx="10615216" cy="4329862"/>
          </a:xfrm>
        </p:spPr>
        <p:txBody>
          <a:bodyPr/>
          <a:lstStyle/>
          <a:p>
            <a:r>
              <a:rPr lang="en-US" dirty="0"/>
              <a:t>Federal withholding, FICA and Medicare payroll deposits due by the 15th of the month following payroll if over $2,500 per quarter.  Must use EFTPS if paying monthly</a:t>
            </a:r>
          </a:p>
          <a:p>
            <a:r>
              <a:rPr lang="en-US" dirty="0"/>
              <a:t>FUTA due quarterly or annually based on amount, over $500 must use EFTPS</a:t>
            </a:r>
          </a:p>
          <a:p>
            <a:r>
              <a:rPr lang="en-US" dirty="0"/>
              <a:t>State payments vary based on amount and type</a:t>
            </a:r>
          </a:p>
          <a:p>
            <a:endParaRPr lang="en-US" dirty="0"/>
          </a:p>
        </p:txBody>
      </p:sp>
    </p:spTree>
    <p:custDataLst>
      <p:tags r:id="rId1"/>
    </p:custDataLst>
    <p:extLst>
      <p:ext uri="{BB962C8B-B14F-4D97-AF65-F5344CB8AC3E}">
        <p14:creationId xmlns:p14="http://schemas.microsoft.com/office/powerpoint/2010/main" val="530359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9D3097-1755-BAAD-F021-5FFC334EE2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62</a:t>
            </a:fld>
            <a:endParaRPr lang="en-US"/>
          </a:p>
        </p:txBody>
      </p:sp>
      <p:sp>
        <p:nvSpPr>
          <p:cNvPr id="3" name="Text Placeholder 2">
            <a:extLst>
              <a:ext uri="{FF2B5EF4-FFF2-40B4-BE49-F238E27FC236}">
                <a16:creationId xmlns:a16="http://schemas.microsoft.com/office/drawing/2014/main" id="{5D8E3A80-8372-83AA-4422-140AC8300763}"/>
              </a:ext>
            </a:extLst>
          </p:cNvPr>
          <p:cNvSpPr>
            <a:spLocks noGrp="1"/>
          </p:cNvSpPr>
          <p:nvPr>
            <p:ph type="body" idx="2"/>
          </p:nvPr>
        </p:nvSpPr>
        <p:spPr/>
        <p:txBody>
          <a:bodyPr/>
          <a:lstStyle/>
          <a:p>
            <a:r>
              <a:rPr lang="en-US" dirty="0"/>
              <a:t>Payroll from 1099</a:t>
            </a:r>
          </a:p>
        </p:txBody>
      </p:sp>
      <p:pic>
        <p:nvPicPr>
          <p:cNvPr id="7" name="Content Placeholder 6">
            <a:extLst>
              <a:ext uri="{FF2B5EF4-FFF2-40B4-BE49-F238E27FC236}">
                <a16:creationId xmlns:a16="http://schemas.microsoft.com/office/drawing/2014/main" id="{D13822C6-B84B-A0A8-BD3E-5698A39FC4DF}"/>
              </a:ext>
            </a:extLst>
          </p:cNvPr>
          <p:cNvPicPr>
            <a:picLocks noGrp="1" noChangeAspect="1"/>
          </p:cNvPicPr>
          <p:nvPr>
            <p:ph sz="quarter" idx="11"/>
          </p:nvPr>
        </p:nvPicPr>
        <p:blipFill>
          <a:blip r:embed="rId4"/>
          <a:stretch>
            <a:fillRect/>
          </a:stretch>
        </p:blipFill>
        <p:spPr>
          <a:xfrm>
            <a:off x="5201602" y="2280857"/>
            <a:ext cx="5722620" cy="3258312"/>
          </a:xfrm>
          <a:prstGeom prst="rect">
            <a:avLst/>
          </a:prstGeom>
        </p:spPr>
      </p:pic>
      <p:pic>
        <p:nvPicPr>
          <p:cNvPr id="9" name="Picture Placeholder 8">
            <a:extLst>
              <a:ext uri="{FF2B5EF4-FFF2-40B4-BE49-F238E27FC236}">
                <a16:creationId xmlns:a16="http://schemas.microsoft.com/office/drawing/2014/main" id="{189B0924-4328-A3AD-B5AC-50ECBFCFE54D}"/>
              </a:ext>
            </a:extLst>
          </p:cNvPr>
          <p:cNvPicPr>
            <a:picLocks noGrp="1" noChangeAspect="1"/>
          </p:cNvPicPr>
          <p:nvPr>
            <p:ph type="pic" idx="1"/>
          </p:nvPr>
        </p:nvPicPr>
        <p:blipFill>
          <a:blip r:embed="rId5"/>
          <a:srcRect l="925" r="925"/>
          <a:stretch>
            <a:fillRect/>
          </a:stretch>
        </p:blipFill>
        <p:spPr>
          <a:xfrm>
            <a:off x="647700" y="1639888"/>
            <a:ext cx="3957638" cy="4032250"/>
          </a:xfrm>
        </p:spPr>
      </p:pic>
    </p:spTree>
    <p:custDataLst>
      <p:tags r:id="rId1"/>
    </p:custDataLst>
    <p:extLst>
      <p:ext uri="{BB962C8B-B14F-4D97-AF65-F5344CB8AC3E}">
        <p14:creationId xmlns:p14="http://schemas.microsoft.com/office/powerpoint/2010/main" val="17496395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BF9B7F-1302-ACEE-FC90-C8DC240804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63</a:t>
            </a:fld>
            <a:endParaRPr lang="en-US"/>
          </a:p>
        </p:txBody>
      </p:sp>
      <p:sp>
        <p:nvSpPr>
          <p:cNvPr id="3" name="Text Placeholder 2">
            <a:extLst>
              <a:ext uri="{FF2B5EF4-FFF2-40B4-BE49-F238E27FC236}">
                <a16:creationId xmlns:a16="http://schemas.microsoft.com/office/drawing/2014/main" id="{144439D7-3C73-90F2-A32C-7C257CB68D54}"/>
              </a:ext>
            </a:extLst>
          </p:cNvPr>
          <p:cNvSpPr>
            <a:spLocks noGrp="1"/>
          </p:cNvSpPr>
          <p:nvPr>
            <p:ph type="body" idx="1"/>
          </p:nvPr>
        </p:nvSpPr>
        <p:spPr/>
        <p:txBody>
          <a:bodyPr/>
          <a:lstStyle/>
          <a:p>
            <a:r>
              <a:rPr lang="en-US" dirty="0"/>
              <a:t>W-2 due to employee by January 31</a:t>
            </a:r>
          </a:p>
          <a:p>
            <a:r>
              <a:rPr lang="en-US" dirty="0"/>
              <a:t>W-3 due by January 31</a:t>
            </a:r>
          </a:p>
          <a:p>
            <a:r>
              <a:rPr lang="en-US" dirty="0"/>
              <a:t>941 due end of month after each quarter </a:t>
            </a:r>
          </a:p>
          <a:p>
            <a:r>
              <a:rPr lang="en-US" dirty="0"/>
              <a:t>           4/30, 7/31, 10/31, 1/31</a:t>
            </a:r>
          </a:p>
          <a:p>
            <a:r>
              <a:rPr lang="en-US" dirty="0"/>
              <a:t>940 due by January 31</a:t>
            </a:r>
          </a:p>
        </p:txBody>
      </p:sp>
      <p:sp>
        <p:nvSpPr>
          <p:cNvPr id="4" name="Text Placeholder 3">
            <a:extLst>
              <a:ext uri="{FF2B5EF4-FFF2-40B4-BE49-F238E27FC236}">
                <a16:creationId xmlns:a16="http://schemas.microsoft.com/office/drawing/2014/main" id="{78545E74-33E6-CD7B-5BE6-9261B6FA51ED}"/>
              </a:ext>
            </a:extLst>
          </p:cNvPr>
          <p:cNvSpPr>
            <a:spLocks noGrp="1"/>
          </p:cNvSpPr>
          <p:nvPr>
            <p:ph type="body" idx="2"/>
          </p:nvPr>
        </p:nvSpPr>
        <p:spPr/>
        <p:txBody>
          <a:bodyPr/>
          <a:lstStyle/>
          <a:p>
            <a:r>
              <a:rPr lang="en-US" dirty="0"/>
              <a:t>Payroll Reporting Dates</a:t>
            </a:r>
          </a:p>
        </p:txBody>
      </p:sp>
    </p:spTree>
    <p:custDataLst>
      <p:tags r:id="rId1"/>
    </p:custDataLst>
    <p:extLst>
      <p:ext uri="{BB962C8B-B14F-4D97-AF65-F5344CB8AC3E}">
        <p14:creationId xmlns:p14="http://schemas.microsoft.com/office/powerpoint/2010/main" val="5871651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D9CC57-8215-6AE6-88D2-683566A150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64</a:t>
            </a:fld>
            <a:endParaRPr lang="en-US"/>
          </a:p>
        </p:txBody>
      </p:sp>
      <p:sp>
        <p:nvSpPr>
          <p:cNvPr id="3" name="Text Placeholder 2">
            <a:extLst>
              <a:ext uri="{FF2B5EF4-FFF2-40B4-BE49-F238E27FC236}">
                <a16:creationId xmlns:a16="http://schemas.microsoft.com/office/drawing/2014/main" id="{FFDC9069-32AE-AAD4-5423-5C5ACBD1DC56}"/>
              </a:ext>
            </a:extLst>
          </p:cNvPr>
          <p:cNvSpPr>
            <a:spLocks noGrp="1"/>
          </p:cNvSpPr>
          <p:nvPr>
            <p:ph type="body" idx="1"/>
          </p:nvPr>
        </p:nvSpPr>
        <p:spPr/>
        <p:txBody>
          <a:bodyPr/>
          <a:lstStyle/>
          <a:p>
            <a:r>
              <a:rPr lang="en-US" dirty="0"/>
              <a:t>1099 anyone </a:t>
            </a:r>
            <a:r>
              <a:rPr lang="en-US"/>
              <a:t>paid $2000 </a:t>
            </a:r>
            <a:r>
              <a:rPr lang="en-US" dirty="0"/>
              <a:t>or more in a year, that is not a corporation, due by January 31</a:t>
            </a:r>
          </a:p>
          <a:p>
            <a:r>
              <a:rPr lang="en-US" dirty="0"/>
              <a:t>Local should have them fill out a W-9 before they are paid</a:t>
            </a:r>
          </a:p>
          <a:p>
            <a:r>
              <a:rPr lang="en-US" dirty="0"/>
              <a:t>Form 1099-NEC (Non employee compensation)</a:t>
            </a:r>
          </a:p>
          <a:p>
            <a:r>
              <a:rPr lang="en-US" dirty="0"/>
              <a:t>1096 summary of all 1099’s due by January 31</a:t>
            </a:r>
          </a:p>
        </p:txBody>
      </p:sp>
      <p:sp>
        <p:nvSpPr>
          <p:cNvPr id="4" name="Text Placeholder 3">
            <a:extLst>
              <a:ext uri="{FF2B5EF4-FFF2-40B4-BE49-F238E27FC236}">
                <a16:creationId xmlns:a16="http://schemas.microsoft.com/office/drawing/2014/main" id="{F6036779-60C2-F093-DD06-10429E0A5D43}"/>
              </a:ext>
            </a:extLst>
          </p:cNvPr>
          <p:cNvSpPr>
            <a:spLocks noGrp="1"/>
          </p:cNvSpPr>
          <p:nvPr>
            <p:ph type="body" idx="2"/>
          </p:nvPr>
        </p:nvSpPr>
        <p:spPr/>
        <p:txBody>
          <a:bodyPr/>
          <a:lstStyle/>
          <a:p>
            <a:r>
              <a:rPr lang="en-US" dirty="0"/>
              <a:t>                                              1099</a:t>
            </a:r>
            <a:r>
              <a:rPr lang="en-US" sz="3200" dirty="0"/>
              <a:t>s</a:t>
            </a:r>
          </a:p>
        </p:txBody>
      </p:sp>
    </p:spTree>
    <p:custDataLst>
      <p:tags r:id="rId1"/>
    </p:custDataLst>
    <p:extLst>
      <p:ext uri="{BB962C8B-B14F-4D97-AF65-F5344CB8AC3E}">
        <p14:creationId xmlns:p14="http://schemas.microsoft.com/office/powerpoint/2010/main" val="8553927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096D-DEE2-BF06-E984-EC33E9C9187D}"/>
              </a:ext>
            </a:extLst>
          </p:cNvPr>
          <p:cNvSpPr>
            <a:spLocks noGrp="1"/>
          </p:cNvSpPr>
          <p:nvPr>
            <p:ph type="title"/>
          </p:nvPr>
        </p:nvSpPr>
        <p:spPr>
          <a:xfrm>
            <a:off x="908728" y="1274618"/>
            <a:ext cx="9916290" cy="4082473"/>
          </a:xfrm>
        </p:spPr>
        <p:txBody>
          <a:bodyPr/>
          <a:lstStyle/>
          <a:p>
            <a:r>
              <a:rPr lang="en-US" dirty="0"/>
              <a:t>Bonding Amounts</a:t>
            </a:r>
          </a:p>
        </p:txBody>
      </p:sp>
      <p:sp>
        <p:nvSpPr>
          <p:cNvPr id="3" name="Slide Number Placeholder 2">
            <a:extLst>
              <a:ext uri="{FF2B5EF4-FFF2-40B4-BE49-F238E27FC236}">
                <a16:creationId xmlns:a16="http://schemas.microsoft.com/office/drawing/2014/main" id="{D20D4275-A391-E0CA-4F7B-C11EAFF0EF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65</a:t>
            </a:fld>
            <a:endParaRPr lang="en-US"/>
          </a:p>
        </p:txBody>
      </p:sp>
    </p:spTree>
    <p:custDataLst>
      <p:tags r:id="rId1"/>
    </p:custDataLst>
    <p:extLst>
      <p:ext uri="{BB962C8B-B14F-4D97-AF65-F5344CB8AC3E}">
        <p14:creationId xmlns:p14="http://schemas.microsoft.com/office/powerpoint/2010/main" val="28923468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51E79C-A23B-2C3F-0CF6-EB3EB52CCA1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66</a:t>
            </a:fld>
            <a:endParaRPr lang="en-US"/>
          </a:p>
        </p:txBody>
      </p:sp>
      <p:sp>
        <p:nvSpPr>
          <p:cNvPr id="3" name="Text Placeholder 2">
            <a:extLst>
              <a:ext uri="{FF2B5EF4-FFF2-40B4-BE49-F238E27FC236}">
                <a16:creationId xmlns:a16="http://schemas.microsoft.com/office/drawing/2014/main" id="{C8090B4F-40CC-F67E-3035-9860728A2F53}"/>
              </a:ext>
            </a:extLst>
          </p:cNvPr>
          <p:cNvSpPr>
            <a:spLocks noGrp="1"/>
          </p:cNvSpPr>
          <p:nvPr>
            <p:ph type="body" idx="1"/>
          </p:nvPr>
        </p:nvSpPr>
        <p:spPr/>
        <p:txBody>
          <a:bodyPr/>
          <a:lstStyle/>
          <a:p>
            <a:r>
              <a:rPr lang="en-US" dirty="0"/>
              <a:t>IAFF covers first $5,000</a:t>
            </a:r>
          </a:p>
          <a:p>
            <a:r>
              <a:rPr lang="en-US" dirty="0"/>
              <a:t>Best Practice is a Bond of 10% of FUNDS HANDLED</a:t>
            </a:r>
          </a:p>
          <a:p>
            <a:pPr marL="742950" lvl="1" indent="-285750" defTabSz="457200" eaLnBrk="0" fontAlgn="base" hangingPunct="0">
              <a:lnSpc>
                <a:spcPct val="100000"/>
              </a:lnSpc>
              <a:spcBef>
                <a:spcPct val="0"/>
              </a:spcBef>
              <a:spcAft>
                <a:spcPct val="0"/>
              </a:spcAft>
              <a:buClrTx/>
              <a:buSzTx/>
              <a:buFont typeface="Arial" panose="020B0604020202020204" pitchFamily="34" charset="0"/>
              <a:buChar char="•"/>
              <a:defRPr/>
            </a:pPr>
            <a:r>
              <a:rPr lang="en-US" kern="1200" dirty="0">
                <a:solidFill>
                  <a:prstClr val="black"/>
                </a:solidFill>
                <a:latin typeface="Arial" panose="020B0604020202020204" pitchFamily="34" charset="0"/>
                <a:ea typeface="ＭＳ Ｐゴシック" panose="020B0600070205080204" pitchFamily="34" charset="-128"/>
              </a:rPr>
              <a:t>Liquid Assets and Total Receipts </a:t>
            </a:r>
          </a:p>
          <a:p>
            <a:r>
              <a:rPr lang="en-US" dirty="0"/>
              <a:t>Private and Federal Locals MUST have a 10% Bond</a:t>
            </a:r>
          </a:p>
          <a:p>
            <a:r>
              <a:rPr lang="en-US" dirty="0"/>
              <a:t>Can purchase through same company IAFF uses</a:t>
            </a:r>
          </a:p>
          <a:p>
            <a:r>
              <a:rPr lang="en-US" dirty="0"/>
              <a:t>If funds go missing, you can be reimbursed up to your bonding amount</a:t>
            </a:r>
          </a:p>
        </p:txBody>
      </p:sp>
      <p:sp>
        <p:nvSpPr>
          <p:cNvPr id="4" name="Text Placeholder 3">
            <a:extLst>
              <a:ext uri="{FF2B5EF4-FFF2-40B4-BE49-F238E27FC236}">
                <a16:creationId xmlns:a16="http://schemas.microsoft.com/office/drawing/2014/main" id="{D2D2F26B-B07F-1FA5-49C1-6B31AD82463A}"/>
              </a:ext>
            </a:extLst>
          </p:cNvPr>
          <p:cNvSpPr>
            <a:spLocks noGrp="1"/>
          </p:cNvSpPr>
          <p:nvPr>
            <p:ph type="body" idx="2"/>
          </p:nvPr>
        </p:nvSpPr>
        <p:spPr/>
        <p:txBody>
          <a:bodyPr/>
          <a:lstStyle/>
          <a:p>
            <a:r>
              <a:rPr lang="en-US" dirty="0"/>
              <a:t>Bonding	</a:t>
            </a:r>
          </a:p>
        </p:txBody>
      </p:sp>
    </p:spTree>
    <p:custDataLst>
      <p:tags r:id="rId1"/>
    </p:custDataLst>
    <p:extLst>
      <p:ext uri="{BB962C8B-B14F-4D97-AF65-F5344CB8AC3E}">
        <p14:creationId xmlns:p14="http://schemas.microsoft.com/office/powerpoint/2010/main" val="15461723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CE7A6-96EC-5E73-934C-161F0F8F83C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203C1-02D4-18F1-407A-84BC62F4A0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67</a:t>
            </a:fld>
            <a:endParaRPr lang="en-US"/>
          </a:p>
        </p:txBody>
      </p:sp>
      <p:sp>
        <p:nvSpPr>
          <p:cNvPr id="4" name="Text Placeholder 3">
            <a:extLst>
              <a:ext uri="{FF2B5EF4-FFF2-40B4-BE49-F238E27FC236}">
                <a16:creationId xmlns:a16="http://schemas.microsoft.com/office/drawing/2014/main" id="{66A904B7-7334-FD16-9DFE-850394428C7C}"/>
              </a:ext>
            </a:extLst>
          </p:cNvPr>
          <p:cNvSpPr>
            <a:spLocks noGrp="1"/>
          </p:cNvSpPr>
          <p:nvPr>
            <p:ph type="body" idx="2"/>
          </p:nvPr>
        </p:nvSpPr>
        <p:spPr/>
        <p:txBody>
          <a:bodyPr/>
          <a:lstStyle/>
          <a:p>
            <a:r>
              <a:rPr lang="en-US"/>
              <a:t>Bonding Rates</a:t>
            </a:r>
            <a:r>
              <a:rPr lang="en-US" dirty="0"/>
              <a:t>	</a:t>
            </a:r>
          </a:p>
        </p:txBody>
      </p:sp>
      <p:sp>
        <p:nvSpPr>
          <p:cNvPr id="9" name="TextBox 8">
            <a:extLst>
              <a:ext uri="{FF2B5EF4-FFF2-40B4-BE49-F238E27FC236}">
                <a16:creationId xmlns:a16="http://schemas.microsoft.com/office/drawing/2014/main" id="{85A7B3E0-2051-4DFC-8B7D-AC4461990BD7}"/>
              </a:ext>
            </a:extLst>
          </p:cNvPr>
          <p:cNvSpPr txBox="1"/>
          <p:nvPr/>
        </p:nvSpPr>
        <p:spPr>
          <a:xfrm>
            <a:off x="647724" y="1791144"/>
            <a:ext cx="2466668" cy="1200329"/>
          </a:xfrm>
          <a:prstGeom prst="rect">
            <a:avLst/>
          </a:prstGeom>
          <a:noFill/>
        </p:spPr>
        <p:txBody>
          <a:bodyPr wrap="square" rtlCol="0">
            <a:spAutoFit/>
          </a:bodyPr>
          <a:lstStyle/>
          <a:p>
            <a:r>
              <a:rPr lang="en-US" sz="3600" dirty="0">
                <a:solidFill>
                  <a:srgbClr val="FF0000"/>
                </a:solidFill>
                <a:latin typeface="Impact" panose="020B0806030902050204" pitchFamily="34" charset="0"/>
              </a:rPr>
              <a:t>One-year Premium</a:t>
            </a:r>
          </a:p>
        </p:txBody>
      </p:sp>
      <p:sp>
        <p:nvSpPr>
          <p:cNvPr id="10" name="TextBox 9">
            <a:extLst>
              <a:ext uri="{FF2B5EF4-FFF2-40B4-BE49-F238E27FC236}">
                <a16:creationId xmlns:a16="http://schemas.microsoft.com/office/drawing/2014/main" id="{23C56A90-4617-5FC7-70CE-58C887EE1FEC}"/>
              </a:ext>
            </a:extLst>
          </p:cNvPr>
          <p:cNvSpPr txBox="1"/>
          <p:nvPr/>
        </p:nvSpPr>
        <p:spPr>
          <a:xfrm>
            <a:off x="647724" y="4198765"/>
            <a:ext cx="3476470" cy="646331"/>
          </a:xfrm>
          <a:prstGeom prst="rect">
            <a:avLst/>
          </a:prstGeom>
          <a:noFill/>
        </p:spPr>
        <p:txBody>
          <a:bodyPr wrap="square" rtlCol="0">
            <a:spAutoFit/>
          </a:bodyPr>
          <a:lstStyle/>
          <a:p>
            <a:r>
              <a:rPr lang="en-US" sz="3600" dirty="0">
                <a:solidFill>
                  <a:srgbClr val="FF0000"/>
                </a:solidFill>
                <a:latin typeface="Impact" panose="020B0806030902050204" pitchFamily="34" charset="0"/>
              </a:rPr>
              <a:t>$10,000 for $21 </a:t>
            </a:r>
          </a:p>
        </p:txBody>
      </p:sp>
      <p:sp>
        <p:nvSpPr>
          <p:cNvPr id="11" name="TextBox 10">
            <a:extLst>
              <a:ext uri="{FF2B5EF4-FFF2-40B4-BE49-F238E27FC236}">
                <a16:creationId xmlns:a16="http://schemas.microsoft.com/office/drawing/2014/main" id="{00AF7ECB-F6D6-1254-345C-9D04BBA0B954}"/>
              </a:ext>
            </a:extLst>
          </p:cNvPr>
          <p:cNvSpPr txBox="1"/>
          <p:nvPr/>
        </p:nvSpPr>
        <p:spPr>
          <a:xfrm>
            <a:off x="583556" y="5009093"/>
            <a:ext cx="3476470" cy="646331"/>
          </a:xfrm>
          <a:prstGeom prst="rect">
            <a:avLst/>
          </a:prstGeom>
          <a:noFill/>
        </p:spPr>
        <p:txBody>
          <a:bodyPr wrap="square" rtlCol="0">
            <a:spAutoFit/>
          </a:bodyPr>
          <a:lstStyle/>
          <a:p>
            <a:r>
              <a:rPr lang="en-US" sz="3600" dirty="0">
                <a:solidFill>
                  <a:srgbClr val="FF0000"/>
                </a:solidFill>
                <a:latin typeface="Impact" panose="020B0806030902050204" pitchFamily="34" charset="0"/>
              </a:rPr>
              <a:t>$50,000 for $116 </a:t>
            </a:r>
          </a:p>
        </p:txBody>
      </p:sp>
      <p:pic>
        <p:nvPicPr>
          <p:cNvPr id="5" name="Picture 4">
            <a:extLst>
              <a:ext uri="{FF2B5EF4-FFF2-40B4-BE49-F238E27FC236}">
                <a16:creationId xmlns:a16="http://schemas.microsoft.com/office/drawing/2014/main" id="{668D12BF-FABA-8F30-91B8-306F53018AC9}"/>
              </a:ext>
            </a:extLst>
          </p:cNvPr>
          <p:cNvPicPr>
            <a:picLocks noChangeAspect="1"/>
          </p:cNvPicPr>
          <p:nvPr/>
        </p:nvPicPr>
        <p:blipFill>
          <a:blip r:embed="rId3"/>
          <a:stretch>
            <a:fillRect/>
          </a:stretch>
        </p:blipFill>
        <p:spPr>
          <a:xfrm>
            <a:off x="5231758" y="1537950"/>
            <a:ext cx="5481570" cy="5142871"/>
          </a:xfrm>
          <a:prstGeom prst="rect">
            <a:avLst/>
          </a:prstGeom>
        </p:spPr>
      </p:pic>
    </p:spTree>
    <p:custDataLst>
      <p:tags r:id="rId1"/>
    </p:custDataLst>
    <p:extLst>
      <p:ext uri="{BB962C8B-B14F-4D97-AF65-F5344CB8AC3E}">
        <p14:creationId xmlns:p14="http://schemas.microsoft.com/office/powerpoint/2010/main" val="39690539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6"/>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68</a:t>
            </a:fld>
            <a:endParaRPr/>
          </a:p>
        </p:txBody>
      </p:sp>
      <p:sp>
        <p:nvSpPr>
          <p:cNvPr id="121" name="Google Shape;121;p26"/>
          <p:cNvSpPr txBox="1">
            <a:spLocks noGrp="1"/>
          </p:cNvSpPr>
          <p:nvPr>
            <p:ph type="body" idx="1"/>
          </p:nvPr>
        </p:nvSpPr>
        <p:spPr>
          <a:xfrm>
            <a:off x="8653726" y="1641231"/>
            <a:ext cx="3896250" cy="158057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Clr>
                <a:schemeClr val="dk2"/>
              </a:buClr>
              <a:buSzPts val="2800"/>
              <a:buNone/>
            </a:pPr>
            <a:r>
              <a:rPr lang="en-US" sz="2400" dirty="0"/>
              <a:t>www.iaff.org/secretary-treasurer-resources/</a:t>
            </a:r>
            <a:endParaRPr sz="2400" dirty="0"/>
          </a:p>
        </p:txBody>
      </p:sp>
      <p:sp>
        <p:nvSpPr>
          <p:cNvPr id="122" name="Google Shape;122;p26"/>
          <p:cNvSpPr txBox="1">
            <a:spLocks noGrp="1"/>
          </p:cNvSpPr>
          <p:nvPr>
            <p:ph type="body" idx="2"/>
          </p:nvPr>
        </p:nvSpPr>
        <p:spPr>
          <a:xfrm>
            <a:off x="647724" y="403938"/>
            <a:ext cx="8347419"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Secretary-Treasurer Resources</a:t>
            </a:r>
            <a:endParaRPr dirty="0"/>
          </a:p>
        </p:txBody>
      </p:sp>
      <p:pic>
        <p:nvPicPr>
          <p:cNvPr id="4" name="Picture 3" descr="A screenshot of a website&#10;&#10;Description automatically generated">
            <a:extLst>
              <a:ext uri="{FF2B5EF4-FFF2-40B4-BE49-F238E27FC236}">
                <a16:creationId xmlns:a16="http://schemas.microsoft.com/office/drawing/2014/main" id="{BA54C7AD-4F98-B3EB-FDCB-9B4039ADF3B0}"/>
              </a:ext>
            </a:extLst>
          </p:cNvPr>
          <p:cNvPicPr>
            <a:picLocks noChangeAspect="1"/>
          </p:cNvPicPr>
          <p:nvPr/>
        </p:nvPicPr>
        <p:blipFill>
          <a:blip r:embed="rId4"/>
          <a:stretch>
            <a:fillRect/>
          </a:stretch>
        </p:blipFill>
        <p:spPr>
          <a:xfrm>
            <a:off x="950591" y="1457989"/>
            <a:ext cx="7927820" cy="4862009"/>
          </a:xfrm>
          <a:prstGeom prst="rect">
            <a:avLst/>
          </a:prstGeom>
        </p:spPr>
      </p:pic>
      <p:pic>
        <p:nvPicPr>
          <p:cNvPr id="5" name="Picture 4" descr="A qr code on a white background&#10;&#10;AI-generated content may be incorrect.">
            <a:extLst>
              <a:ext uri="{FF2B5EF4-FFF2-40B4-BE49-F238E27FC236}">
                <a16:creationId xmlns:a16="http://schemas.microsoft.com/office/drawing/2014/main" id="{D58562B3-4AEF-4278-0B37-2A4C4D81A04C}"/>
              </a:ext>
            </a:extLst>
          </p:cNvPr>
          <p:cNvPicPr>
            <a:picLocks noChangeAspect="1"/>
          </p:cNvPicPr>
          <p:nvPr/>
        </p:nvPicPr>
        <p:blipFill>
          <a:blip r:embed="rId5"/>
          <a:stretch>
            <a:fillRect/>
          </a:stretch>
        </p:blipFill>
        <p:spPr>
          <a:xfrm>
            <a:off x="9436608" y="3792127"/>
            <a:ext cx="2527871" cy="2527871"/>
          </a:xfrm>
          <a:prstGeom prst="rect">
            <a:avLst/>
          </a:prstGeom>
        </p:spPr>
      </p:pic>
    </p:spTree>
    <p:custDataLst>
      <p:tags r:id="rId1"/>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643891" y="3648279"/>
            <a:ext cx="8382000" cy="242570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9600"/>
              <a:buFont typeface="Impact"/>
              <a:buNone/>
            </a:pPr>
            <a:r>
              <a:rPr lang="en-US"/>
              <a:t>THANK YOU! </a:t>
            </a:r>
            <a:br>
              <a:rPr lang="en-US"/>
            </a:br>
            <a:r>
              <a:rPr lang="en-US"/>
              <a:t>ANY QUESTIONS?</a:t>
            </a:r>
            <a:endParaRPr/>
          </a:p>
        </p:txBody>
      </p:sp>
      <p:sp>
        <p:nvSpPr>
          <p:cNvPr id="187" name="Google Shape;187;p31"/>
          <p:cNvSpPr txBox="1">
            <a:spLocks noGrp="1"/>
          </p:cNvSpPr>
          <p:nvPr>
            <p:ph type="body" idx="3"/>
          </p:nvPr>
        </p:nvSpPr>
        <p:spPr>
          <a:xfrm>
            <a:off x="9875519" y="5814373"/>
            <a:ext cx="1990415" cy="2596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400"/>
              <a:buNone/>
            </a:pPr>
            <a:r>
              <a:rPr lang="en-US" dirty="0"/>
              <a:t>gstoffice@iaff.org</a:t>
            </a:r>
            <a:endParaRPr dirty="0"/>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6"/>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
        <p:nvSpPr>
          <p:cNvPr id="121" name="Google Shape;121;p26"/>
          <p:cNvSpPr txBox="1">
            <a:spLocks noGrp="1"/>
          </p:cNvSpPr>
          <p:nvPr>
            <p:ph type="body" idx="1"/>
          </p:nvPr>
        </p:nvSpPr>
        <p:spPr>
          <a:xfrm>
            <a:off x="797368" y="1764254"/>
            <a:ext cx="5618588" cy="4469832"/>
          </a:xfrm>
          <a:prstGeom prst="rect">
            <a:avLst/>
          </a:prstGeom>
          <a:noFill/>
          <a:ln>
            <a:noFill/>
          </a:ln>
        </p:spPr>
        <p:txBody>
          <a:bodyPr spcFirstLastPara="1" wrap="square" lIns="91425" tIns="45700" rIns="91425" bIns="45700" anchor="t" anchorCtr="0">
            <a:no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Applies to ALL Union Officers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Legal Obligation</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2000" kern="1200" dirty="0">
              <a:solidFill>
                <a:prstClr val="black"/>
              </a:solidFill>
              <a:latin typeface="Arial" panose="020B0604020202020204" pitchFamily="34" charset="0"/>
              <a:ea typeface="ＭＳ Ｐゴシック" panose="020B0600070205080204" pitchFamily="34" charset="-128"/>
              <a:cs typeface="+mn-cs"/>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000" kern="1200" dirty="0">
                <a:solidFill>
                  <a:prstClr val="black"/>
                </a:solidFill>
                <a:latin typeface="Arial" panose="020B0604020202020204" pitchFamily="34" charset="0"/>
                <a:ea typeface="ＭＳ Ｐゴシック" panose="020B0600070205080204" pitchFamily="34" charset="-128"/>
                <a:cs typeface="+mn-cs"/>
              </a:rPr>
              <a:t>Duty to Make Decisions in the Best Interest of the Union</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2000" kern="1200" dirty="0">
              <a:solidFill>
                <a:prstClr val="black"/>
              </a:solidFill>
              <a:latin typeface="Arial" panose="020B0604020202020204" pitchFamily="34" charset="0"/>
              <a:ea typeface="ＭＳ Ｐゴシック" panose="020B0600070205080204" pitchFamily="34" charset="-128"/>
              <a:cs typeface="+mn-cs"/>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Duty to Inquire/Ask Questions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2000" kern="1200" dirty="0">
              <a:solidFill>
                <a:prstClr val="black"/>
              </a:solidFill>
              <a:latin typeface="Arial" panose="020B0604020202020204" pitchFamily="34" charset="0"/>
              <a:ea typeface="ＭＳ Ｐゴシック" panose="020B0600070205080204" pitchFamily="34" charset="-128"/>
              <a:cs typeface="+mn-cs"/>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Intro to Fiduciary Responsibilities Class</a:t>
            </a:r>
          </a:p>
          <a:p>
            <a:pPr marL="742950" lvl="1" indent="-285750" defTabSz="457200" eaLnBrk="0" fontAlgn="base" hangingPunct="0">
              <a:lnSpc>
                <a:spcPct val="100000"/>
              </a:lnSpc>
              <a:spcBef>
                <a:spcPct val="0"/>
              </a:spcBef>
              <a:spcAft>
                <a:spcPct val="0"/>
              </a:spcAft>
              <a:buClrTx/>
              <a:buSzTx/>
              <a:buFont typeface="Arial" panose="020B0604020202020204" pitchFamily="34" charset="0"/>
              <a:buChar char="•"/>
              <a:defRPr/>
            </a:pPr>
            <a:r>
              <a:rPr lang="en-US" sz="1600" kern="1200" dirty="0">
                <a:solidFill>
                  <a:prstClr val="black"/>
                </a:solidFill>
                <a:latin typeface="Arial" panose="020B0604020202020204" pitchFamily="34" charset="0"/>
                <a:ea typeface="ＭＳ Ｐゴシック" panose="020B0600070205080204" pitchFamily="34" charset="-128"/>
                <a:cs typeface="+mn-cs"/>
              </a:rPr>
              <a:t>Online class</a:t>
            </a:r>
          </a:p>
          <a:p>
            <a:pPr marL="742950" lvl="1" indent="-285750" defTabSz="457200" eaLnBrk="0" fontAlgn="base" hangingPunct="0">
              <a:lnSpc>
                <a:spcPct val="100000"/>
              </a:lnSpc>
              <a:spcBef>
                <a:spcPct val="0"/>
              </a:spcBef>
              <a:spcAft>
                <a:spcPct val="0"/>
              </a:spcAft>
              <a:buClrTx/>
              <a:buSzTx/>
              <a:buFont typeface="Arial" panose="020B0604020202020204" pitchFamily="34" charset="0"/>
              <a:buChar char="•"/>
              <a:defRPr/>
            </a:pPr>
            <a:r>
              <a:rPr lang="en-US" sz="1600" kern="1200" dirty="0">
                <a:solidFill>
                  <a:prstClr val="black"/>
                </a:solidFill>
                <a:latin typeface="Arial" panose="020B0604020202020204" pitchFamily="34" charset="0"/>
                <a:ea typeface="ＭＳ Ｐゴシック" panose="020B0600070205080204" pitchFamily="34" charset="-128"/>
                <a:cs typeface="+mn-cs"/>
              </a:rPr>
              <a:t>Certificate provided</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742950" lvl="1" indent="-285750">
              <a:buFont typeface="Arial" panose="020B0604020202020204" pitchFamily="34" charset="0"/>
              <a:buChar char="•"/>
            </a:pPr>
            <a:r>
              <a:rPr lang="en-US" sz="2000" dirty="0"/>
              <a:t>Invoice</a:t>
            </a:r>
          </a:p>
        </p:txBody>
      </p:sp>
      <p:sp>
        <p:nvSpPr>
          <p:cNvPr id="122" name="Google Shape;122;p26"/>
          <p:cNvSpPr txBox="1">
            <a:spLocks noGrp="1"/>
          </p:cNvSpPr>
          <p:nvPr>
            <p:ph type="body" idx="2"/>
          </p:nvPr>
        </p:nvSpPr>
        <p:spPr>
          <a:xfrm>
            <a:off x="647724" y="403938"/>
            <a:ext cx="8347419"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Fiduciary Responsibility</a:t>
            </a:r>
            <a:endParaRPr dirty="0"/>
          </a:p>
        </p:txBody>
      </p:sp>
      <p:pic>
        <p:nvPicPr>
          <p:cNvPr id="4" name="Picture 3" descr="A qr code on a white background&#10;&#10;AI-generated content may be incorrect.">
            <a:extLst>
              <a:ext uri="{FF2B5EF4-FFF2-40B4-BE49-F238E27FC236}">
                <a16:creationId xmlns:a16="http://schemas.microsoft.com/office/drawing/2014/main" id="{9D4A87C5-5787-4AE9-C13D-D5B6B2364952}"/>
              </a:ext>
            </a:extLst>
          </p:cNvPr>
          <p:cNvPicPr>
            <a:picLocks noChangeAspect="1"/>
          </p:cNvPicPr>
          <p:nvPr/>
        </p:nvPicPr>
        <p:blipFill>
          <a:blip r:embed="rId4"/>
          <a:stretch>
            <a:fillRect/>
          </a:stretch>
        </p:blipFill>
        <p:spPr>
          <a:xfrm>
            <a:off x="8269620" y="2283142"/>
            <a:ext cx="2709278" cy="2709278"/>
          </a:xfrm>
          <a:prstGeom prst="rect">
            <a:avLst/>
          </a:prstGeom>
        </p:spPr>
      </p:pic>
      <p:sp>
        <p:nvSpPr>
          <p:cNvPr id="11" name="Google Shape;121;p26">
            <a:extLst>
              <a:ext uri="{FF2B5EF4-FFF2-40B4-BE49-F238E27FC236}">
                <a16:creationId xmlns:a16="http://schemas.microsoft.com/office/drawing/2014/main" id="{DADC0ECB-2C4F-5534-21C9-5D425CDBAC73}"/>
              </a:ext>
            </a:extLst>
          </p:cNvPr>
          <p:cNvSpPr txBox="1">
            <a:spLocks/>
          </p:cNvSpPr>
          <p:nvPr/>
        </p:nvSpPr>
        <p:spPr>
          <a:xfrm>
            <a:off x="8269620" y="4992420"/>
            <a:ext cx="2709278" cy="7286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defTabSz="457200" eaLnBrk="0" fontAlgn="base" hangingPunct="0">
              <a:spcBef>
                <a:spcPct val="0"/>
              </a:spcBef>
              <a:spcAft>
                <a:spcPct val="0"/>
              </a:spcAft>
              <a:buClrTx/>
              <a:buSzTx/>
              <a:buNone/>
              <a:defRPr/>
            </a:pPr>
            <a:r>
              <a:rPr lang="en-US" sz="1800" kern="1200" dirty="0">
                <a:solidFill>
                  <a:prstClr val="black"/>
                </a:solidFill>
                <a:latin typeface="Arial" panose="020B0604020202020204" pitchFamily="34" charset="0"/>
                <a:ea typeface="ＭＳ Ｐゴシック" panose="020B0600070205080204" pitchFamily="34" charset="-128"/>
                <a:cs typeface="+mn-cs"/>
              </a:rPr>
              <a:t>Link to IAFF </a:t>
            </a:r>
            <a:br>
              <a:rPr lang="en-US" sz="1800" kern="1200" dirty="0">
                <a:solidFill>
                  <a:prstClr val="black"/>
                </a:solidFill>
                <a:latin typeface="Arial" panose="020B0604020202020204" pitchFamily="34" charset="0"/>
                <a:ea typeface="ＭＳ Ｐゴシック" panose="020B0600070205080204" pitchFamily="34" charset="-128"/>
                <a:cs typeface="+mn-cs"/>
              </a:rPr>
            </a:br>
            <a:r>
              <a:rPr lang="en-US" sz="1800" kern="1200" dirty="0">
                <a:solidFill>
                  <a:prstClr val="black"/>
                </a:solidFill>
                <a:latin typeface="Arial" panose="020B0604020202020204" pitchFamily="34" charset="0"/>
                <a:ea typeface="ＭＳ Ｐゴシック" panose="020B0600070205080204" pitchFamily="34" charset="-128"/>
                <a:cs typeface="+mn-cs"/>
              </a:rPr>
              <a:t>Intro to Fiduciary </a:t>
            </a:r>
            <a:r>
              <a:rPr lang="en-US" sz="1800" dirty="0"/>
              <a:t>Responsibilities Class</a:t>
            </a:r>
          </a:p>
        </p:txBody>
      </p:sp>
    </p:spTree>
    <p:custDataLst>
      <p:tags r:id="rId1"/>
    </p:custDataLst>
    <p:extLst>
      <p:ext uri="{BB962C8B-B14F-4D97-AF65-F5344CB8AC3E}">
        <p14:creationId xmlns:p14="http://schemas.microsoft.com/office/powerpoint/2010/main" val="1361394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0525C66E-8589-1404-0BA2-2445ACD69E8D}"/>
            </a:ext>
          </a:extLst>
        </p:cNvPr>
        <p:cNvGrpSpPr/>
        <p:nvPr/>
      </p:nvGrpSpPr>
      <p:grpSpPr>
        <a:xfrm>
          <a:off x="0" y="0"/>
          <a:ext cx="0" cy="0"/>
          <a:chOff x="0" y="0"/>
          <a:chExt cx="0" cy="0"/>
        </a:xfrm>
      </p:grpSpPr>
      <p:sp>
        <p:nvSpPr>
          <p:cNvPr id="120" name="Google Shape;120;p26">
            <a:extLst>
              <a:ext uri="{FF2B5EF4-FFF2-40B4-BE49-F238E27FC236}">
                <a16:creationId xmlns:a16="http://schemas.microsoft.com/office/drawing/2014/main" id="{519025C6-817D-9366-1E71-DC61AD909BAD}"/>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
        <p:nvSpPr>
          <p:cNvPr id="122" name="Google Shape;122;p26">
            <a:extLst>
              <a:ext uri="{FF2B5EF4-FFF2-40B4-BE49-F238E27FC236}">
                <a16:creationId xmlns:a16="http://schemas.microsoft.com/office/drawing/2014/main" id="{F1F77EAC-1975-6C8E-00F3-AF5FC08A39F6}"/>
              </a:ext>
            </a:extLst>
          </p:cNvPr>
          <p:cNvSpPr txBox="1">
            <a:spLocks noGrp="1"/>
          </p:cNvSpPr>
          <p:nvPr>
            <p:ph type="body" idx="2"/>
          </p:nvPr>
        </p:nvSpPr>
        <p:spPr>
          <a:xfrm>
            <a:off x="647724" y="403938"/>
            <a:ext cx="8347419"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Membership Dashboard</a:t>
            </a:r>
            <a:endParaRPr dirty="0"/>
          </a:p>
        </p:txBody>
      </p:sp>
      <p:pic>
        <p:nvPicPr>
          <p:cNvPr id="13" name="Picture 12" descr="A screenshot of a web page&#10;&#10;AI-generated content may be incorrect.">
            <a:extLst>
              <a:ext uri="{FF2B5EF4-FFF2-40B4-BE49-F238E27FC236}">
                <a16:creationId xmlns:a16="http://schemas.microsoft.com/office/drawing/2014/main" id="{2E60BA43-A218-90A2-4B62-F1C93B6F2F42}"/>
              </a:ext>
            </a:extLst>
          </p:cNvPr>
          <p:cNvPicPr>
            <a:picLocks noChangeAspect="1"/>
          </p:cNvPicPr>
          <p:nvPr/>
        </p:nvPicPr>
        <p:blipFill>
          <a:blip r:embed="rId3"/>
          <a:srcRect b="17019"/>
          <a:stretch>
            <a:fillRect/>
          </a:stretch>
        </p:blipFill>
        <p:spPr>
          <a:xfrm>
            <a:off x="2588028" y="1559859"/>
            <a:ext cx="6564787" cy="4628477"/>
          </a:xfrm>
          <a:prstGeom prst="rect">
            <a:avLst/>
          </a:prstGeom>
        </p:spPr>
      </p:pic>
    </p:spTree>
    <p:extLst>
      <p:ext uri="{BB962C8B-B14F-4D97-AF65-F5344CB8AC3E}">
        <p14:creationId xmlns:p14="http://schemas.microsoft.com/office/powerpoint/2010/main" val="3865895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2689EA1E-2CDE-07DB-97CA-0419645F0F2D}"/>
            </a:ext>
          </a:extLst>
        </p:cNvPr>
        <p:cNvGrpSpPr/>
        <p:nvPr/>
      </p:nvGrpSpPr>
      <p:grpSpPr>
        <a:xfrm>
          <a:off x="0" y="0"/>
          <a:ext cx="0" cy="0"/>
          <a:chOff x="0" y="0"/>
          <a:chExt cx="0" cy="0"/>
        </a:xfrm>
      </p:grpSpPr>
      <p:sp>
        <p:nvSpPr>
          <p:cNvPr id="120" name="Google Shape;120;p26">
            <a:extLst>
              <a:ext uri="{FF2B5EF4-FFF2-40B4-BE49-F238E27FC236}">
                <a16:creationId xmlns:a16="http://schemas.microsoft.com/office/drawing/2014/main" id="{CC7EDDDA-64C1-05DD-B54D-C5114D176F12}"/>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
        <p:nvSpPr>
          <p:cNvPr id="122" name="Google Shape;122;p26">
            <a:extLst>
              <a:ext uri="{FF2B5EF4-FFF2-40B4-BE49-F238E27FC236}">
                <a16:creationId xmlns:a16="http://schemas.microsoft.com/office/drawing/2014/main" id="{F8827751-02B9-4753-08DD-A296CB3056F1}"/>
              </a:ext>
            </a:extLst>
          </p:cNvPr>
          <p:cNvSpPr txBox="1">
            <a:spLocks noGrp="1"/>
          </p:cNvSpPr>
          <p:nvPr>
            <p:ph type="body" idx="2"/>
          </p:nvPr>
        </p:nvSpPr>
        <p:spPr>
          <a:xfrm>
            <a:off x="647724" y="403938"/>
            <a:ext cx="8347419"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Roster Updates</a:t>
            </a:r>
            <a:endParaRPr dirty="0"/>
          </a:p>
        </p:txBody>
      </p:sp>
      <p:pic>
        <p:nvPicPr>
          <p:cNvPr id="4" name="Picture 3" descr="A screenshot of a computer&#10;&#10;AI-generated content may be incorrect.">
            <a:extLst>
              <a:ext uri="{FF2B5EF4-FFF2-40B4-BE49-F238E27FC236}">
                <a16:creationId xmlns:a16="http://schemas.microsoft.com/office/drawing/2014/main" id="{B7744346-1750-398B-A27C-5F3E6F0D39C5}"/>
              </a:ext>
            </a:extLst>
          </p:cNvPr>
          <p:cNvPicPr>
            <a:picLocks noChangeAspect="1"/>
          </p:cNvPicPr>
          <p:nvPr/>
        </p:nvPicPr>
        <p:blipFill>
          <a:blip r:embed="rId3"/>
          <a:srcRect l="5999" t="1" r="18684" b="28902"/>
          <a:stretch/>
        </p:blipFill>
        <p:spPr>
          <a:xfrm>
            <a:off x="941700" y="1450645"/>
            <a:ext cx="10308600" cy="4688937"/>
          </a:xfrm>
          <a:prstGeom prst="rect">
            <a:avLst/>
          </a:prstGeom>
        </p:spPr>
      </p:pic>
      <p:pic>
        <p:nvPicPr>
          <p:cNvPr id="5" name="Picture 4" descr="A qr code on a white background&#10;&#10;AI-generated content may be incorrect.">
            <a:extLst>
              <a:ext uri="{FF2B5EF4-FFF2-40B4-BE49-F238E27FC236}">
                <a16:creationId xmlns:a16="http://schemas.microsoft.com/office/drawing/2014/main" id="{7AAEC429-7D2E-19AA-FF05-1A2210791936}"/>
              </a:ext>
            </a:extLst>
          </p:cNvPr>
          <p:cNvPicPr>
            <a:picLocks noChangeAspect="1"/>
          </p:cNvPicPr>
          <p:nvPr/>
        </p:nvPicPr>
        <p:blipFill>
          <a:blip r:embed="rId4"/>
          <a:stretch>
            <a:fillRect/>
          </a:stretch>
        </p:blipFill>
        <p:spPr>
          <a:xfrm>
            <a:off x="9409304" y="4186695"/>
            <a:ext cx="1840996" cy="1840996"/>
          </a:xfrm>
          <a:prstGeom prst="rect">
            <a:avLst/>
          </a:prstGeom>
        </p:spPr>
      </p:pic>
    </p:spTree>
    <p:extLst>
      <p:ext uri="{BB962C8B-B14F-4D97-AF65-F5344CB8AC3E}">
        <p14:creationId xmlns:p14="http://schemas.microsoft.com/office/powerpoint/2010/main" val="6789316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OFFICE THEME" val="ORW4kfGs"/>
  <p:tag name="ARTICULATE_SLIDE_COUNT" val="6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IAFF Brand Colors">
      <a:dk1>
        <a:srgbClr val="000000"/>
      </a:dk1>
      <a:lt1>
        <a:srgbClr val="FFFFFF"/>
      </a:lt1>
      <a:dk2>
        <a:srgbClr val="0C0C2C"/>
      </a:dk2>
      <a:lt2>
        <a:srgbClr val="E7E6E6"/>
      </a:lt2>
      <a:accent1>
        <a:srgbClr val="EE0000"/>
      </a:accent1>
      <a:accent2>
        <a:srgbClr val="010BA3"/>
      </a:accent2>
      <a:accent3>
        <a:srgbClr val="A5A5A5"/>
      </a:accent3>
      <a:accent4>
        <a:srgbClr val="F1AB44"/>
      </a:accent4>
      <a:accent5>
        <a:srgbClr val="5F5192"/>
      </a:accent5>
      <a:accent6>
        <a:srgbClr val="0A5F6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C4796B6D17554BA0F852F85E93CE29" ma:contentTypeVersion="19" ma:contentTypeDescription="Create a new document." ma:contentTypeScope="" ma:versionID="491ba794682e5d526ec0ae1f588ce1a3">
  <xsd:schema xmlns:xsd="http://www.w3.org/2001/XMLSchema" xmlns:xs="http://www.w3.org/2001/XMLSchema" xmlns:p="http://schemas.microsoft.com/office/2006/metadata/properties" xmlns:ns2="d758e033-8139-44f6-bc10-eacfe960665e" xmlns:ns3="55606061-87cb-448c-b305-78d78386a8a3" targetNamespace="http://schemas.microsoft.com/office/2006/metadata/properties" ma:root="true" ma:fieldsID="efa918038db8a778891ef7b4e8f5ddfc" ns2:_="" ns3:_="">
    <xsd:import namespace="d758e033-8139-44f6-bc10-eacfe960665e"/>
    <xsd:import namespace="55606061-87cb-448c-b305-78d78386a8a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58e033-8139-44f6-bc10-eacfe96066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f353397-9acf-49be-8929-94e98c159d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606061-87cb-448c-b305-78d78386a8a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aa55491-3e54-4174-853c-b7b0e4a120c8}" ma:internalName="TaxCatchAll" ma:showField="CatchAllData" ma:web="55606061-87cb-448c-b305-78d78386a8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58e033-8139-44f6-bc10-eacfe960665e">
      <Terms xmlns="http://schemas.microsoft.com/office/infopath/2007/PartnerControls"/>
    </lcf76f155ced4ddcb4097134ff3c332f>
    <TaxCatchAll xmlns="55606061-87cb-448c-b305-78d78386a8a3" xsi:nil="true"/>
  </documentManagement>
</p:properties>
</file>

<file path=customXml/itemProps1.xml><?xml version="1.0" encoding="utf-8"?>
<ds:datastoreItem xmlns:ds="http://schemas.openxmlformats.org/officeDocument/2006/customXml" ds:itemID="{4509647E-2F77-4E7E-8AA3-47D03F4FE6C8}"/>
</file>

<file path=customXml/itemProps2.xml><?xml version="1.0" encoding="utf-8"?>
<ds:datastoreItem xmlns:ds="http://schemas.openxmlformats.org/officeDocument/2006/customXml" ds:itemID="{84AC43FD-023D-4A1F-94A6-E9651949226E}"/>
</file>

<file path=customXml/itemProps3.xml><?xml version="1.0" encoding="utf-8"?>
<ds:datastoreItem xmlns:ds="http://schemas.openxmlformats.org/officeDocument/2006/customXml" ds:itemID="{4BEDEE19-9A8A-413D-A39A-E6AF6A2FD015}"/>
</file>

<file path=docProps/app.xml><?xml version="1.0" encoding="utf-8"?>
<Properties xmlns="http://schemas.openxmlformats.org/officeDocument/2006/extended-properties" xmlns:vt="http://schemas.openxmlformats.org/officeDocument/2006/docPropsVTypes">
  <TotalTime>22075</TotalTime>
  <Words>1937</Words>
  <Application>Microsoft Office PowerPoint</Application>
  <PresentationFormat>Widescreen</PresentationFormat>
  <Paragraphs>373</Paragraphs>
  <Slides>69</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Georgia</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Policies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  Tax Filings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Budgeting</vt:lpstr>
      <vt:lpstr>PowerPoint Presentation</vt:lpstr>
      <vt:lpstr>PowerPoint Presentation</vt:lpstr>
      <vt:lpstr>PowerPoint Presentation</vt:lpstr>
      <vt:lpstr>BUILD YOUR  OWN BUDGET  15 minute exercise</vt:lpstr>
      <vt:lpstr>PowerPoint Presentation</vt:lpstr>
      <vt:lpstr>PowerPoint Presentation</vt:lpstr>
      <vt:lpstr>PowerPoint Presentation</vt:lpstr>
      <vt:lpstr>PowerPoint Presentation</vt:lpstr>
      <vt:lpstr>PowerPoint Presentation</vt:lpstr>
      <vt:lpstr>Fraud /Audits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Investments</vt:lpstr>
      <vt:lpstr>PowerPoint Presentation</vt:lpstr>
      <vt:lpstr>PowerPoint Presentation</vt:lpstr>
      <vt:lpstr>PowerPoint Presentation</vt:lpstr>
      <vt:lpstr>PowerPoint Presentation</vt:lpstr>
      <vt:lpstr>PowerPoint Presentation</vt:lpstr>
      <vt:lpstr>PowerPoint Presentation</vt:lpstr>
      <vt:lpstr>Subs vs Employees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Bonding Amounts</vt:lpstr>
      <vt:lpstr>PowerPoint Presentation</vt:lpstr>
      <vt:lpstr>PowerPoint Presentation</vt:lpstr>
      <vt:lpstr>PowerPoint Presentation</vt:lpstr>
      <vt:lpstr>THANK YOU!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Banks</dc:creator>
  <cp:lastModifiedBy>Caitlin Auer</cp:lastModifiedBy>
  <cp:revision>22</cp:revision>
  <dcterms:created xsi:type="dcterms:W3CDTF">2023-05-31T16:54:20Z</dcterms:created>
  <dcterms:modified xsi:type="dcterms:W3CDTF">2026-04-16T19:56:48Z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071F7838-3D99-4B2D-ABA1-FAA9E453884B</vt:lpwstr>
  </property>
  <property fmtid="{D5CDD505-2E9C-101B-9397-08002B2CF9AE}" pid="3" name="ArticulatePath">
    <vt:lpwstr>WP03_AdvancedTreasurer_Stern</vt:lpwstr>
  </property>
  <property fmtid="{D5CDD505-2E9C-101B-9397-08002B2CF9AE}" pid="4" name="ContentTypeId">
    <vt:lpwstr>0x010100ACC4796B6D17554BA0F852F85E93CE29</vt:lpwstr>
  </property>
</Properties>
</file>