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59.xml" ContentType="application/vnd.openxmlformats-officedocument.presentationml.notesSlide+xml"/>
  <Override PartName="/ppt/notesSlides/notesSlide2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3"/>
  </p:notesMasterIdLst>
  <p:sldIdLst>
    <p:sldId id="256" r:id="rId2"/>
    <p:sldId id="257" r:id="rId3"/>
    <p:sldId id="266" r:id="rId4"/>
    <p:sldId id="296" r:id="rId5"/>
    <p:sldId id="297" r:id="rId6"/>
    <p:sldId id="298" r:id="rId7"/>
    <p:sldId id="299" r:id="rId8"/>
    <p:sldId id="300" r:id="rId9"/>
    <p:sldId id="263" r:id="rId10"/>
    <p:sldId id="301" r:id="rId11"/>
    <p:sldId id="302" r:id="rId12"/>
    <p:sldId id="303" r:id="rId13"/>
    <p:sldId id="304" r:id="rId14"/>
    <p:sldId id="305" r:id="rId15"/>
    <p:sldId id="306" r:id="rId16"/>
    <p:sldId id="308" r:id="rId17"/>
    <p:sldId id="258" r:id="rId18"/>
    <p:sldId id="259" r:id="rId19"/>
    <p:sldId id="260" r:id="rId20"/>
    <p:sldId id="261" r:id="rId21"/>
    <p:sldId id="262" r:id="rId22"/>
    <p:sldId id="307" r:id="rId23"/>
    <p:sldId id="264" r:id="rId24"/>
    <p:sldId id="265" r:id="rId25"/>
    <p:sldId id="309" r:id="rId26"/>
    <p:sldId id="310" r:id="rId27"/>
    <p:sldId id="322" r:id="rId28"/>
    <p:sldId id="294" r:id="rId29"/>
    <p:sldId id="295"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320" r:id="rId46"/>
    <p:sldId id="321" r:id="rId47"/>
    <p:sldId id="282" r:id="rId48"/>
    <p:sldId id="283" r:id="rId49"/>
    <p:sldId id="285" r:id="rId50"/>
    <p:sldId id="286" r:id="rId51"/>
    <p:sldId id="287" r:id="rId52"/>
    <p:sldId id="288" r:id="rId53"/>
    <p:sldId id="289" r:id="rId54"/>
    <p:sldId id="290" r:id="rId55"/>
    <p:sldId id="312" r:id="rId56"/>
    <p:sldId id="313" r:id="rId57"/>
    <p:sldId id="314" r:id="rId58"/>
    <p:sldId id="315" r:id="rId59"/>
    <p:sldId id="317" r:id="rId60"/>
    <p:sldId id="319" r:id="rId61"/>
    <p:sldId id="311" r:id="rId6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55"/>
    <p:restoredTop sz="94610"/>
  </p:normalViewPr>
  <p:slideViewPr>
    <p:cSldViewPr snapToGrid="0" snapToObjects="1">
      <p:cViewPr varScale="1">
        <p:scale>
          <a:sx n="141" d="100"/>
          <a:sy n="141" d="100"/>
        </p:scale>
        <p:origin x="348"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notesMaster" Target="notesMasters/notesMaster1.xml"/><Relationship Id="rId68"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8092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150EB-D206-D098-23E8-C2A696BA78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9C32C-A068-BBCD-7AD8-054469AEC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BA720-3643-B36E-7248-C58CD56640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0A1A2B-F331-6F05-EEB7-B1ED32A95608}"/>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7727668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EE8AC-BCA4-0084-42B1-1A6780203D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6CABD9-B58E-6238-6AB0-168F87EFAA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D77F3-2147-2AFD-39B4-F978427EB0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4A34EC-FE34-0415-B5AD-BBFBDF52FB8C}"/>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2810130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ADE26-0194-1423-350D-7046CD01A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A2452-3FA6-53BF-D875-66C66E6A95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C76B52-2703-BA46-B22C-8468083A8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2756B5-EE50-D667-2274-2F9675E1CC7F}"/>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37958047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447AD-A297-03EB-AF71-3CFD8ABD5B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79212D-0C88-9637-E01E-E77B6DDC35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63879-2A1F-7BF9-CC7E-523F1537B6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1F2CE-9529-9732-9B8E-C4BC657FB857}"/>
              </a:ext>
            </a:extLst>
          </p:cNvPr>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27038680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B88B9-FBAC-1ECB-40F5-B949342B20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244DF8-63AD-1B1C-8862-E76F45415C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2D6581-A021-C29D-6A4B-7281AF9202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113749-9669-15C0-7D76-3CEE86A6884A}"/>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269823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AB1AF-7937-B864-B7B9-C2B32F3CB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59FA2F-8389-7401-D594-8C2672CD54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0C499A-2F4B-81ED-94FB-B978D8B5E6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87B78A-AE94-2A2D-97B9-3D91264D03A4}"/>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3551358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1EE64-D7D9-B257-E72F-5C0F2FF3A8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46B9D4-012C-2F66-F130-6586F6D7B1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EBB82-7724-A825-4104-B8B3917069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6DB756-898A-3182-3AEE-4A5F8AFCE342}"/>
              </a:ext>
            </a:extLst>
          </p:cNvPr>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477371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F85A4-4398-4A28-663D-DA01E222A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5E4AB2-ADD6-C3EB-DEFA-1AA177FEA0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88B88F-1B72-81E6-7467-486060F47A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BA26F3-EB38-4318-47DB-A3613EE89697}"/>
              </a:ext>
            </a:extLst>
          </p:cNvPr>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4745107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AD1610-F204-796F-F8B1-C502FE5E7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5941AD-402C-12FF-C07F-958BAFC200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E04453-FA71-B00F-469F-9D49A726A2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A772BC-CAD2-8F8A-6607-EE3369DAD897}"/>
              </a:ext>
            </a:extLst>
          </p:cNvPr>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1660648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1B313-D492-4F8F-16BB-FA51A2DA1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7698F0-20F1-B149-7DDE-1019D51747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D786F6-A041-DD85-33CA-1708127E60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10697-8CD5-F97C-B6CD-FD078B9C77BB}"/>
              </a:ext>
            </a:extLst>
          </p:cNvPr>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2315738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6268A9-AF7E-2761-8E16-366AA886A3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970643-25A1-DC7C-1ABA-C76F37F665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F7212F-7C06-2A3B-77A3-87A877A9F8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8CFC46-C55E-1A6E-444F-10B8F7A005F9}"/>
              </a:ext>
            </a:extLst>
          </p:cNvPr>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4204385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DFEDB-6F71-9DBA-53C9-29965D952A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458896-6E36-4DE5-6F8D-003E6354A1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700A2E-B41E-60F6-63AD-27291210F8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040A67-FADC-8A98-54FC-C961B36A8E5A}"/>
              </a:ext>
            </a:extLst>
          </p:cNvPr>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32847910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41A63-D64C-4959-936A-55CFC190B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404AA-CE4F-000A-FFCE-633624B9C6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6DCA92-8CAB-16E1-3ADC-933B1E92EB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A0E176-CCD6-63C6-EA76-6EEE09ED0F27}"/>
              </a:ext>
            </a:extLst>
          </p:cNvPr>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3087529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5E8A6B-E821-72CB-7BA5-A585B6387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142D86-6B49-9043-1F9A-63894CE03A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9E87A2-E37A-27C8-B27A-FE317D6338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719BAB-E874-876F-B1E9-F20A21B92FF4}"/>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24247524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159A6-8ABB-A182-7DBD-E44A0F7CD0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4F2682-6965-80D4-D094-DDBEFE277E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24C074-1FAC-AAF8-B046-FCB76FC50B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DC1623-CE12-E087-FB8E-F00FEB57154C}"/>
              </a:ext>
            </a:extLst>
          </p:cNvPr>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245084870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70FC0-4CC9-415D-1410-69B15FDD73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BD4D1E-4288-CC51-660C-6F5DDC1AA2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257CA2-94E3-1989-01A6-83041841BB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BBDADA-F237-31A6-6BCB-41726446E953}"/>
              </a:ext>
            </a:extLst>
          </p:cNvPr>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235591579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2104C-C3F1-DC71-9689-6EE9953F7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A4DD1B-4FED-EF65-25BE-4AE19E729E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2F272-E516-703A-D54E-F2F7386EDE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AE104C-C575-5F63-E903-062ED45971E6}"/>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296954804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CDD42-64B1-CBF8-1E53-3FF53C6339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9FCDBB-2007-892F-37D7-B1260C2405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F9DC37-4CBC-3E30-EC14-E42F6F531C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8EEE7E-759E-0251-81DF-C9B3476ACC75}"/>
              </a:ext>
            </a:extLst>
          </p:cNvPr>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62977363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0661B-57B0-FBD2-E158-806070196A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6051C8-7965-27C5-55A6-D2A27AE2C4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1BE5C-2E1F-05C0-1FA1-6A25ABC42F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291F8C-4091-827A-750D-16EB45E657B9}"/>
              </a:ext>
            </a:extLst>
          </p:cNvPr>
          <p:cNvSpPr>
            <a:spLocks noGrp="1"/>
          </p:cNvSpPr>
          <p:nvPr>
            <p:ph type="sldNum" sz="quarter" idx="10"/>
          </p:nvPr>
        </p:nvSpPr>
        <p:spPr/>
        <p:txBody>
          <a:bodyPr/>
          <a:lstStyle/>
          <a:p>
            <a:fld id="{F7021451-1387-4CA6-816F-3879F97B5CBC}" type="slidenum">
              <a:rPr lang="en-US"/>
              <a:t>56</a:t>
            </a:fld>
            <a:endParaRPr lang="en-US"/>
          </a:p>
        </p:txBody>
      </p:sp>
    </p:spTree>
    <p:extLst>
      <p:ext uri="{BB962C8B-B14F-4D97-AF65-F5344CB8AC3E}">
        <p14:creationId xmlns:p14="http://schemas.microsoft.com/office/powerpoint/2010/main" val="6747613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C6B7F-815A-4B3F-5E3F-E987C1AD0B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F7CDEA-4432-9186-6788-AE8080313B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E852F-48B4-625C-4BA3-101EB78750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7817E7-8587-13DA-D8CF-A7391BED8BA3}"/>
              </a:ext>
            </a:extLst>
          </p:cNvPr>
          <p:cNvSpPr>
            <a:spLocks noGrp="1"/>
          </p:cNvSpPr>
          <p:nvPr>
            <p:ph type="sldNum" sz="quarter" idx="10"/>
          </p:nvPr>
        </p:nvSpPr>
        <p:spPr/>
        <p:txBody>
          <a:bodyPr/>
          <a:lstStyle/>
          <a:p>
            <a:fld id="{F7021451-1387-4CA6-816F-3879F97B5CBC}" type="slidenum">
              <a:rPr lang="en-US"/>
              <a:t>57</a:t>
            </a:fld>
            <a:endParaRPr lang="en-US"/>
          </a:p>
        </p:txBody>
      </p:sp>
    </p:spTree>
    <p:extLst>
      <p:ext uri="{BB962C8B-B14F-4D97-AF65-F5344CB8AC3E}">
        <p14:creationId xmlns:p14="http://schemas.microsoft.com/office/powerpoint/2010/main" val="398175022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75BB4-3831-DF43-7FFB-78DFF3192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4F1EB3-DDC2-EBFD-CCB4-608235D8AB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6CD6D-17FB-F627-6764-19F82DCA21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E31313-D881-412A-AEA0-25EFEE0D462C}"/>
              </a:ext>
            </a:extLst>
          </p:cNvPr>
          <p:cNvSpPr>
            <a:spLocks noGrp="1"/>
          </p:cNvSpPr>
          <p:nvPr>
            <p:ph type="sldNum" sz="quarter" idx="10"/>
          </p:nvPr>
        </p:nvSpPr>
        <p:spPr/>
        <p:txBody>
          <a:bodyPr/>
          <a:lstStyle/>
          <a:p>
            <a:fld id="{F7021451-1387-4CA6-816F-3879F97B5CBC}" type="slidenum">
              <a:rPr lang="en-US"/>
              <a:t>58</a:t>
            </a:fld>
            <a:endParaRPr lang="en-US"/>
          </a:p>
        </p:txBody>
      </p:sp>
    </p:spTree>
    <p:extLst>
      <p:ext uri="{BB962C8B-B14F-4D97-AF65-F5344CB8AC3E}">
        <p14:creationId xmlns:p14="http://schemas.microsoft.com/office/powerpoint/2010/main" val="29824795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460F9-75F1-372C-7AC3-0BA1FFE09E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A5A556-7508-1206-F1FA-0B1AF21E23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D10C4D-2DB7-CF48-DB15-885CA2C342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78F459-3725-AD65-878D-16CD7AB77E66}"/>
              </a:ext>
            </a:extLst>
          </p:cNvPr>
          <p:cNvSpPr>
            <a:spLocks noGrp="1"/>
          </p:cNvSpPr>
          <p:nvPr>
            <p:ph type="sldNum" sz="quarter" idx="10"/>
          </p:nvPr>
        </p:nvSpPr>
        <p:spPr/>
        <p:txBody>
          <a:bodyPr/>
          <a:lstStyle/>
          <a:p>
            <a:fld id="{F7021451-1387-4CA6-816F-3879F97B5CBC}" type="slidenum">
              <a:rPr lang="en-US"/>
              <a:t>59</a:t>
            </a:fld>
            <a:endParaRPr lang="en-US"/>
          </a:p>
        </p:txBody>
      </p:sp>
    </p:spTree>
    <p:extLst>
      <p:ext uri="{BB962C8B-B14F-4D97-AF65-F5344CB8AC3E}">
        <p14:creationId xmlns:p14="http://schemas.microsoft.com/office/powerpoint/2010/main" val="1700200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9C2A0-3628-C2D6-FD72-AD97A792E0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D2A9CA-789D-1BB3-D0B3-1045C7A94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3FE58C-2430-2900-87D2-98BF7E78FE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D3EA03-6187-D99E-C937-9B272FD7F45C}"/>
              </a:ext>
            </a:extLst>
          </p:cNvPr>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334201503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A3A915-FE1A-4A34-AF46-11CAB10F33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7CF302-2253-912B-AC46-06702BB168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C8B055-8A45-0B64-7301-B5252B898B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4D8C4C-38BA-DA04-93DC-D079F69526BF}"/>
              </a:ext>
            </a:extLst>
          </p:cNvPr>
          <p:cNvSpPr>
            <a:spLocks noGrp="1"/>
          </p:cNvSpPr>
          <p:nvPr>
            <p:ph type="sldNum" sz="quarter" idx="10"/>
          </p:nvPr>
        </p:nvSpPr>
        <p:spPr/>
        <p:txBody>
          <a:bodyPr/>
          <a:lstStyle/>
          <a:p>
            <a:fld id="{F7021451-1387-4CA6-816F-3879F97B5CBC}" type="slidenum">
              <a:rPr lang="en-US"/>
              <a:t>60</a:t>
            </a:fld>
            <a:endParaRPr lang="en-US"/>
          </a:p>
        </p:txBody>
      </p:sp>
    </p:spTree>
    <p:extLst>
      <p:ext uri="{BB962C8B-B14F-4D97-AF65-F5344CB8AC3E}">
        <p14:creationId xmlns:p14="http://schemas.microsoft.com/office/powerpoint/2010/main" val="102238656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87848-5FEB-7B3A-9F77-757EF9307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D4D33F-226F-6CA9-D696-4E5DAE2427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554AE4-CE92-1CE9-9219-640685339B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B254FD-B158-8293-9B57-044D212602A1}"/>
              </a:ext>
            </a:extLst>
          </p:cNvPr>
          <p:cNvSpPr>
            <a:spLocks noGrp="1"/>
          </p:cNvSpPr>
          <p:nvPr>
            <p:ph type="sldNum" sz="quarter" idx="10"/>
          </p:nvPr>
        </p:nvSpPr>
        <p:spPr/>
        <p:txBody>
          <a:bodyPr/>
          <a:lstStyle/>
          <a:p>
            <a:fld id="{F7021451-1387-4CA6-816F-3879F97B5CBC}" type="slidenum">
              <a:rPr lang="en-US"/>
              <a:t>61</a:t>
            </a:fld>
            <a:endParaRPr lang="en-US"/>
          </a:p>
        </p:txBody>
      </p:sp>
    </p:spTree>
    <p:extLst>
      <p:ext uri="{BB962C8B-B14F-4D97-AF65-F5344CB8AC3E}">
        <p14:creationId xmlns:p14="http://schemas.microsoft.com/office/powerpoint/2010/main" val="2964559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357BB-3992-8DB6-87CF-EDAEA8F08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E4474F-60D2-77A2-9545-B3881D3BD7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D6309C-0AE4-3A42-723F-0851A6B5A1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610DFF9-0C16-18DB-4D02-CE11088EC144}"/>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311550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82806-2D99-FBD5-02C4-B56C0735A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B51EF4-BF40-30AB-59FC-A19AA1FF06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E7582A-09AC-E5F2-4C44-6811DDB7F3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42FCAE-0C71-E560-AB9A-DA4C42B54DFB}"/>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2346680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Shape 1"/>
          <p:cNvSpPr/>
          <p:nvPr/>
        </p:nvSpPr>
        <p:spPr>
          <a:xfrm>
            <a:off x="6035040" y="0"/>
            <a:ext cx="3108960" cy="1005840"/>
          </a:xfrm>
          <a:prstGeom prst="rect">
            <a:avLst/>
          </a:prstGeom>
          <a:solidFill>
            <a:srgbClr val="1B3A6B"/>
          </a:solidFill>
          <a:ln w="12700">
            <a:solidFill>
              <a:srgbClr val="1B3A6B"/>
            </a:solidFill>
            <a:prstDash val="solid"/>
          </a:ln>
        </p:spPr>
        <p:txBody>
          <a:bodyPr/>
          <a:lstStyle/>
          <a:p>
            <a:endParaRPr lang="en-US"/>
          </a:p>
        </p:txBody>
      </p:sp>
      <p:sp>
        <p:nvSpPr>
          <p:cNvPr id="4" name="Text 2"/>
          <p:cNvSpPr/>
          <p:nvPr/>
        </p:nvSpPr>
        <p:spPr>
          <a:xfrm>
            <a:off x="6035040" y="54864"/>
            <a:ext cx="3017520" cy="438912"/>
          </a:xfrm>
          <a:prstGeom prst="rect">
            <a:avLst/>
          </a:prstGeom>
          <a:noFill/>
          <a:ln/>
        </p:spPr>
        <p:txBody>
          <a:bodyPr wrap="square" lIns="0" tIns="0" rIns="0" bIns="0" rtlCol="0" anchor="ctr"/>
          <a:lstStyle/>
          <a:p>
            <a:pPr marL="0" indent="0" algn="ctr">
              <a:buNone/>
            </a:pPr>
            <a:r>
              <a:rPr lang="en-US" sz="1000" b="1" dirty="0">
                <a:solidFill>
                  <a:srgbClr val="E8B84B"/>
                </a:solidFill>
                <a:latin typeface="Calibri" pitchFamily="34" charset="0"/>
                <a:ea typeface="Calibri" pitchFamily="34" charset="-122"/>
                <a:cs typeface="Calibri" pitchFamily="34" charset="-120"/>
              </a:rPr>
              <a:t>IAFF – WSCFF Joint Educational Seminar</a:t>
            </a:r>
            <a:endParaRPr lang="en-US" sz="1000" dirty="0"/>
          </a:p>
        </p:txBody>
      </p:sp>
      <p:sp>
        <p:nvSpPr>
          <p:cNvPr id="5" name="Text 3"/>
          <p:cNvSpPr/>
          <p:nvPr/>
        </p:nvSpPr>
        <p:spPr>
          <a:xfrm>
            <a:off x="6035040" y="493776"/>
            <a:ext cx="3017520" cy="347472"/>
          </a:xfrm>
          <a:prstGeom prst="rect">
            <a:avLst/>
          </a:prstGeom>
          <a:noFill/>
          <a:ln/>
        </p:spPr>
        <p:txBody>
          <a:bodyPr wrap="square" lIns="0" tIns="0" rIns="0" bIns="0" rtlCol="0" anchor="ctr"/>
          <a:lstStyle/>
          <a:p>
            <a:pPr marL="0" indent="0" algn="ctr">
              <a:buNone/>
            </a:pPr>
            <a:r>
              <a:rPr lang="en-US" sz="950" dirty="0">
                <a:solidFill>
                  <a:srgbClr val="FFFFFF"/>
                </a:solidFill>
                <a:latin typeface="Calibri" pitchFamily="34" charset="0"/>
                <a:ea typeface="Calibri" pitchFamily="34" charset="-122"/>
                <a:cs typeface="Calibri" pitchFamily="34" charset="-120"/>
              </a:rPr>
              <a:t>April 21–23, 2026  |  Wenatchee, WA</a:t>
            </a:r>
            <a:endParaRPr lang="en-US" sz="950" dirty="0"/>
          </a:p>
        </p:txBody>
      </p:sp>
      <p:sp>
        <p:nvSpPr>
          <p:cNvPr id="6" name="Text 4"/>
          <p:cNvSpPr/>
          <p:nvPr/>
        </p:nvSpPr>
        <p:spPr>
          <a:xfrm>
            <a:off x="457200" y="777240"/>
            <a:ext cx="5943600" cy="1920240"/>
          </a:xfrm>
          <a:prstGeom prst="rect">
            <a:avLst/>
          </a:prstGeom>
          <a:noFill/>
          <a:ln/>
        </p:spPr>
        <p:txBody>
          <a:bodyPr wrap="square" rtlCol="0" anchor="ctr"/>
          <a:lstStyle/>
          <a:p>
            <a:pPr marL="0" indent="0">
              <a:buNone/>
            </a:pPr>
            <a:r>
              <a:rPr lang="en-US" sz="4600" b="1" dirty="0">
                <a:solidFill>
                  <a:srgbClr val="FFFFFF"/>
                </a:solidFill>
                <a:latin typeface="Calibri" pitchFamily="34" charset="0"/>
                <a:ea typeface="Calibri" pitchFamily="34" charset="-122"/>
                <a:cs typeface="Calibri" pitchFamily="34" charset="-120"/>
              </a:rPr>
              <a:t>You Have a Contract - </a:t>
            </a:r>
            <a:endParaRPr lang="en-US" sz="4600" dirty="0"/>
          </a:p>
          <a:p>
            <a:pPr marL="0" indent="0">
              <a:buNone/>
            </a:pPr>
            <a:r>
              <a:rPr lang="en-US" sz="4600" b="1" dirty="0">
                <a:solidFill>
                  <a:srgbClr val="FFFFFF"/>
                </a:solidFill>
                <a:latin typeface="Calibri" pitchFamily="34" charset="0"/>
                <a:ea typeface="Calibri" pitchFamily="34" charset="-122"/>
                <a:cs typeface="Calibri" pitchFamily="34" charset="-120"/>
              </a:rPr>
              <a:t>Now What?</a:t>
            </a:r>
            <a:endParaRPr lang="en-US" sz="4600" dirty="0"/>
          </a:p>
        </p:txBody>
      </p:sp>
      <p:sp>
        <p:nvSpPr>
          <p:cNvPr id="7" name="Text 5"/>
          <p:cNvSpPr/>
          <p:nvPr/>
        </p:nvSpPr>
        <p:spPr>
          <a:xfrm>
            <a:off x="595746" y="2665384"/>
            <a:ext cx="6583680" cy="914400"/>
          </a:xfrm>
          <a:prstGeom prst="rect">
            <a:avLst/>
          </a:prstGeom>
          <a:noFill/>
          <a:ln/>
        </p:spPr>
        <p:txBody>
          <a:bodyPr wrap="square" rtlCol="0" anchor="ctr"/>
          <a:lstStyle/>
          <a:p>
            <a:pPr marL="0" indent="0">
              <a:buNone/>
            </a:pPr>
            <a:r>
              <a:rPr lang="en-US" sz="2000" dirty="0">
                <a:solidFill>
                  <a:schemeClr val="bg1"/>
                </a:solidFill>
              </a:rPr>
              <a:t>How to Maximize Your Wins and Set Yourself Up For Future Success</a:t>
            </a:r>
          </a:p>
        </p:txBody>
      </p:sp>
      <p:sp>
        <p:nvSpPr>
          <p:cNvPr id="8" name="Shape 6"/>
          <p:cNvSpPr/>
          <p:nvPr/>
        </p:nvSpPr>
        <p:spPr>
          <a:xfrm>
            <a:off x="457200" y="3749040"/>
            <a:ext cx="5943600" cy="36576"/>
          </a:xfrm>
          <a:prstGeom prst="rect">
            <a:avLst/>
          </a:prstGeom>
          <a:solidFill>
            <a:srgbClr val="C8972E"/>
          </a:solidFill>
          <a:ln w="12700">
            <a:solidFill>
              <a:srgbClr val="C8972E"/>
            </a:solidFill>
            <a:prstDash val="solid"/>
          </a:ln>
        </p:spPr>
        <p:txBody>
          <a:bodyPr/>
          <a:lstStyle/>
          <a:p>
            <a:endParaRPr lang="en-US"/>
          </a:p>
        </p:txBody>
      </p:sp>
      <p:sp>
        <p:nvSpPr>
          <p:cNvPr id="9" name="Text 7"/>
          <p:cNvSpPr/>
          <p:nvPr/>
        </p:nvSpPr>
        <p:spPr>
          <a:xfrm>
            <a:off x="457200" y="3840480"/>
            <a:ext cx="6583680" cy="402336"/>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Mike Tedesco  |  Alex Skalbania  |  Jennifer L. Robbins</a:t>
            </a:r>
            <a:endParaRPr lang="en-US" sz="1400" dirty="0"/>
          </a:p>
        </p:txBody>
      </p:sp>
      <p:sp>
        <p:nvSpPr>
          <p:cNvPr id="10" name="Text 8"/>
          <p:cNvSpPr/>
          <p:nvPr/>
        </p:nvSpPr>
        <p:spPr>
          <a:xfrm>
            <a:off x="457200" y="4251960"/>
            <a:ext cx="7498080" cy="347472"/>
          </a:xfrm>
          <a:prstGeom prst="rect">
            <a:avLst/>
          </a:prstGeom>
          <a:noFill/>
          <a:ln/>
        </p:spPr>
        <p:txBody>
          <a:bodyPr wrap="square" rtlCol="0" anchor="ctr"/>
          <a:lstStyle/>
          <a:p>
            <a:pPr marL="0" indent="0">
              <a:buNone/>
            </a:pPr>
            <a:r>
              <a:rPr lang="en-US" sz="1050" dirty="0">
                <a:solidFill>
                  <a:srgbClr val="64748B"/>
                </a:solidFill>
                <a:latin typeface="Calibri" pitchFamily="34" charset="0"/>
                <a:ea typeface="Calibri" pitchFamily="34" charset="-122"/>
                <a:cs typeface="Calibri" pitchFamily="34" charset="-120"/>
              </a:rPr>
              <a:t>Tedesco Law Group  |  Emmal Skalbania &amp; Vinnedge  |  Barnard Iglitzin &amp; Lavitt</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7677099D-A750-78A7-6925-FF802288309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895CE76-8197-419F-D91F-50BF79BA086E}"/>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Union Record-Keeping </a:t>
            </a:r>
            <a:r>
              <a:rPr lang="en-US" b="1" u="sng" dirty="0">
                <a:solidFill>
                  <a:srgbClr val="FFFFFF"/>
                </a:solidFill>
                <a:latin typeface="Calibri" pitchFamily="34" charset="0"/>
                <a:ea typeface="Calibri" pitchFamily="34" charset="-122"/>
                <a:cs typeface="Calibri" pitchFamily="34" charset="-120"/>
              </a:rPr>
              <a:t>During Bargaining</a:t>
            </a:r>
            <a:endParaRPr lang="en-US" u="sng" dirty="0"/>
          </a:p>
        </p:txBody>
      </p:sp>
      <p:sp>
        <p:nvSpPr>
          <p:cNvPr id="3" name="Shape 1">
            <a:extLst>
              <a:ext uri="{FF2B5EF4-FFF2-40B4-BE49-F238E27FC236}">
                <a16:creationId xmlns:a16="http://schemas.microsoft.com/office/drawing/2014/main" id="{73079474-61F2-2880-83C0-8FBF5BFCFA16}"/>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C5E45B6C-4679-DF53-D06B-6CF18672D9BB}"/>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1F45D29F-C84C-A392-BD30-EB4A7F6CC837}"/>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5604B826-AF4D-15FB-FA17-85133CB20321}"/>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7851C566-87A8-001D-7F81-4E05B1A90615}"/>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Bargaining Notes Can Win You Cases Ten Years Later….if they:</a:t>
            </a:r>
            <a:endParaRPr lang="en-US" sz="2100" dirty="0"/>
          </a:p>
        </p:txBody>
      </p:sp>
      <p:sp>
        <p:nvSpPr>
          <p:cNvPr id="9" name="Text 7">
            <a:extLst>
              <a:ext uri="{FF2B5EF4-FFF2-40B4-BE49-F238E27FC236}">
                <a16:creationId xmlns:a16="http://schemas.microsoft.com/office/drawing/2014/main" id="{D6AC54C6-5A24-BB75-D2D7-9EDD602E3D52}"/>
              </a:ext>
            </a:extLst>
          </p:cNvPr>
          <p:cNvSpPr/>
          <p:nvPr/>
        </p:nvSpPr>
        <p:spPr>
          <a:xfrm>
            <a:off x="365760" y="1686493"/>
            <a:ext cx="8412480" cy="2746387"/>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Document who, what, when</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Are legible and easily located </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State what the proposing party said the language means and/or what the language would change </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Record questions and answers about intent, meaning, application</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Identify examples on how the proposal would work</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Use quotation marks for exact phrases</a:t>
            </a:r>
          </a:p>
        </p:txBody>
      </p:sp>
    </p:spTree>
    <p:extLst>
      <p:ext uri="{BB962C8B-B14F-4D97-AF65-F5344CB8AC3E}">
        <p14:creationId xmlns:p14="http://schemas.microsoft.com/office/powerpoint/2010/main" val="705782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3646943C-2A3B-9B22-08EA-511EA29F445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B1CAFBE-C0FB-AC78-7202-CF6AEBE87605}"/>
              </a:ext>
            </a:extLst>
          </p:cNvPr>
          <p:cNvSpPr/>
          <p:nvPr/>
        </p:nvSpPr>
        <p:spPr>
          <a:xfrm>
            <a:off x="0" y="9144"/>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35CB3C3D-EAE3-C07D-37B6-C4532EECDD36}"/>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B614490A-8D59-B487-AD34-5347BC12A3AB}"/>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Tracking Proposals During Bargaining</a:t>
            </a:r>
            <a:endParaRPr lang="en-US" sz="2400" dirty="0"/>
          </a:p>
        </p:txBody>
      </p:sp>
      <p:sp>
        <p:nvSpPr>
          <p:cNvPr id="6" name="Text 4">
            <a:extLst>
              <a:ext uri="{FF2B5EF4-FFF2-40B4-BE49-F238E27FC236}">
                <a16:creationId xmlns:a16="http://schemas.microsoft.com/office/drawing/2014/main" id="{8D585973-9C1C-505A-12CD-DCC44FE75D58}"/>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67E9153F-06EA-4C04-621F-6603B7F64765}"/>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a:extLst>
              <a:ext uri="{FF2B5EF4-FFF2-40B4-BE49-F238E27FC236}">
                <a16:creationId xmlns:a16="http://schemas.microsoft.com/office/drawing/2014/main" id="{A4277B75-45D4-BDFB-0FC7-FA244B26FEDE}"/>
              </a:ext>
            </a:extLst>
          </p:cNvPr>
          <p:cNvSpPr/>
          <p:nvPr/>
        </p:nvSpPr>
        <p:spPr>
          <a:xfrm>
            <a:off x="320040" y="841248"/>
            <a:ext cx="411480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9" name="Shape 7">
            <a:extLst>
              <a:ext uri="{FF2B5EF4-FFF2-40B4-BE49-F238E27FC236}">
                <a16:creationId xmlns:a16="http://schemas.microsoft.com/office/drawing/2014/main" id="{6C88D08C-7C8E-69ED-E107-33857EBC9317}"/>
              </a:ext>
            </a:extLst>
          </p:cNvPr>
          <p:cNvSpPr/>
          <p:nvPr/>
        </p:nvSpPr>
        <p:spPr>
          <a:xfrm>
            <a:off x="320040" y="841248"/>
            <a:ext cx="4114800" cy="402336"/>
          </a:xfrm>
          <a:prstGeom prst="rect">
            <a:avLst/>
          </a:prstGeom>
          <a:solidFill>
            <a:srgbClr val="1B3A6B"/>
          </a:solidFill>
          <a:ln w="12700">
            <a:solidFill>
              <a:srgbClr val="1B3A6B"/>
            </a:solidFill>
            <a:prstDash val="solid"/>
          </a:ln>
        </p:spPr>
        <p:txBody>
          <a:bodyPr/>
          <a:lstStyle/>
          <a:p>
            <a:endParaRPr lang="en-US"/>
          </a:p>
        </p:txBody>
      </p:sp>
      <p:sp>
        <p:nvSpPr>
          <p:cNvPr id="10" name="Text 8">
            <a:extLst>
              <a:ext uri="{FF2B5EF4-FFF2-40B4-BE49-F238E27FC236}">
                <a16:creationId xmlns:a16="http://schemas.microsoft.com/office/drawing/2014/main" id="{0A70811F-0FEF-733F-37DE-7F0E6BF767E8}"/>
              </a:ext>
            </a:extLst>
          </p:cNvPr>
          <p:cNvSpPr/>
          <p:nvPr/>
        </p:nvSpPr>
        <p:spPr>
          <a:xfrm>
            <a:off x="393192" y="841248"/>
            <a:ext cx="39684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RUNNING STATUS LOG &amp; PROPOSAL REDLINE</a:t>
            </a:r>
            <a:endParaRPr lang="en-US" sz="1300" dirty="0"/>
          </a:p>
        </p:txBody>
      </p:sp>
      <p:sp>
        <p:nvSpPr>
          <p:cNvPr id="11" name="Text 9">
            <a:extLst>
              <a:ext uri="{FF2B5EF4-FFF2-40B4-BE49-F238E27FC236}">
                <a16:creationId xmlns:a16="http://schemas.microsoft.com/office/drawing/2014/main" id="{05597CA3-350C-B6B7-6B0E-6D328AA0C9D8}"/>
              </a:ext>
            </a:extLst>
          </p:cNvPr>
          <p:cNvSpPr/>
          <p:nvPr/>
        </p:nvSpPr>
        <p:spPr>
          <a:xfrm>
            <a:off x="457200" y="1353312"/>
            <a:ext cx="3840480" cy="3351276"/>
          </a:xfrm>
          <a:prstGeom prst="rect">
            <a:avLst/>
          </a:prstGeom>
          <a:noFill/>
          <a:ln/>
        </p:spPr>
        <p:txBody>
          <a:bodyPr wrap="square" rtlCol="0" anchor="t"/>
          <a:lstStyle/>
          <a:p>
            <a:pPr marL="342900" indent="-342900">
              <a:spcAft>
                <a:spcPts val="1000"/>
              </a:spcAft>
              <a:buSzPct val="100000"/>
              <a:buChar char="•"/>
            </a:pPr>
            <a:r>
              <a:rPr lang="en-US" b="1" dirty="0">
                <a:solidFill>
                  <a:srgbClr val="1B3A6B"/>
                </a:solidFill>
                <a:latin typeface="Calibri" pitchFamily="34" charset="0"/>
                <a:ea typeface="Calibri" pitchFamily="34" charset="-122"/>
                <a:cs typeface="Calibri" pitchFamily="34" charset="-120"/>
              </a:rPr>
              <a:t>Date proposal made</a:t>
            </a:r>
          </a:p>
          <a:p>
            <a:pPr marL="342900" indent="-342900">
              <a:spcAft>
                <a:spcPts val="1000"/>
              </a:spcAft>
              <a:buSzPct val="100000"/>
              <a:buChar char="•"/>
            </a:pPr>
            <a:r>
              <a:rPr lang="en-US" b="1" dirty="0">
                <a:solidFill>
                  <a:srgbClr val="1B3A6B"/>
                </a:solidFill>
                <a:latin typeface="Calibri" pitchFamily="34" charset="0"/>
                <a:ea typeface="Calibri" pitchFamily="34" charset="-122"/>
                <a:cs typeface="Calibri" pitchFamily="34" charset="-120"/>
              </a:rPr>
              <a:t>Which party made the proposal</a:t>
            </a:r>
          </a:p>
          <a:p>
            <a:pPr marL="342900" indent="-342900">
              <a:spcAft>
                <a:spcPts val="1000"/>
              </a:spcAft>
              <a:buSzPct val="100000"/>
              <a:buChar char="•"/>
            </a:pPr>
            <a:r>
              <a:rPr lang="en-US" b="1" dirty="0">
                <a:solidFill>
                  <a:srgbClr val="1B3A6B"/>
                </a:solidFill>
                <a:latin typeface="Calibri" pitchFamily="34" charset="0"/>
                <a:ea typeface="Calibri" pitchFamily="34" charset="-122"/>
                <a:cs typeface="Calibri" pitchFamily="34" charset="-120"/>
              </a:rPr>
              <a:t>Substantive differences</a:t>
            </a:r>
          </a:p>
          <a:p>
            <a:pPr marL="342900" indent="-342900">
              <a:spcAft>
                <a:spcPts val="1000"/>
              </a:spcAft>
              <a:buSzPct val="100000"/>
              <a:buChar char="•"/>
            </a:pPr>
            <a:r>
              <a:rPr lang="en-US" sz="1800" b="1" dirty="0">
                <a:solidFill>
                  <a:srgbClr val="1B3A6B"/>
                </a:solidFill>
                <a:latin typeface="Calibri" pitchFamily="34" charset="0"/>
                <a:ea typeface="Calibri" pitchFamily="34" charset="-122"/>
                <a:cs typeface="Calibri" pitchFamily="34" charset="-120"/>
              </a:rPr>
              <a:t>Date TA reached</a:t>
            </a:r>
          </a:p>
          <a:p>
            <a:pPr marL="342900" indent="-342900">
              <a:spcAft>
                <a:spcPts val="1000"/>
              </a:spcAft>
              <a:buSzPct val="100000"/>
              <a:buChar char="•"/>
            </a:pPr>
            <a:r>
              <a:rPr lang="en-US" b="1" dirty="0">
                <a:solidFill>
                  <a:srgbClr val="1B3A6B"/>
                </a:solidFill>
                <a:latin typeface="Calibri" pitchFamily="34" charset="0"/>
                <a:ea typeface="Calibri" pitchFamily="34" charset="-122"/>
                <a:cs typeface="Calibri" pitchFamily="34" charset="-120"/>
              </a:rPr>
              <a:t>Changes from CCL in redline</a:t>
            </a:r>
          </a:p>
          <a:p>
            <a:pPr marL="342900" indent="-342900">
              <a:spcAft>
                <a:spcPts val="1000"/>
              </a:spcAft>
              <a:buSzPct val="100000"/>
              <a:buChar char="•"/>
            </a:pPr>
            <a:endParaRPr lang="en-US" sz="1800" dirty="0"/>
          </a:p>
        </p:txBody>
      </p:sp>
      <p:sp>
        <p:nvSpPr>
          <p:cNvPr id="12" name="Shape 10">
            <a:extLst>
              <a:ext uri="{FF2B5EF4-FFF2-40B4-BE49-F238E27FC236}">
                <a16:creationId xmlns:a16="http://schemas.microsoft.com/office/drawing/2014/main" id="{9ACB4AC8-5581-B557-DEF2-89C2B1A51B61}"/>
              </a:ext>
            </a:extLst>
          </p:cNvPr>
          <p:cNvSpPr/>
          <p:nvPr/>
        </p:nvSpPr>
        <p:spPr>
          <a:xfrm>
            <a:off x="4754880" y="841248"/>
            <a:ext cx="406908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1">
            <a:extLst>
              <a:ext uri="{FF2B5EF4-FFF2-40B4-BE49-F238E27FC236}">
                <a16:creationId xmlns:a16="http://schemas.microsoft.com/office/drawing/2014/main" id="{DABE0C82-7097-3DD1-79A9-C436FB7F04D1}"/>
              </a:ext>
            </a:extLst>
          </p:cNvPr>
          <p:cNvSpPr/>
          <p:nvPr/>
        </p:nvSpPr>
        <p:spPr>
          <a:xfrm>
            <a:off x="4754880" y="841248"/>
            <a:ext cx="4069080" cy="402336"/>
          </a:xfrm>
          <a:prstGeom prst="rect">
            <a:avLst/>
          </a:prstGeom>
          <a:solidFill>
            <a:srgbClr val="C8972E"/>
          </a:solidFill>
          <a:ln w="12700">
            <a:solidFill>
              <a:srgbClr val="C8972E"/>
            </a:solidFill>
            <a:prstDash val="solid"/>
          </a:ln>
        </p:spPr>
        <p:txBody>
          <a:bodyPr/>
          <a:lstStyle/>
          <a:p>
            <a:endParaRPr lang="en-US"/>
          </a:p>
        </p:txBody>
      </p:sp>
      <p:sp>
        <p:nvSpPr>
          <p:cNvPr id="14" name="Text 12">
            <a:extLst>
              <a:ext uri="{FF2B5EF4-FFF2-40B4-BE49-F238E27FC236}">
                <a16:creationId xmlns:a16="http://schemas.microsoft.com/office/drawing/2014/main" id="{5ED270F9-8F57-A11C-E0C0-25E849517D3F}"/>
              </a:ext>
            </a:extLst>
          </p:cNvPr>
          <p:cNvSpPr/>
          <p:nvPr/>
        </p:nvSpPr>
        <p:spPr>
          <a:xfrm>
            <a:off x="4828032" y="841248"/>
            <a:ext cx="392277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TRAPS FOR THE UNWARY</a:t>
            </a:r>
            <a:endParaRPr lang="en-US" sz="1300" dirty="0"/>
          </a:p>
        </p:txBody>
      </p:sp>
      <p:sp>
        <p:nvSpPr>
          <p:cNvPr id="15" name="Text 13">
            <a:extLst>
              <a:ext uri="{FF2B5EF4-FFF2-40B4-BE49-F238E27FC236}">
                <a16:creationId xmlns:a16="http://schemas.microsoft.com/office/drawing/2014/main" id="{10FDF646-F920-1EFB-28B2-40CE2447573C}"/>
              </a:ext>
            </a:extLst>
          </p:cNvPr>
          <p:cNvSpPr/>
          <p:nvPr/>
        </p:nvSpPr>
        <p:spPr>
          <a:xfrm>
            <a:off x="4892040" y="1353312"/>
            <a:ext cx="3794760" cy="3351276"/>
          </a:xfrm>
          <a:prstGeom prst="rect">
            <a:avLst/>
          </a:prstGeom>
          <a:noFill/>
          <a:ln/>
        </p:spPr>
        <p:txBody>
          <a:bodyPr wrap="square" rtlCol="0" anchor="t"/>
          <a:lstStyle/>
          <a:p>
            <a:pPr marL="342900" indent="-342900">
              <a:spcAft>
                <a:spcPts val="600"/>
              </a:spcAft>
              <a:buSzPct val="100000"/>
              <a:buChar char="•"/>
            </a:pPr>
            <a:r>
              <a:rPr lang="en-US" b="1" dirty="0">
                <a:solidFill>
                  <a:srgbClr val="92400E"/>
                </a:solidFill>
                <a:latin typeface="Calibri" pitchFamily="34" charset="0"/>
                <a:ea typeface="Calibri" pitchFamily="34" charset="-122"/>
                <a:cs typeface="Calibri" pitchFamily="34" charset="-120"/>
              </a:rPr>
              <a:t>Failing to include entire article in proposal</a:t>
            </a:r>
          </a:p>
          <a:p>
            <a:pPr marL="342900" indent="-342900">
              <a:spcAft>
                <a:spcPts val="600"/>
              </a:spcAft>
              <a:buSzPct val="100000"/>
              <a:buChar char="•"/>
            </a:pPr>
            <a:r>
              <a:rPr lang="en-US" b="1" dirty="0">
                <a:solidFill>
                  <a:srgbClr val="92400E"/>
                </a:solidFill>
                <a:latin typeface="Calibri" pitchFamily="34" charset="0"/>
                <a:ea typeface="Calibri" pitchFamily="34" charset="-122"/>
                <a:cs typeface="Calibri" pitchFamily="34" charset="-120"/>
              </a:rPr>
              <a:t>Competing track changes become a nightmare</a:t>
            </a:r>
          </a:p>
          <a:p>
            <a:pPr marL="342900" indent="-342900">
              <a:spcAft>
                <a:spcPts val="600"/>
              </a:spcAft>
              <a:buSzPct val="100000"/>
              <a:buChar char="•"/>
            </a:pPr>
            <a:r>
              <a:rPr lang="en-US" b="1" dirty="0">
                <a:solidFill>
                  <a:srgbClr val="92400E"/>
                </a:solidFill>
                <a:latin typeface="Calibri" pitchFamily="34" charset="0"/>
                <a:ea typeface="Calibri" pitchFamily="34" charset="-122"/>
                <a:cs typeface="Calibri" pitchFamily="34" charset="-120"/>
              </a:rPr>
              <a:t>Incompatible word processing software </a:t>
            </a:r>
          </a:p>
          <a:p>
            <a:pPr marL="342900" indent="-342900">
              <a:spcAft>
                <a:spcPts val="600"/>
              </a:spcAft>
              <a:buSzPct val="100000"/>
              <a:buChar char="•"/>
            </a:pPr>
            <a:r>
              <a:rPr lang="en-US" b="1" dirty="0">
                <a:solidFill>
                  <a:srgbClr val="92400E"/>
                </a:solidFill>
                <a:latin typeface="Calibri" pitchFamily="34" charset="0"/>
                <a:ea typeface="Calibri" pitchFamily="34" charset="-122"/>
                <a:cs typeface="Calibri" pitchFamily="34" charset="-120"/>
              </a:rPr>
              <a:t>The “Google Docs Problem” – privilege and confidentiality</a:t>
            </a:r>
          </a:p>
          <a:p>
            <a:pPr marL="342900" indent="-342900">
              <a:spcAft>
                <a:spcPts val="600"/>
              </a:spcAft>
              <a:buSzPct val="100000"/>
              <a:buChar char="•"/>
            </a:pPr>
            <a:endParaRPr lang="en-US" sz="1800" dirty="0"/>
          </a:p>
        </p:txBody>
      </p:sp>
    </p:spTree>
    <p:extLst>
      <p:ext uri="{BB962C8B-B14F-4D97-AF65-F5344CB8AC3E}">
        <p14:creationId xmlns:p14="http://schemas.microsoft.com/office/powerpoint/2010/main" val="657108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E539B77F-7CA4-488B-CBCA-7F1B3E9BBC3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127BAB1-062E-1E56-4494-01D818A0B68E}"/>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42072644-BA51-6848-4AE6-D6F40A32DDCB}"/>
              </a:ext>
            </a:extLst>
          </p:cNvPr>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a:extLst>
              <a:ext uri="{FF2B5EF4-FFF2-40B4-BE49-F238E27FC236}">
                <a16:creationId xmlns:a16="http://schemas.microsoft.com/office/drawing/2014/main" id="{6A7CF8C6-59BC-BF74-0B9D-0D2CCD91DCDB}"/>
              </a:ext>
            </a:extLst>
          </p:cNvPr>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Organizing &amp; Marshaling Bargaining History </a:t>
            </a:r>
            <a:r>
              <a:rPr lang="en-US" sz="3400" b="1" u="sng" dirty="0">
                <a:solidFill>
                  <a:srgbClr val="FFFFFF"/>
                </a:solidFill>
                <a:latin typeface="Calibri" pitchFamily="34" charset="0"/>
                <a:ea typeface="Calibri" pitchFamily="34" charset="-122"/>
                <a:cs typeface="Calibri" pitchFamily="34" charset="-120"/>
              </a:rPr>
              <a:t>After Bargaining</a:t>
            </a:r>
            <a:endParaRPr lang="en-US" sz="3400" u="sng" dirty="0"/>
          </a:p>
        </p:txBody>
      </p:sp>
      <p:sp>
        <p:nvSpPr>
          <p:cNvPr id="5" name="Shape 3">
            <a:extLst>
              <a:ext uri="{FF2B5EF4-FFF2-40B4-BE49-F238E27FC236}">
                <a16:creationId xmlns:a16="http://schemas.microsoft.com/office/drawing/2014/main" id="{ADA1A36A-464B-527F-F60A-04B7AD544BDF}"/>
              </a:ext>
            </a:extLst>
          </p:cNvPr>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extLst>
      <p:ext uri="{BB962C8B-B14F-4D97-AF65-F5344CB8AC3E}">
        <p14:creationId xmlns:p14="http://schemas.microsoft.com/office/powerpoint/2010/main" val="2967185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72E9E204-216F-6FB6-4B35-44479C79C1BF}"/>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38554AF6-B054-4232-814B-DD9D7F0DF30D}"/>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Organizing &amp; Marshaling Bargaining History </a:t>
            </a:r>
            <a:r>
              <a:rPr lang="en-US" b="1" u="sng" dirty="0">
                <a:solidFill>
                  <a:srgbClr val="FFFFFF"/>
                </a:solidFill>
                <a:latin typeface="Calibri" pitchFamily="34" charset="0"/>
                <a:ea typeface="Calibri" pitchFamily="34" charset="-122"/>
                <a:cs typeface="Calibri" pitchFamily="34" charset="-120"/>
              </a:rPr>
              <a:t>After Bargaining</a:t>
            </a:r>
            <a:endParaRPr lang="en-US" u="sng" dirty="0"/>
          </a:p>
        </p:txBody>
      </p:sp>
      <p:sp>
        <p:nvSpPr>
          <p:cNvPr id="3" name="Shape 1">
            <a:extLst>
              <a:ext uri="{FF2B5EF4-FFF2-40B4-BE49-F238E27FC236}">
                <a16:creationId xmlns:a16="http://schemas.microsoft.com/office/drawing/2014/main" id="{8FD3B564-3E25-2E3C-2D44-967EA655FA94}"/>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7498950E-4B2D-97E4-4D18-5D079C2E8874}"/>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7699945F-65E5-C059-ADEB-4EAF7EC393DC}"/>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8B42A23F-E872-334C-9DFC-4A0D18C05394}"/>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33E8DE16-41E2-940E-C3A8-ABE572443051}"/>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Don’t let that hard work go to waste!</a:t>
            </a:r>
            <a:endParaRPr lang="en-US" sz="2100" dirty="0"/>
          </a:p>
        </p:txBody>
      </p:sp>
      <p:sp>
        <p:nvSpPr>
          <p:cNvPr id="9" name="Text 7">
            <a:extLst>
              <a:ext uri="{FF2B5EF4-FFF2-40B4-BE49-F238E27FC236}">
                <a16:creationId xmlns:a16="http://schemas.microsoft.com/office/drawing/2014/main" id="{586664BD-6163-9EFB-0B23-3A51A49E4B14}"/>
              </a:ext>
            </a:extLst>
          </p:cNvPr>
          <p:cNvSpPr/>
          <p:nvPr/>
        </p:nvSpPr>
        <p:spPr>
          <a:xfrm>
            <a:off x="365760" y="1821366"/>
            <a:ext cx="8412480" cy="2892365"/>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Organize it now while everything is fresh in your mind</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Compile full set of union and employer proposals with any notes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Electronic and hard copy storage</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Beware of what bargaining history hides in your email and your lawyer’s/negotiator’s email</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Maintain all prior CBAs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Maintain prior and ongoing comp data, budget and financial info</a:t>
            </a:r>
          </a:p>
        </p:txBody>
      </p:sp>
    </p:spTree>
    <p:extLst>
      <p:ext uri="{BB962C8B-B14F-4D97-AF65-F5344CB8AC3E}">
        <p14:creationId xmlns:p14="http://schemas.microsoft.com/office/powerpoint/2010/main" val="1332224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D3571EE0-D8ED-0994-CA92-5FAB069DA1FD}"/>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DF4B0ACB-E38F-39CD-7B08-BBA36C8CBAB0}"/>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2F49B1FF-749F-7508-E42B-AB33F9B7737B}"/>
              </a:ext>
            </a:extLst>
          </p:cNvPr>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a:extLst>
              <a:ext uri="{FF2B5EF4-FFF2-40B4-BE49-F238E27FC236}">
                <a16:creationId xmlns:a16="http://schemas.microsoft.com/office/drawing/2014/main" id="{BB36609D-80E8-4117-E641-D42F11A8FCD3}"/>
              </a:ext>
            </a:extLst>
          </p:cNvPr>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Consider a Bargaining Team Debrief</a:t>
            </a:r>
            <a:endParaRPr lang="en-US" sz="3400" u="sng" dirty="0"/>
          </a:p>
        </p:txBody>
      </p:sp>
      <p:sp>
        <p:nvSpPr>
          <p:cNvPr id="5" name="Shape 3">
            <a:extLst>
              <a:ext uri="{FF2B5EF4-FFF2-40B4-BE49-F238E27FC236}">
                <a16:creationId xmlns:a16="http://schemas.microsoft.com/office/drawing/2014/main" id="{D94A6BBE-0F15-87DC-886B-8373B52615CC}"/>
              </a:ext>
            </a:extLst>
          </p:cNvPr>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extLst>
      <p:ext uri="{BB962C8B-B14F-4D97-AF65-F5344CB8AC3E}">
        <p14:creationId xmlns:p14="http://schemas.microsoft.com/office/powerpoint/2010/main" val="2746317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067C2AAA-168B-6B71-BD20-A66E74EF6E0A}"/>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6191F6C-4E2F-B177-BC9E-91A589A77F7C}"/>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Bargaining Team Debrief</a:t>
            </a:r>
            <a:endParaRPr lang="en-US" u="sng" dirty="0"/>
          </a:p>
        </p:txBody>
      </p:sp>
      <p:sp>
        <p:nvSpPr>
          <p:cNvPr id="3" name="Shape 1">
            <a:extLst>
              <a:ext uri="{FF2B5EF4-FFF2-40B4-BE49-F238E27FC236}">
                <a16:creationId xmlns:a16="http://schemas.microsoft.com/office/drawing/2014/main" id="{C331EE59-4886-1575-B303-2AA26063E58B}"/>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E32D7EB8-EF6E-927B-8F2C-3C393F9B835D}"/>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4A9B94F7-A7F2-1CE1-5FBC-9BB945B4964A}"/>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E0B7C818-1317-190D-94DF-E68D4B6297CF}"/>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BDC175E0-D7FE-61BA-A01A-D2A191A114A8}"/>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Consider convening your team post-ratification to discuss:</a:t>
            </a:r>
            <a:endParaRPr lang="en-US" sz="2100" dirty="0"/>
          </a:p>
        </p:txBody>
      </p:sp>
      <p:sp>
        <p:nvSpPr>
          <p:cNvPr id="9" name="Text 7">
            <a:extLst>
              <a:ext uri="{FF2B5EF4-FFF2-40B4-BE49-F238E27FC236}">
                <a16:creationId xmlns:a16="http://schemas.microsoft.com/office/drawing/2014/main" id="{BBF99F4F-E2D3-5404-D2E1-61372530B043}"/>
              </a:ext>
            </a:extLst>
          </p:cNvPr>
          <p:cNvSpPr/>
          <p:nvPr/>
        </p:nvSpPr>
        <p:spPr>
          <a:xfrm>
            <a:off x="365760" y="1783080"/>
            <a:ext cx="8412480" cy="2930651"/>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What worked well (strengths)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What did not (weaknesses)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Lessons learned (opportunities)</a:t>
            </a:r>
          </a:p>
          <a:p>
            <a:pPr marL="800100" lvl="1" indent="-342900">
              <a:buSzPct val="100000"/>
              <a:buFontTx/>
              <a:buChar char="•"/>
            </a:pPr>
            <a:r>
              <a:rPr lang="en-US" sz="2000" dirty="0">
                <a:solidFill>
                  <a:srgbClr val="334155"/>
                </a:solidFill>
                <a:latin typeface="Calibri" pitchFamily="34" charset="0"/>
                <a:ea typeface="Calibri" pitchFamily="34" charset="-122"/>
                <a:cs typeface="Calibri" pitchFamily="34" charset="-120"/>
              </a:rPr>
              <a:t>Strategy</a:t>
            </a:r>
          </a:p>
          <a:p>
            <a:pPr marL="800100" lvl="1" indent="-342900">
              <a:buSzPct val="100000"/>
              <a:buFontTx/>
              <a:buChar char="•"/>
            </a:pPr>
            <a:r>
              <a:rPr lang="en-US" sz="2000" dirty="0">
                <a:solidFill>
                  <a:srgbClr val="334155"/>
                </a:solidFill>
                <a:latin typeface="Calibri" pitchFamily="34" charset="0"/>
                <a:ea typeface="Calibri" pitchFamily="34" charset="-122"/>
                <a:cs typeface="Calibri" pitchFamily="34" charset="-120"/>
              </a:rPr>
              <a:t>Process</a:t>
            </a:r>
          </a:p>
          <a:p>
            <a:pPr marL="800100" lvl="1" indent="-342900">
              <a:buSzPct val="100000"/>
              <a:buFontTx/>
              <a:buChar char="•"/>
            </a:pPr>
            <a:r>
              <a:rPr lang="en-US" sz="2000" dirty="0">
                <a:solidFill>
                  <a:srgbClr val="334155"/>
                </a:solidFill>
                <a:latin typeface="Calibri" pitchFamily="34" charset="0"/>
                <a:ea typeface="Calibri" pitchFamily="34" charset="-122"/>
                <a:cs typeface="Calibri" pitchFamily="34" charset="-120"/>
              </a:rPr>
              <a:t>Team</a:t>
            </a:r>
          </a:p>
          <a:p>
            <a:pPr marL="800100" lvl="1" indent="-342900">
              <a:buSzPct val="100000"/>
              <a:buFontTx/>
              <a:buChar char="•"/>
            </a:pPr>
            <a:r>
              <a:rPr lang="en-US" sz="2000" dirty="0">
                <a:solidFill>
                  <a:srgbClr val="334155"/>
                </a:solidFill>
                <a:latin typeface="Calibri" pitchFamily="34" charset="0"/>
                <a:ea typeface="Calibri" pitchFamily="34" charset="-122"/>
                <a:cs typeface="Calibri" pitchFamily="34" charset="-120"/>
              </a:rPr>
              <a:t>Data</a:t>
            </a:r>
          </a:p>
          <a:p>
            <a:pPr marL="800100" lvl="1" indent="-342900">
              <a:buSzPct val="100000"/>
              <a:buFontTx/>
              <a:buChar char="•"/>
            </a:pPr>
            <a:r>
              <a:rPr lang="en-US" sz="2000" dirty="0">
                <a:solidFill>
                  <a:srgbClr val="334155"/>
                </a:solidFill>
                <a:latin typeface="Calibri" pitchFamily="34" charset="0"/>
                <a:ea typeface="Calibri" pitchFamily="34" charset="-122"/>
                <a:cs typeface="Calibri" pitchFamily="34" charset="-120"/>
              </a:rPr>
              <a:t>Engagement </a:t>
            </a:r>
          </a:p>
        </p:txBody>
      </p:sp>
    </p:spTree>
    <p:extLst>
      <p:ext uri="{BB962C8B-B14F-4D97-AF65-F5344CB8AC3E}">
        <p14:creationId xmlns:p14="http://schemas.microsoft.com/office/powerpoint/2010/main" val="2628986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6A8C9551-9F2C-2690-B925-EE21D5DA7D4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EF8E810-78C8-116A-CFC5-BDE577E3B172}"/>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dirty="0"/>
          </a:p>
        </p:txBody>
      </p:sp>
      <p:sp>
        <p:nvSpPr>
          <p:cNvPr id="3" name="Shape 1">
            <a:extLst>
              <a:ext uri="{FF2B5EF4-FFF2-40B4-BE49-F238E27FC236}">
                <a16:creationId xmlns:a16="http://schemas.microsoft.com/office/drawing/2014/main" id="{7583418C-354D-07F6-7B36-714F8C909521}"/>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40EB8E6F-96D7-9843-BEEA-6747071BEB4A}"/>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2 Session Roadmap  (40 Minutes)</a:t>
            </a:r>
            <a:endParaRPr lang="en-US" sz="2400" dirty="0"/>
          </a:p>
        </p:txBody>
      </p:sp>
      <p:sp>
        <p:nvSpPr>
          <p:cNvPr id="5" name="Text 3">
            <a:extLst>
              <a:ext uri="{FF2B5EF4-FFF2-40B4-BE49-F238E27FC236}">
                <a16:creationId xmlns:a16="http://schemas.microsoft.com/office/drawing/2014/main" id="{3DE7F2DF-4CD7-6484-8298-07535283DC73}"/>
              </a:ext>
            </a:extLst>
          </p:cNvPr>
          <p:cNvSpPr/>
          <p:nvPr/>
        </p:nvSpPr>
        <p:spPr>
          <a:xfrm>
            <a:off x="0" y="4869180"/>
            <a:ext cx="9144000" cy="274320"/>
          </a:xfrm>
          <a:prstGeom prst="rect">
            <a:avLst/>
          </a:prstGeom>
          <a:noFill/>
          <a:ln/>
        </p:spPr>
        <p:txBody>
          <a:bodyPr wrap="square" lIns="0" tIns="0" rIns="0" bIns="0" rtlCol="0" anchor="ctr"/>
          <a:lstStyle/>
          <a:p>
            <a:pPr algn="ct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6" name="Shape 4">
            <a:extLst>
              <a:ext uri="{FF2B5EF4-FFF2-40B4-BE49-F238E27FC236}">
                <a16:creationId xmlns:a16="http://schemas.microsoft.com/office/drawing/2014/main" id="{9A885888-8886-1472-4BCC-3787EF4533DF}"/>
              </a:ext>
            </a:extLst>
          </p:cNvPr>
          <p:cNvSpPr/>
          <p:nvPr/>
        </p:nvSpPr>
        <p:spPr>
          <a:xfrm>
            <a:off x="320040" y="82296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7" name="Shape 5">
            <a:extLst>
              <a:ext uri="{FF2B5EF4-FFF2-40B4-BE49-F238E27FC236}">
                <a16:creationId xmlns:a16="http://schemas.microsoft.com/office/drawing/2014/main" id="{1D247B5B-AA03-92B9-13CA-A0A605924ED3}"/>
              </a:ext>
            </a:extLst>
          </p:cNvPr>
          <p:cNvSpPr/>
          <p:nvPr/>
        </p:nvSpPr>
        <p:spPr>
          <a:xfrm>
            <a:off x="320040" y="822960"/>
            <a:ext cx="420624" cy="475488"/>
          </a:xfrm>
          <a:prstGeom prst="rect">
            <a:avLst/>
          </a:prstGeom>
          <a:solidFill>
            <a:srgbClr val="B91C1C"/>
          </a:solidFill>
          <a:ln w="12700">
            <a:solidFill>
              <a:srgbClr val="B91C1C"/>
            </a:solidFill>
            <a:prstDash val="solid"/>
          </a:ln>
        </p:spPr>
        <p:txBody>
          <a:bodyPr/>
          <a:lstStyle/>
          <a:p>
            <a:endParaRPr lang="en-US"/>
          </a:p>
        </p:txBody>
      </p:sp>
      <p:sp>
        <p:nvSpPr>
          <p:cNvPr id="8" name="Text 6">
            <a:extLst>
              <a:ext uri="{FF2B5EF4-FFF2-40B4-BE49-F238E27FC236}">
                <a16:creationId xmlns:a16="http://schemas.microsoft.com/office/drawing/2014/main" id="{9B02812F-E7E0-3D0A-5DF7-09B15A0FF3B9}"/>
              </a:ext>
            </a:extLst>
          </p:cNvPr>
          <p:cNvSpPr/>
          <p:nvPr/>
        </p:nvSpPr>
        <p:spPr>
          <a:xfrm>
            <a:off x="320040" y="822960"/>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9" name="Text 7">
            <a:extLst>
              <a:ext uri="{FF2B5EF4-FFF2-40B4-BE49-F238E27FC236}">
                <a16:creationId xmlns:a16="http://schemas.microsoft.com/office/drawing/2014/main" id="{E5E31833-956F-F886-6B08-DF00AB36FB56}"/>
              </a:ext>
            </a:extLst>
          </p:cNvPr>
          <p:cNvSpPr/>
          <p:nvPr/>
        </p:nvSpPr>
        <p:spPr>
          <a:xfrm>
            <a:off x="804672" y="896112"/>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Continuing Obligation and Mid-Term Modification of Employee Working Conditions</a:t>
            </a:r>
            <a:endParaRPr lang="en-US" sz="1350" dirty="0"/>
          </a:p>
        </p:txBody>
      </p:sp>
      <p:sp>
        <p:nvSpPr>
          <p:cNvPr id="10" name="Text 8">
            <a:extLst>
              <a:ext uri="{FF2B5EF4-FFF2-40B4-BE49-F238E27FC236}">
                <a16:creationId xmlns:a16="http://schemas.microsoft.com/office/drawing/2014/main" id="{389DEE20-190B-EBB1-70CF-D2D48954A9CF}"/>
              </a:ext>
            </a:extLst>
          </p:cNvPr>
          <p:cNvSpPr/>
          <p:nvPr/>
        </p:nvSpPr>
        <p:spPr>
          <a:xfrm>
            <a:off x="7223760" y="914400"/>
            <a:ext cx="1645920" cy="292608"/>
          </a:xfrm>
          <a:prstGeom prst="rect">
            <a:avLst/>
          </a:prstGeom>
          <a:noFill/>
          <a:ln/>
        </p:spPr>
        <p:txBody>
          <a:bodyPr wrap="square" lIns="0" tIns="0" rIns="0" bIns="0" rtlCol="0" anchor="ctr"/>
          <a:lstStyle/>
          <a:p>
            <a:pPr marL="0" indent="0" algn="r">
              <a:buNone/>
            </a:pPr>
            <a:endParaRPr lang="en-US" sz="1100" dirty="0"/>
          </a:p>
        </p:txBody>
      </p:sp>
      <p:sp>
        <p:nvSpPr>
          <p:cNvPr id="11" name="Shape 9">
            <a:extLst>
              <a:ext uri="{FF2B5EF4-FFF2-40B4-BE49-F238E27FC236}">
                <a16:creationId xmlns:a16="http://schemas.microsoft.com/office/drawing/2014/main" id="{9867A41C-4FE5-4B8E-11DB-5B62A10F33EB}"/>
              </a:ext>
            </a:extLst>
          </p:cNvPr>
          <p:cNvSpPr/>
          <p:nvPr/>
        </p:nvSpPr>
        <p:spPr>
          <a:xfrm>
            <a:off x="320040" y="135331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dirty="0"/>
          </a:p>
        </p:txBody>
      </p:sp>
      <p:sp>
        <p:nvSpPr>
          <p:cNvPr id="12" name="Shape 10">
            <a:extLst>
              <a:ext uri="{FF2B5EF4-FFF2-40B4-BE49-F238E27FC236}">
                <a16:creationId xmlns:a16="http://schemas.microsoft.com/office/drawing/2014/main" id="{31DCE734-0386-99D5-4E04-752ED0BE043F}"/>
              </a:ext>
            </a:extLst>
          </p:cNvPr>
          <p:cNvSpPr/>
          <p:nvPr/>
        </p:nvSpPr>
        <p:spPr>
          <a:xfrm>
            <a:off x="320040" y="1353312"/>
            <a:ext cx="420624" cy="475488"/>
          </a:xfrm>
          <a:prstGeom prst="rect">
            <a:avLst/>
          </a:prstGeom>
          <a:solidFill>
            <a:srgbClr val="1B3A6B"/>
          </a:solidFill>
          <a:ln w="12700">
            <a:solidFill>
              <a:srgbClr val="1B3A6B"/>
            </a:solidFill>
            <a:prstDash val="solid"/>
          </a:ln>
        </p:spPr>
        <p:txBody>
          <a:bodyPr/>
          <a:lstStyle/>
          <a:p>
            <a:endParaRPr lang="en-US"/>
          </a:p>
        </p:txBody>
      </p:sp>
      <p:sp>
        <p:nvSpPr>
          <p:cNvPr id="13" name="Text 11">
            <a:extLst>
              <a:ext uri="{FF2B5EF4-FFF2-40B4-BE49-F238E27FC236}">
                <a16:creationId xmlns:a16="http://schemas.microsoft.com/office/drawing/2014/main" id="{A024A038-713C-E929-5303-92145A44EE0A}"/>
              </a:ext>
            </a:extLst>
          </p:cNvPr>
          <p:cNvSpPr/>
          <p:nvPr/>
        </p:nvSpPr>
        <p:spPr>
          <a:xfrm>
            <a:off x="320040" y="1353312"/>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a:t>
            </a:r>
            <a:endParaRPr lang="en-US" sz="1400" dirty="0"/>
          </a:p>
        </p:txBody>
      </p:sp>
      <p:sp>
        <p:nvSpPr>
          <p:cNvPr id="14" name="Text 12">
            <a:extLst>
              <a:ext uri="{FF2B5EF4-FFF2-40B4-BE49-F238E27FC236}">
                <a16:creationId xmlns:a16="http://schemas.microsoft.com/office/drawing/2014/main" id="{1885359A-D147-71B6-AA24-372F44583B4F}"/>
              </a:ext>
            </a:extLst>
          </p:cNvPr>
          <p:cNvSpPr/>
          <p:nvPr/>
        </p:nvSpPr>
        <p:spPr>
          <a:xfrm>
            <a:off x="804672" y="1426464"/>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What is the legal framework for the ongoing obligation to bargain post-ratification?</a:t>
            </a:r>
            <a:endParaRPr lang="en-US" sz="1350" dirty="0"/>
          </a:p>
        </p:txBody>
      </p:sp>
      <p:sp>
        <p:nvSpPr>
          <p:cNvPr id="15" name="Text 13">
            <a:extLst>
              <a:ext uri="{FF2B5EF4-FFF2-40B4-BE49-F238E27FC236}">
                <a16:creationId xmlns:a16="http://schemas.microsoft.com/office/drawing/2014/main" id="{36C1283C-27DA-AD43-62C6-CA1EAB202F0C}"/>
              </a:ext>
            </a:extLst>
          </p:cNvPr>
          <p:cNvSpPr/>
          <p:nvPr/>
        </p:nvSpPr>
        <p:spPr>
          <a:xfrm>
            <a:off x="7223760" y="1444752"/>
            <a:ext cx="1645920" cy="292608"/>
          </a:xfrm>
          <a:prstGeom prst="rect">
            <a:avLst/>
          </a:prstGeom>
          <a:noFill/>
          <a:ln/>
        </p:spPr>
        <p:txBody>
          <a:bodyPr wrap="square" lIns="0" tIns="0" rIns="0" bIns="0" rtlCol="0" anchor="ctr"/>
          <a:lstStyle/>
          <a:p>
            <a:pPr marL="0" indent="0" algn="r">
              <a:buNone/>
            </a:pPr>
            <a:endParaRPr lang="en-US" sz="1100" dirty="0"/>
          </a:p>
        </p:txBody>
      </p:sp>
      <p:sp>
        <p:nvSpPr>
          <p:cNvPr id="16" name="Shape 14">
            <a:extLst>
              <a:ext uri="{FF2B5EF4-FFF2-40B4-BE49-F238E27FC236}">
                <a16:creationId xmlns:a16="http://schemas.microsoft.com/office/drawing/2014/main" id="{AE1D251F-198A-D723-D868-91C19FCDCBB6}"/>
              </a:ext>
            </a:extLst>
          </p:cNvPr>
          <p:cNvSpPr/>
          <p:nvPr/>
        </p:nvSpPr>
        <p:spPr>
          <a:xfrm>
            <a:off x="320040" y="1883664"/>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7" name="Shape 15">
            <a:extLst>
              <a:ext uri="{FF2B5EF4-FFF2-40B4-BE49-F238E27FC236}">
                <a16:creationId xmlns:a16="http://schemas.microsoft.com/office/drawing/2014/main" id="{F30E219F-D037-01B0-3AC3-FBF02CD7A4A7}"/>
              </a:ext>
            </a:extLst>
          </p:cNvPr>
          <p:cNvSpPr/>
          <p:nvPr/>
        </p:nvSpPr>
        <p:spPr>
          <a:xfrm>
            <a:off x="320040" y="1883664"/>
            <a:ext cx="420624" cy="475488"/>
          </a:xfrm>
          <a:prstGeom prst="rect">
            <a:avLst/>
          </a:prstGeom>
          <a:solidFill>
            <a:srgbClr val="1B3A6B"/>
          </a:solidFill>
          <a:ln w="12700">
            <a:solidFill>
              <a:srgbClr val="1B3A6B"/>
            </a:solidFill>
            <a:prstDash val="solid"/>
          </a:ln>
        </p:spPr>
        <p:txBody>
          <a:bodyPr/>
          <a:lstStyle/>
          <a:p>
            <a:endParaRPr lang="en-US"/>
          </a:p>
        </p:txBody>
      </p:sp>
      <p:sp>
        <p:nvSpPr>
          <p:cNvPr id="18" name="Text 16">
            <a:extLst>
              <a:ext uri="{FF2B5EF4-FFF2-40B4-BE49-F238E27FC236}">
                <a16:creationId xmlns:a16="http://schemas.microsoft.com/office/drawing/2014/main" id="{7AF82963-29E1-A8D0-7A5F-92B31291C6B0}"/>
              </a:ext>
            </a:extLst>
          </p:cNvPr>
          <p:cNvSpPr/>
          <p:nvPr/>
        </p:nvSpPr>
        <p:spPr>
          <a:xfrm>
            <a:off x="320040" y="1883664"/>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a:t>
            </a:r>
            <a:endParaRPr lang="en-US" sz="1400" dirty="0"/>
          </a:p>
        </p:txBody>
      </p:sp>
      <p:sp>
        <p:nvSpPr>
          <p:cNvPr id="19" name="Text 17">
            <a:extLst>
              <a:ext uri="{FF2B5EF4-FFF2-40B4-BE49-F238E27FC236}">
                <a16:creationId xmlns:a16="http://schemas.microsoft.com/office/drawing/2014/main" id="{B64CB1E6-C32D-424C-54E0-0EA6C5143D25}"/>
              </a:ext>
            </a:extLst>
          </p:cNvPr>
          <p:cNvSpPr/>
          <p:nvPr/>
        </p:nvSpPr>
        <p:spPr>
          <a:xfrm>
            <a:off x="804672" y="1956816"/>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Mid-term modification of working conditions through employer policy changes</a:t>
            </a:r>
            <a:endParaRPr lang="en-US" sz="1350" dirty="0"/>
          </a:p>
        </p:txBody>
      </p:sp>
      <p:sp>
        <p:nvSpPr>
          <p:cNvPr id="20" name="Text 18">
            <a:extLst>
              <a:ext uri="{FF2B5EF4-FFF2-40B4-BE49-F238E27FC236}">
                <a16:creationId xmlns:a16="http://schemas.microsoft.com/office/drawing/2014/main" id="{11969392-1411-E469-DA31-A74DCA229393}"/>
              </a:ext>
            </a:extLst>
          </p:cNvPr>
          <p:cNvSpPr/>
          <p:nvPr/>
        </p:nvSpPr>
        <p:spPr>
          <a:xfrm>
            <a:off x="7223760" y="1975104"/>
            <a:ext cx="1645920" cy="292608"/>
          </a:xfrm>
          <a:prstGeom prst="rect">
            <a:avLst/>
          </a:prstGeom>
          <a:noFill/>
          <a:ln/>
        </p:spPr>
        <p:txBody>
          <a:bodyPr wrap="square" lIns="0" tIns="0" rIns="0" bIns="0" rtlCol="0" anchor="ctr"/>
          <a:lstStyle/>
          <a:p>
            <a:pPr marL="0" indent="0" algn="r">
              <a:buNone/>
            </a:pPr>
            <a:endParaRPr lang="en-US" sz="1100" dirty="0"/>
          </a:p>
        </p:txBody>
      </p:sp>
      <p:sp>
        <p:nvSpPr>
          <p:cNvPr id="21" name="Shape 19">
            <a:extLst>
              <a:ext uri="{FF2B5EF4-FFF2-40B4-BE49-F238E27FC236}">
                <a16:creationId xmlns:a16="http://schemas.microsoft.com/office/drawing/2014/main" id="{3E2298F5-AA48-784E-5077-5DF5731DF4F7}"/>
              </a:ext>
            </a:extLst>
          </p:cNvPr>
          <p:cNvSpPr/>
          <p:nvPr/>
        </p:nvSpPr>
        <p:spPr>
          <a:xfrm>
            <a:off x="320040" y="2414016"/>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dirty="0"/>
          </a:p>
        </p:txBody>
      </p:sp>
      <p:sp>
        <p:nvSpPr>
          <p:cNvPr id="22" name="Shape 20">
            <a:extLst>
              <a:ext uri="{FF2B5EF4-FFF2-40B4-BE49-F238E27FC236}">
                <a16:creationId xmlns:a16="http://schemas.microsoft.com/office/drawing/2014/main" id="{9A1B275D-1943-E9CC-2237-96F4887E013D}"/>
              </a:ext>
            </a:extLst>
          </p:cNvPr>
          <p:cNvSpPr/>
          <p:nvPr/>
        </p:nvSpPr>
        <p:spPr>
          <a:xfrm>
            <a:off x="320040" y="2414016"/>
            <a:ext cx="420624" cy="475488"/>
          </a:xfrm>
          <a:prstGeom prst="rect">
            <a:avLst/>
          </a:prstGeom>
          <a:solidFill>
            <a:srgbClr val="1B3A6B"/>
          </a:solidFill>
          <a:ln w="12700">
            <a:solidFill>
              <a:srgbClr val="1B3A6B"/>
            </a:solidFill>
            <a:prstDash val="solid"/>
          </a:ln>
        </p:spPr>
        <p:txBody>
          <a:bodyPr/>
          <a:lstStyle/>
          <a:p>
            <a:endParaRPr lang="en-US"/>
          </a:p>
        </p:txBody>
      </p:sp>
      <p:sp>
        <p:nvSpPr>
          <p:cNvPr id="23" name="Text 21">
            <a:extLst>
              <a:ext uri="{FF2B5EF4-FFF2-40B4-BE49-F238E27FC236}">
                <a16:creationId xmlns:a16="http://schemas.microsoft.com/office/drawing/2014/main" id="{63DC9D37-2B16-5A2B-BD25-9BBEA5F6E2FD}"/>
              </a:ext>
            </a:extLst>
          </p:cNvPr>
          <p:cNvSpPr/>
          <p:nvPr/>
        </p:nvSpPr>
        <p:spPr>
          <a:xfrm>
            <a:off x="320040" y="2414016"/>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C</a:t>
            </a:r>
            <a:endParaRPr lang="en-US" sz="1400" dirty="0"/>
          </a:p>
        </p:txBody>
      </p:sp>
      <p:sp>
        <p:nvSpPr>
          <p:cNvPr id="24" name="Text 22">
            <a:extLst>
              <a:ext uri="{FF2B5EF4-FFF2-40B4-BE49-F238E27FC236}">
                <a16:creationId xmlns:a16="http://schemas.microsoft.com/office/drawing/2014/main" id="{10E1E9CB-A6AB-4A0E-9DC6-69BCD68AA33D}"/>
              </a:ext>
            </a:extLst>
          </p:cNvPr>
          <p:cNvSpPr/>
          <p:nvPr/>
        </p:nvSpPr>
        <p:spPr>
          <a:xfrm>
            <a:off x="804672" y="2487168"/>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Example: New Technology </a:t>
            </a:r>
            <a:endParaRPr lang="en-US" sz="1350" dirty="0"/>
          </a:p>
        </p:txBody>
      </p:sp>
      <p:sp>
        <p:nvSpPr>
          <p:cNvPr id="25" name="Text 23">
            <a:extLst>
              <a:ext uri="{FF2B5EF4-FFF2-40B4-BE49-F238E27FC236}">
                <a16:creationId xmlns:a16="http://schemas.microsoft.com/office/drawing/2014/main" id="{EAA7245A-3962-EA83-0E01-066C1F904A99}"/>
              </a:ext>
            </a:extLst>
          </p:cNvPr>
          <p:cNvSpPr/>
          <p:nvPr/>
        </p:nvSpPr>
        <p:spPr>
          <a:xfrm>
            <a:off x="7223760" y="2505456"/>
            <a:ext cx="1645920" cy="292608"/>
          </a:xfrm>
          <a:prstGeom prst="rect">
            <a:avLst/>
          </a:prstGeom>
          <a:noFill/>
          <a:ln/>
        </p:spPr>
        <p:txBody>
          <a:bodyPr wrap="square" lIns="0" tIns="0" rIns="0" bIns="0" rtlCol="0" anchor="ctr"/>
          <a:lstStyle/>
          <a:p>
            <a:pPr marL="0" indent="0" algn="r">
              <a:buNone/>
            </a:pPr>
            <a:endParaRPr lang="en-US" sz="1100" dirty="0"/>
          </a:p>
        </p:txBody>
      </p:sp>
      <p:sp>
        <p:nvSpPr>
          <p:cNvPr id="26" name="Shape 24">
            <a:extLst>
              <a:ext uri="{FF2B5EF4-FFF2-40B4-BE49-F238E27FC236}">
                <a16:creationId xmlns:a16="http://schemas.microsoft.com/office/drawing/2014/main" id="{33034990-4AB2-5920-3EA3-C4279DCC749B}"/>
              </a:ext>
            </a:extLst>
          </p:cNvPr>
          <p:cNvSpPr/>
          <p:nvPr/>
        </p:nvSpPr>
        <p:spPr>
          <a:xfrm>
            <a:off x="320040" y="2944368"/>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7" name="Shape 25">
            <a:extLst>
              <a:ext uri="{FF2B5EF4-FFF2-40B4-BE49-F238E27FC236}">
                <a16:creationId xmlns:a16="http://schemas.microsoft.com/office/drawing/2014/main" id="{D0239F6B-FB3A-C1C2-3373-886D254C0B1F}"/>
              </a:ext>
            </a:extLst>
          </p:cNvPr>
          <p:cNvSpPr/>
          <p:nvPr/>
        </p:nvSpPr>
        <p:spPr>
          <a:xfrm>
            <a:off x="320040" y="2944368"/>
            <a:ext cx="420624" cy="475488"/>
          </a:xfrm>
          <a:prstGeom prst="rect">
            <a:avLst/>
          </a:prstGeom>
          <a:solidFill>
            <a:srgbClr val="1B3A6B"/>
          </a:solidFill>
          <a:ln w="12700">
            <a:solidFill>
              <a:srgbClr val="1B3A6B"/>
            </a:solidFill>
            <a:prstDash val="solid"/>
          </a:ln>
        </p:spPr>
        <p:txBody>
          <a:bodyPr/>
          <a:lstStyle/>
          <a:p>
            <a:endParaRPr lang="en-US"/>
          </a:p>
        </p:txBody>
      </p:sp>
      <p:sp>
        <p:nvSpPr>
          <p:cNvPr id="28" name="Text 26">
            <a:extLst>
              <a:ext uri="{FF2B5EF4-FFF2-40B4-BE49-F238E27FC236}">
                <a16:creationId xmlns:a16="http://schemas.microsoft.com/office/drawing/2014/main" id="{B1F8F5ED-34A7-4341-43D4-9292CE5B43E5}"/>
              </a:ext>
            </a:extLst>
          </p:cNvPr>
          <p:cNvSpPr/>
          <p:nvPr/>
        </p:nvSpPr>
        <p:spPr>
          <a:xfrm>
            <a:off x="320040" y="2944368"/>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D</a:t>
            </a:r>
            <a:endParaRPr lang="en-US" sz="1400" dirty="0"/>
          </a:p>
        </p:txBody>
      </p:sp>
      <p:sp>
        <p:nvSpPr>
          <p:cNvPr id="29" name="Text 27">
            <a:extLst>
              <a:ext uri="{FF2B5EF4-FFF2-40B4-BE49-F238E27FC236}">
                <a16:creationId xmlns:a16="http://schemas.microsoft.com/office/drawing/2014/main" id="{DCA20913-3EB9-9BE3-B19D-6E58084BDBB0}"/>
              </a:ext>
            </a:extLst>
          </p:cNvPr>
          <p:cNvSpPr/>
          <p:nvPr/>
        </p:nvSpPr>
        <p:spPr>
          <a:xfrm>
            <a:off x="804672" y="3017520"/>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Tools in the union’s toolbox to enforce the obligation to bargain</a:t>
            </a:r>
            <a:endParaRPr lang="en-US" sz="1350" dirty="0"/>
          </a:p>
        </p:txBody>
      </p:sp>
      <p:sp>
        <p:nvSpPr>
          <p:cNvPr id="30" name="Text 28">
            <a:extLst>
              <a:ext uri="{FF2B5EF4-FFF2-40B4-BE49-F238E27FC236}">
                <a16:creationId xmlns:a16="http://schemas.microsoft.com/office/drawing/2014/main" id="{F97E915A-3706-779E-19EA-3C7044914D4D}"/>
              </a:ext>
            </a:extLst>
          </p:cNvPr>
          <p:cNvSpPr/>
          <p:nvPr/>
        </p:nvSpPr>
        <p:spPr>
          <a:xfrm>
            <a:off x="7223760" y="3035808"/>
            <a:ext cx="1645920" cy="292608"/>
          </a:xfrm>
          <a:prstGeom prst="rect">
            <a:avLst/>
          </a:prstGeom>
          <a:noFill/>
          <a:ln/>
        </p:spPr>
        <p:txBody>
          <a:bodyPr wrap="square" lIns="0" tIns="0" rIns="0" bIns="0" rtlCol="0" anchor="ctr"/>
          <a:lstStyle/>
          <a:p>
            <a:pPr marL="0" indent="0" algn="r">
              <a:buNone/>
            </a:pPr>
            <a:endParaRPr lang="en-US" sz="1100" dirty="0"/>
          </a:p>
        </p:txBody>
      </p:sp>
      <p:sp>
        <p:nvSpPr>
          <p:cNvPr id="31" name="Shape 29">
            <a:extLst>
              <a:ext uri="{FF2B5EF4-FFF2-40B4-BE49-F238E27FC236}">
                <a16:creationId xmlns:a16="http://schemas.microsoft.com/office/drawing/2014/main" id="{E0CAF6C4-6EE1-ECF2-56BA-2BAD76DEB0AE}"/>
              </a:ext>
            </a:extLst>
          </p:cNvPr>
          <p:cNvSpPr/>
          <p:nvPr/>
        </p:nvSpPr>
        <p:spPr>
          <a:xfrm>
            <a:off x="320040" y="347472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2" name="Shape 30">
            <a:extLst>
              <a:ext uri="{FF2B5EF4-FFF2-40B4-BE49-F238E27FC236}">
                <a16:creationId xmlns:a16="http://schemas.microsoft.com/office/drawing/2014/main" id="{821965B1-E223-3D65-215C-A8A58CD7F1DE}"/>
              </a:ext>
            </a:extLst>
          </p:cNvPr>
          <p:cNvSpPr/>
          <p:nvPr/>
        </p:nvSpPr>
        <p:spPr>
          <a:xfrm>
            <a:off x="320040" y="3474720"/>
            <a:ext cx="420624" cy="475488"/>
          </a:xfrm>
          <a:prstGeom prst="rect">
            <a:avLst/>
          </a:prstGeom>
          <a:solidFill>
            <a:srgbClr val="1B3A6B"/>
          </a:solidFill>
          <a:ln w="12700">
            <a:solidFill>
              <a:srgbClr val="1B3A6B"/>
            </a:solidFill>
            <a:prstDash val="solid"/>
          </a:ln>
        </p:spPr>
        <p:txBody>
          <a:bodyPr/>
          <a:lstStyle/>
          <a:p>
            <a:endParaRPr lang="en-US"/>
          </a:p>
        </p:txBody>
      </p:sp>
      <p:sp>
        <p:nvSpPr>
          <p:cNvPr id="33" name="Text 31">
            <a:extLst>
              <a:ext uri="{FF2B5EF4-FFF2-40B4-BE49-F238E27FC236}">
                <a16:creationId xmlns:a16="http://schemas.microsoft.com/office/drawing/2014/main" id="{ECC89B9B-CC9F-0C38-B9F3-384A84926D60}"/>
              </a:ext>
            </a:extLst>
          </p:cNvPr>
          <p:cNvSpPr/>
          <p:nvPr/>
        </p:nvSpPr>
        <p:spPr>
          <a:xfrm>
            <a:off x="320040" y="3474720"/>
            <a:ext cx="420624" cy="475488"/>
          </a:xfrm>
          <a:prstGeom prst="rect">
            <a:avLst/>
          </a:prstGeom>
          <a:noFill/>
          <a:ln/>
        </p:spPr>
        <p:txBody>
          <a:bodyPr wrap="square" lIns="0" tIns="0" rIns="0" bIns="0" rtlCol="0" anchor="ctr"/>
          <a:lstStyle/>
          <a:p>
            <a:pPr marL="0" indent="0" algn="ctr">
              <a:buNone/>
            </a:pPr>
            <a:endParaRPr lang="en-US" sz="1400" dirty="0"/>
          </a:p>
        </p:txBody>
      </p:sp>
      <p:sp>
        <p:nvSpPr>
          <p:cNvPr id="34" name="Text 32">
            <a:extLst>
              <a:ext uri="{FF2B5EF4-FFF2-40B4-BE49-F238E27FC236}">
                <a16:creationId xmlns:a16="http://schemas.microsoft.com/office/drawing/2014/main" id="{3E2202FB-944F-E04E-182A-B054B31E3810}"/>
              </a:ext>
            </a:extLst>
          </p:cNvPr>
          <p:cNvSpPr/>
          <p:nvPr/>
        </p:nvSpPr>
        <p:spPr>
          <a:xfrm>
            <a:off x="804672" y="3547872"/>
            <a:ext cx="5943600" cy="329184"/>
          </a:xfrm>
          <a:prstGeom prst="rect">
            <a:avLst/>
          </a:prstGeom>
          <a:noFill/>
          <a:ln/>
        </p:spPr>
        <p:txBody>
          <a:bodyPr wrap="square" lIns="0" tIns="0" rIns="0" bIns="0" rtlCol="0" anchor="ctr"/>
          <a:lstStyle/>
          <a:p>
            <a:pPr marL="0" indent="0">
              <a:buNone/>
            </a:pPr>
            <a:endParaRPr lang="en-US" sz="1350" dirty="0"/>
          </a:p>
        </p:txBody>
      </p:sp>
      <p:sp>
        <p:nvSpPr>
          <p:cNvPr id="35" name="Text 33">
            <a:extLst>
              <a:ext uri="{FF2B5EF4-FFF2-40B4-BE49-F238E27FC236}">
                <a16:creationId xmlns:a16="http://schemas.microsoft.com/office/drawing/2014/main" id="{8FA475C5-E3B7-3EFB-E426-1C159CB4BBA5}"/>
              </a:ext>
            </a:extLst>
          </p:cNvPr>
          <p:cNvSpPr/>
          <p:nvPr/>
        </p:nvSpPr>
        <p:spPr>
          <a:xfrm>
            <a:off x="7223760" y="3566160"/>
            <a:ext cx="1645920" cy="292608"/>
          </a:xfrm>
          <a:prstGeom prst="rect">
            <a:avLst/>
          </a:prstGeom>
          <a:noFill/>
          <a:ln/>
        </p:spPr>
        <p:txBody>
          <a:bodyPr wrap="square" lIns="0" tIns="0" rIns="0" bIns="0" rtlCol="0" anchor="ctr"/>
          <a:lstStyle/>
          <a:p>
            <a:pPr marL="0" indent="0" algn="r">
              <a:buNone/>
            </a:pPr>
            <a:endParaRPr lang="en-US" sz="1100" dirty="0"/>
          </a:p>
        </p:txBody>
      </p:sp>
      <p:sp>
        <p:nvSpPr>
          <p:cNvPr id="36" name="Shape 34">
            <a:extLst>
              <a:ext uri="{FF2B5EF4-FFF2-40B4-BE49-F238E27FC236}">
                <a16:creationId xmlns:a16="http://schemas.microsoft.com/office/drawing/2014/main" id="{A9FDF0E3-CEF6-66AA-B21A-B6BB7D10B95E}"/>
              </a:ext>
            </a:extLst>
          </p:cNvPr>
          <p:cNvSpPr/>
          <p:nvPr/>
        </p:nvSpPr>
        <p:spPr>
          <a:xfrm>
            <a:off x="274320" y="400507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7" name="Shape 35">
            <a:extLst>
              <a:ext uri="{FF2B5EF4-FFF2-40B4-BE49-F238E27FC236}">
                <a16:creationId xmlns:a16="http://schemas.microsoft.com/office/drawing/2014/main" id="{BCF27E5F-A35E-0038-657D-D0F01D3EF5D7}"/>
              </a:ext>
            </a:extLst>
          </p:cNvPr>
          <p:cNvSpPr/>
          <p:nvPr/>
        </p:nvSpPr>
        <p:spPr>
          <a:xfrm>
            <a:off x="320040" y="4005072"/>
            <a:ext cx="420624" cy="475488"/>
          </a:xfrm>
          <a:prstGeom prst="rect">
            <a:avLst/>
          </a:prstGeom>
          <a:solidFill>
            <a:srgbClr val="1B3A6B"/>
          </a:solidFill>
          <a:ln w="12700">
            <a:solidFill>
              <a:srgbClr val="1B3A6B"/>
            </a:solidFill>
            <a:prstDash val="solid"/>
          </a:ln>
        </p:spPr>
        <p:txBody>
          <a:bodyPr/>
          <a:lstStyle/>
          <a:p>
            <a:endParaRPr lang="en-US"/>
          </a:p>
        </p:txBody>
      </p:sp>
      <p:sp>
        <p:nvSpPr>
          <p:cNvPr id="38" name="Text 36">
            <a:extLst>
              <a:ext uri="{FF2B5EF4-FFF2-40B4-BE49-F238E27FC236}">
                <a16:creationId xmlns:a16="http://schemas.microsoft.com/office/drawing/2014/main" id="{B69A86BE-4331-F923-5002-43564CF844DA}"/>
              </a:ext>
            </a:extLst>
          </p:cNvPr>
          <p:cNvSpPr/>
          <p:nvPr/>
        </p:nvSpPr>
        <p:spPr>
          <a:xfrm>
            <a:off x="320040" y="4005072"/>
            <a:ext cx="420624" cy="475488"/>
          </a:xfrm>
          <a:prstGeom prst="rect">
            <a:avLst/>
          </a:prstGeom>
          <a:noFill/>
          <a:ln/>
        </p:spPr>
        <p:txBody>
          <a:bodyPr wrap="square" lIns="0" tIns="0" rIns="0" bIns="0" rtlCol="0" anchor="ctr"/>
          <a:lstStyle/>
          <a:p>
            <a:pPr marL="0" indent="0" algn="ctr">
              <a:buNone/>
            </a:pPr>
            <a:endParaRPr lang="en-US" sz="1400" dirty="0"/>
          </a:p>
        </p:txBody>
      </p:sp>
      <p:sp>
        <p:nvSpPr>
          <p:cNvPr id="39" name="Text 37">
            <a:extLst>
              <a:ext uri="{FF2B5EF4-FFF2-40B4-BE49-F238E27FC236}">
                <a16:creationId xmlns:a16="http://schemas.microsoft.com/office/drawing/2014/main" id="{868A37EA-3B32-3AFA-5998-3E81075474C1}"/>
              </a:ext>
            </a:extLst>
          </p:cNvPr>
          <p:cNvSpPr/>
          <p:nvPr/>
        </p:nvSpPr>
        <p:spPr>
          <a:xfrm>
            <a:off x="804672" y="4078224"/>
            <a:ext cx="5943600" cy="329184"/>
          </a:xfrm>
          <a:prstGeom prst="rect">
            <a:avLst/>
          </a:prstGeom>
          <a:noFill/>
          <a:ln/>
        </p:spPr>
        <p:txBody>
          <a:bodyPr wrap="square" lIns="0" tIns="0" rIns="0" bIns="0" rtlCol="0" anchor="ctr"/>
          <a:lstStyle/>
          <a:p>
            <a:pPr marL="0" indent="0">
              <a:buNone/>
            </a:pPr>
            <a:endParaRPr lang="en-US" sz="1350" dirty="0"/>
          </a:p>
        </p:txBody>
      </p:sp>
      <p:sp>
        <p:nvSpPr>
          <p:cNvPr id="40" name="Text 38">
            <a:extLst>
              <a:ext uri="{FF2B5EF4-FFF2-40B4-BE49-F238E27FC236}">
                <a16:creationId xmlns:a16="http://schemas.microsoft.com/office/drawing/2014/main" id="{47D34B5C-9A81-CFD6-51DE-0A73A6EBA72B}"/>
              </a:ext>
            </a:extLst>
          </p:cNvPr>
          <p:cNvSpPr/>
          <p:nvPr/>
        </p:nvSpPr>
        <p:spPr>
          <a:xfrm>
            <a:off x="7223760" y="4096512"/>
            <a:ext cx="1645920" cy="292608"/>
          </a:xfrm>
          <a:prstGeom prst="rect">
            <a:avLst/>
          </a:prstGeom>
          <a:noFill/>
          <a:ln/>
        </p:spPr>
        <p:txBody>
          <a:bodyPr wrap="square" lIns="0" tIns="0" rIns="0" bIns="0" rtlCol="0" anchor="ctr"/>
          <a:lstStyle/>
          <a:p>
            <a:pPr marL="0" indent="0" algn="r">
              <a:buNone/>
            </a:pPr>
            <a:endParaRPr lang="en-US" sz="1100" dirty="0"/>
          </a:p>
        </p:txBody>
      </p:sp>
    </p:spTree>
    <p:extLst>
      <p:ext uri="{BB962C8B-B14F-4D97-AF65-F5344CB8AC3E}">
        <p14:creationId xmlns:p14="http://schemas.microsoft.com/office/powerpoint/2010/main" val="2804752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3">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Unilateral Changes to Past Practices &amp;</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New Technology During the Contract Term</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i="1" dirty="0">
                <a:solidFill>
                  <a:srgbClr val="FFFFFF"/>
                </a:solidFill>
                <a:latin typeface="Calibri" pitchFamily="34" charset="0"/>
                <a:ea typeface="Calibri" pitchFamily="34" charset="-122"/>
                <a:cs typeface="Calibri" pitchFamily="34" charset="-120"/>
              </a:rPr>
              <a:t>NLRB v. Katz</a:t>
            </a:r>
            <a:r>
              <a:rPr lang="en-US" sz="2400" b="1" dirty="0">
                <a:solidFill>
                  <a:srgbClr val="FFFFFF"/>
                </a:solidFill>
                <a:latin typeface="Calibri" pitchFamily="34" charset="0"/>
                <a:ea typeface="Calibri" pitchFamily="34" charset="-122"/>
                <a:cs typeface="Calibri" pitchFamily="34" charset="-120"/>
              </a:rPr>
              <a:t>, 369 U.S. 736 (1962)</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234440"/>
          </a:xfrm>
          <a:prstGeom prst="rect">
            <a:avLst/>
          </a:prstGeom>
          <a:solidFill>
            <a:srgbClr val="EAF0FB"/>
          </a:solidFill>
          <a:ln w="12700">
            <a:solidFill>
              <a:srgbClr val="1B3A6B"/>
            </a:solidFill>
            <a:prstDash val="solid"/>
          </a:ln>
        </p:spPr>
        <p:txBody>
          <a:bodyPr/>
          <a:lstStyle/>
          <a:p>
            <a:endParaRPr lang="en-US"/>
          </a:p>
        </p:txBody>
      </p:sp>
      <p:sp>
        <p:nvSpPr>
          <p:cNvPr id="9" name="Shape 7"/>
          <p:cNvSpPr/>
          <p:nvPr/>
        </p:nvSpPr>
        <p:spPr>
          <a:xfrm>
            <a:off x="320040" y="841248"/>
            <a:ext cx="128016" cy="123444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32688"/>
            <a:ext cx="8229600" cy="868680"/>
          </a:xfrm>
          <a:prstGeom prst="rect">
            <a:avLst/>
          </a:prstGeom>
          <a:noFill/>
          <a:ln/>
        </p:spPr>
        <p:txBody>
          <a:bodyPr wrap="square" rtlCol="0" anchor="ctr"/>
          <a:lstStyle/>
          <a:p>
            <a:pPr marL="0" indent="0">
              <a:buNone/>
            </a:pPr>
            <a:r>
              <a:rPr lang="en-US" sz="1500" i="1" dirty="0">
                <a:solidFill>
                  <a:srgbClr val="1B3A6B"/>
                </a:solidFill>
                <a:latin typeface="Calibri" pitchFamily="34" charset="0"/>
                <a:ea typeface="Calibri" pitchFamily="34" charset="-122"/>
                <a:cs typeface="Calibri" pitchFamily="34" charset="-120"/>
              </a:rPr>
              <a:t>An employer's unilateral change in conditions of employment under negotiation is a refusal to bargain in good faith — a per se violation of the duty to bargain, even without proof of subjective bad faith.</a:t>
            </a:r>
            <a:endParaRPr lang="en-US" sz="1500" dirty="0"/>
          </a:p>
        </p:txBody>
      </p:sp>
      <p:sp>
        <p:nvSpPr>
          <p:cNvPr id="11" name="Text 9"/>
          <p:cNvSpPr/>
          <p:nvPr/>
        </p:nvSpPr>
        <p:spPr>
          <a:xfrm>
            <a:off x="530352" y="1728216"/>
            <a:ext cx="8229600" cy="292608"/>
          </a:xfrm>
          <a:prstGeom prst="rect">
            <a:avLst/>
          </a:prstGeom>
          <a:noFill/>
          <a:ln/>
        </p:spPr>
        <p:txBody>
          <a:bodyPr wrap="square" rtlCol="0" anchor="ctr"/>
          <a:lstStyle/>
          <a:p>
            <a:pPr marL="0" indent="0" algn="r">
              <a:buNone/>
            </a:pPr>
            <a:r>
              <a:rPr lang="en-US" sz="1100" b="1" dirty="0">
                <a:solidFill>
                  <a:srgbClr val="64748B"/>
                </a:solidFill>
                <a:latin typeface="Calibri" pitchFamily="34" charset="0"/>
                <a:ea typeface="Calibri" pitchFamily="34" charset="-122"/>
                <a:cs typeface="Calibri" pitchFamily="34" charset="-120"/>
              </a:rPr>
              <a:t>— U.S. Supreme Court (1962)</a:t>
            </a:r>
            <a:endParaRPr lang="en-US" sz="1100" dirty="0"/>
          </a:p>
        </p:txBody>
      </p:sp>
      <p:sp>
        <p:nvSpPr>
          <p:cNvPr id="12" name="Text 10"/>
          <p:cNvSpPr/>
          <p:nvPr/>
        </p:nvSpPr>
        <p:spPr>
          <a:xfrm>
            <a:off x="365760" y="2212848"/>
            <a:ext cx="8412480" cy="347472"/>
          </a:xfrm>
          <a:prstGeom prst="rect">
            <a:avLst/>
          </a:prstGeom>
          <a:noFill/>
          <a:ln/>
        </p:spPr>
        <p:txBody>
          <a:bodyPr wrap="square" rtlCol="0" anchor="ctr"/>
          <a:lstStyle/>
          <a:p>
            <a:pPr marL="0" indent="0">
              <a:buNone/>
            </a:pPr>
            <a:r>
              <a:rPr lang="en-US" sz="1900" b="1" dirty="0">
                <a:solidFill>
                  <a:srgbClr val="1B3A6B"/>
                </a:solidFill>
                <a:latin typeface="Calibri" pitchFamily="34" charset="0"/>
                <a:ea typeface="Calibri" pitchFamily="34" charset="-122"/>
                <a:cs typeface="Calibri" pitchFamily="34" charset="-120"/>
              </a:rPr>
              <a:t>Why It Matters for Firefighters Today</a:t>
            </a:r>
            <a:endParaRPr lang="en-US" sz="1900" dirty="0"/>
          </a:p>
        </p:txBody>
      </p:sp>
      <p:sp>
        <p:nvSpPr>
          <p:cNvPr id="13" name="Text 11"/>
          <p:cNvSpPr/>
          <p:nvPr/>
        </p:nvSpPr>
        <p:spPr>
          <a:xfrm>
            <a:off x="365760" y="2633472"/>
            <a:ext cx="8412480" cy="2080260"/>
          </a:xfrm>
          <a:prstGeom prst="rect">
            <a:avLst/>
          </a:prstGeom>
          <a:noFill/>
          <a:ln/>
        </p:spPr>
        <p:txBody>
          <a:bodyPr wrap="square" rtlCol="0" anchor="t"/>
          <a:lstStyle/>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The </a:t>
            </a:r>
            <a:r>
              <a:rPr lang="en-US" sz="2000" i="1" dirty="0">
                <a:solidFill>
                  <a:srgbClr val="334155"/>
                </a:solidFill>
                <a:latin typeface="Calibri" pitchFamily="34" charset="0"/>
                <a:ea typeface="Calibri" pitchFamily="34" charset="-122"/>
                <a:cs typeface="Calibri" pitchFamily="34" charset="-120"/>
              </a:rPr>
              <a:t>Katz</a:t>
            </a:r>
            <a:r>
              <a:rPr lang="en-US" sz="2000" dirty="0">
                <a:solidFill>
                  <a:srgbClr val="334155"/>
                </a:solidFill>
                <a:latin typeface="Calibri" pitchFamily="34" charset="0"/>
                <a:ea typeface="Calibri" pitchFamily="34" charset="-122"/>
                <a:cs typeface="Calibri" pitchFamily="34" charset="-120"/>
              </a:rPr>
              <a:t> doctrine applies in full to Washington public sector employers under RCW 41.56</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Applies mid-contract — not just during negotiations</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No proof of bad faith required: the unilateral change itself IS the ULP</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Remedy: restore the status quo + make employees whole</a:t>
            </a:r>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39" y="36576"/>
            <a:ext cx="7514353"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What </a:t>
            </a:r>
            <a:r>
              <a:rPr lang="en-US" sz="2400" b="1" i="1" dirty="0">
                <a:solidFill>
                  <a:srgbClr val="FFFFFF"/>
                </a:solidFill>
                <a:latin typeface="Calibri" pitchFamily="34" charset="0"/>
                <a:ea typeface="Calibri" pitchFamily="34" charset="-122"/>
                <a:cs typeface="Calibri" pitchFamily="34" charset="-120"/>
              </a:rPr>
              <a:t>Katz</a:t>
            </a:r>
            <a:r>
              <a:rPr lang="en-US" sz="2400" b="1" dirty="0">
                <a:solidFill>
                  <a:srgbClr val="FFFFFF"/>
                </a:solidFill>
                <a:latin typeface="Calibri" pitchFamily="34" charset="0"/>
                <a:ea typeface="Calibri" pitchFamily="34" charset="-122"/>
                <a:cs typeface="Calibri" pitchFamily="34" charset="-120"/>
              </a:rPr>
              <a:t> Established: The Continuing Obligation</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38404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Even with an active CBA, the employer cannot:</a:t>
            </a:r>
            <a:endParaRPr lang="en-US" sz="2100" dirty="0"/>
          </a:p>
        </p:txBody>
      </p:sp>
      <p:sp>
        <p:nvSpPr>
          <p:cNvPr id="9" name="Text 7"/>
          <p:cNvSpPr/>
          <p:nvPr/>
        </p:nvSpPr>
        <p:spPr>
          <a:xfrm>
            <a:off x="365760" y="1325880"/>
            <a:ext cx="8412480" cy="3387852"/>
          </a:xfrm>
          <a:prstGeom prst="rect">
            <a:avLst/>
          </a:prstGeom>
          <a:noFill/>
          <a:ln/>
        </p:spPr>
        <p:txBody>
          <a:bodyPr wrap="square" rtlCol="0" anchor="t"/>
          <a:lstStyle/>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Change a mandatory subject not covered by the CBA without bargaining</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Deviate from an established past practice on a mandatory subject</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Implement new technology with effects on wages, hours, or working conditions without bargaining</a:t>
            </a:r>
            <a:endParaRPr lang="en-US" sz="2000" dirty="0"/>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Use a management rights or zipper clause as an automatic shield — must meet the clear &amp; unmistakable waiver standard</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1 Session Roadmap (40 Minutes)</a:t>
            </a:r>
            <a:endParaRPr lang="en-US" sz="2400" dirty="0"/>
          </a:p>
        </p:txBody>
      </p:sp>
      <p:sp>
        <p:nvSpPr>
          <p:cNvPr id="5" name="Text 3"/>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Emmal Skalbania</a:t>
            </a:r>
            <a:endParaRPr lang="en-US" sz="800" dirty="0"/>
          </a:p>
        </p:txBody>
      </p:sp>
      <p:sp>
        <p:nvSpPr>
          <p:cNvPr id="6" name="Shape 4"/>
          <p:cNvSpPr/>
          <p:nvPr/>
        </p:nvSpPr>
        <p:spPr>
          <a:xfrm>
            <a:off x="320040" y="82296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7" name="Shape 5"/>
          <p:cNvSpPr/>
          <p:nvPr/>
        </p:nvSpPr>
        <p:spPr>
          <a:xfrm>
            <a:off x="320040" y="822960"/>
            <a:ext cx="420624" cy="475488"/>
          </a:xfrm>
          <a:prstGeom prst="rect">
            <a:avLst/>
          </a:prstGeom>
          <a:solidFill>
            <a:srgbClr val="B91C1C"/>
          </a:solidFill>
          <a:ln w="12700">
            <a:solidFill>
              <a:srgbClr val="B91C1C"/>
            </a:solidFill>
            <a:prstDash val="solid"/>
          </a:ln>
        </p:spPr>
        <p:txBody>
          <a:bodyPr/>
          <a:lstStyle/>
          <a:p>
            <a:endParaRPr lang="en-US"/>
          </a:p>
        </p:txBody>
      </p:sp>
      <p:sp>
        <p:nvSpPr>
          <p:cNvPr id="8" name="Text 6"/>
          <p:cNvSpPr/>
          <p:nvPr/>
        </p:nvSpPr>
        <p:spPr>
          <a:xfrm>
            <a:off x="320040" y="822960"/>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9" name="Text 7"/>
          <p:cNvSpPr/>
          <p:nvPr/>
        </p:nvSpPr>
        <p:spPr>
          <a:xfrm>
            <a:off x="804672" y="896112"/>
            <a:ext cx="726791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You Bargained A Strong Contract, Now What?  – Practical Tips To Make the Most of Those Wins</a:t>
            </a:r>
            <a:endParaRPr lang="en-US" sz="1350" dirty="0"/>
          </a:p>
        </p:txBody>
      </p:sp>
      <p:sp>
        <p:nvSpPr>
          <p:cNvPr id="10" name="Text 8"/>
          <p:cNvSpPr/>
          <p:nvPr/>
        </p:nvSpPr>
        <p:spPr>
          <a:xfrm>
            <a:off x="7223760" y="914400"/>
            <a:ext cx="1645920" cy="292608"/>
          </a:xfrm>
          <a:prstGeom prst="rect">
            <a:avLst/>
          </a:prstGeom>
          <a:noFill/>
          <a:ln/>
        </p:spPr>
        <p:txBody>
          <a:bodyPr wrap="square" lIns="0" tIns="0" rIns="0" bIns="0" rtlCol="0" anchor="ctr"/>
          <a:lstStyle/>
          <a:p>
            <a:pPr marL="0" indent="0" algn="r">
              <a:buNone/>
            </a:pPr>
            <a:endParaRPr lang="en-US" sz="1100" dirty="0"/>
          </a:p>
        </p:txBody>
      </p:sp>
      <p:sp>
        <p:nvSpPr>
          <p:cNvPr id="11" name="Shape 9"/>
          <p:cNvSpPr/>
          <p:nvPr/>
        </p:nvSpPr>
        <p:spPr>
          <a:xfrm>
            <a:off x="320040" y="135331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2" name="Shape 10"/>
          <p:cNvSpPr/>
          <p:nvPr/>
        </p:nvSpPr>
        <p:spPr>
          <a:xfrm>
            <a:off x="320040" y="1353312"/>
            <a:ext cx="420624" cy="475488"/>
          </a:xfrm>
          <a:prstGeom prst="rect">
            <a:avLst/>
          </a:prstGeom>
          <a:solidFill>
            <a:srgbClr val="1B3A6B"/>
          </a:solidFill>
          <a:ln w="12700">
            <a:solidFill>
              <a:srgbClr val="1B3A6B"/>
            </a:solidFill>
            <a:prstDash val="solid"/>
          </a:ln>
        </p:spPr>
        <p:txBody>
          <a:bodyPr/>
          <a:lstStyle/>
          <a:p>
            <a:endParaRPr lang="en-US"/>
          </a:p>
        </p:txBody>
      </p:sp>
      <p:sp>
        <p:nvSpPr>
          <p:cNvPr id="13" name="Text 11"/>
          <p:cNvSpPr/>
          <p:nvPr/>
        </p:nvSpPr>
        <p:spPr>
          <a:xfrm>
            <a:off x="320040" y="1353312"/>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a:t>
            </a:r>
            <a:endParaRPr lang="en-US" sz="1400" dirty="0"/>
          </a:p>
        </p:txBody>
      </p:sp>
      <p:sp>
        <p:nvSpPr>
          <p:cNvPr id="14" name="Text 12"/>
          <p:cNvSpPr/>
          <p:nvPr/>
        </p:nvSpPr>
        <p:spPr>
          <a:xfrm>
            <a:off x="804672" y="1426464"/>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CBA Enforcement in the Short and Long Term</a:t>
            </a:r>
            <a:endParaRPr lang="en-US" sz="1350" dirty="0"/>
          </a:p>
        </p:txBody>
      </p:sp>
      <p:sp>
        <p:nvSpPr>
          <p:cNvPr id="15" name="Text 13"/>
          <p:cNvSpPr/>
          <p:nvPr/>
        </p:nvSpPr>
        <p:spPr>
          <a:xfrm>
            <a:off x="7223760" y="1444752"/>
            <a:ext cx="1645920" cy="292608"/>
          </a:xfrm>
          <a:prstGeom prst="rect">
            <a:avLst/>
          </a:prstGeom>
          <a:noFill/>
          <a:ln/>
        </p:spPr>
        <p:txBody>
          <a:bodyPr wrap="square" lIns="0" tIns="0" rIns="0" bIns="0" rtlCol="0" anchor="ctr"/>
          <a:lstStyle/>
          <a:p>
            <a:pPr marL="0" indent="0" algn="r">
              <a:buNone/>
            </a:pPr>
            <a:endParaRPr lang="en-US" sz="1100" dirty="0"/>
          </a:p>
        </p:txBody>
      </p:sp>
      <p:sp>
        <p:nvSpPr>
          <p:cNvPr id="16" name="Shape 14"/>
          <p:cNvSpPr/>
          <p:nvPr/>
        </p:nvSpPr>
        <p:spPr>
          <a:xfrm>
            <a:off x="320040" y="1883664"/>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7" name="Shape 15"/>
          <p:cNvSpPr/>
          <p:nvPr/>
        </p:nvSpPr>
        <p:spPr>
          <a:xfrm>
            <a:off x="320040" y="1883664"/>
            <a:ext cx="420624" cy="475488"/>
          </a:xfrm>
          <a:prstGeom prst="rect">
            <a:avLst/>
          </a:prstGeom>
          <a:solidFill>
            <a:srgbClr val="1B3A6B"/>
          </a:solidFill>
          <a:ln w="12700">
            <a:solidFill>
              <a:srgbClr val="1B3A6B"/>
            </a:solidFill>
            <a:prstDash val="solid"/>
          </a:ln>
        </p:spPr>
        <p:txBody>
          <a:bodyPr/>
          <a:lstStyle/>
          <a:p>
            <a:endParaRPr lang="en-US"/>
          </a:p>
        </p:txBody>
      </p:sp>
      <p:sp>
        <p:nvSpPr>
          <p:cNvPr id="18" name="Text 16"/>
          <p:cNvSpPr/>
          <p:nvPr/>
        </p:nvSpPr>
        <p:spPr>
          <a:xfrm>
            <a:off x="320040" y="1883664"/>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a:t>
            </a:r>
            <a:endParaRPr lang="en-US" sz="1400" dirty="0"/>
          </a:p>
        </p:txBody>
      </p:sp>
      <p:sp>
        <p:nvSpPr>
          <p:cNvPr id="19" name="Text 17"/>
          <p:cNvSpPr/>
          <p:nvPr/>
        </p:nvSpPr>
        <p:spPr>
          <a:xfrm>
            <a:off x="804672" y="1956816"/>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Union Record-Keeping Best Practices During Bargaining</a:t>
            </a:r>
            <a:endParaRPr lang="en-US" sz="1350" dirty="0"/>
          </a:p>
        </p:txBody>
      </p:sp>
      <p:sp>
        <p:nvSpPr>
          <p:cNvPr id="20" name="Text 18"/>
          <p:cNvSpPr/>
          <p:nvPr/>
        </p:nvSpPr>
        <p:spPr>
          <a:xfrm>
            <a:off x="7223760" y="1975104"/>
            <a:ext cx="1645920" cy="292608"/>
          </a:xfrm>
          <a:prstGeom prst="rect">
            <a:avLst/>
          </a:prstGeom>
          <a:noFill/>
          <a:ln/>
        </p:spPr>
        <p:txBody>
          <a:bodyPr wrap="square" lIns="0" tIns="0" rIns="0" bIns="0" rtlCol="0" anchor="ctr"/>
          <a:lstStyle/>
          <a:p>
            <a:pPr marL="0" indent="0" algn="r">
              <a:buNone/>
            </a:pPr>
            <a:endParaRPr lang="en-US" sz="1100" dirty="0"/>
          </a:p>
        </p:txBody>
      </p:sp>
      <p:sp>
        <p:nvSpPr>
          <p:cNvPr id="21" name="Shape 19"/>
          <p:cNvSpPr/>
          <p:nvPr/>
        </p:nvSpPr>
        <p:spPr>
          <a:xfrm>
            <a:off x="320040" y="2414016"/>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2" name="Shape 20"/>
          <p:cNvSpPr/>
          <p:nvPr/>
        </p:nvSpPr>
        <p:spPr>
          <a:xfrm>
            <a:off x="320040" y="2414016"/>
            <a:ext cx="420624" cy="475488"/>
          </a:xfrm>
          <a:prstGeom prst="rect">
            <a:avLst/>
          </a:prstGeom>
          <a:solidFill>
            <a:srgbClr val="1B3A6B"/>
          </a:solidFill>
          <a:ln w="12700">
            <a:solidFill>
              <a:srgbClr val="1B3A6B"/>
            </a:solidFill>
            <a:prstDash val="solid"/>
          </a:ln>
        </p:spPr>
        <p:txBody>
          <a:bodyPr/>
          <a:lstStyle/>
          <a:p>
            <a:endParaRPr lang="en-US"/>
          </a:p>
        </p:txBody>
      </p:sp>
      <p:sp>
        <p:nvSpPr>
          <p:cNvPr id="23" name="Text 21"/>
          <p:cNvSpPr/>
          <p:nvPr/>
        </p:nvSpPr>
        <p:spPr>
          <a:xfrm>
            <a:off x="320040" y="2414016"/>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C</a:t>
            </a:r>
            <a:endParaRPr lang="en-US" sz="1400" dirty="0"/>
          </a:p>
        </p:txBody>
      </p:sp>
      <p:sp>
        <p:nvSpPr>
          <p:cNvPr id="24" name="Text 22"/>
          <p:cNvSpPr/>
          <p:nvPr/>
        </p:nvSpPr>
        <p:spPr>
          <a:xfrm>
            <a:off x="804672" y="2487168"/>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Organizing and Marshaling Bargaining History After Bargaining</a:t>
            </a:r>
            <a:endParaRPr lang="en-US" sz="1350" dirty="0"/>
          </a:p>
        </p:txBody>
      </p:sp>
      <p:sp>
        <p:nvSpPr>
          <p:cNvPr id="25" name="Text 23"/>
          <p:cNvSpPr/>
          <p:nvPr/>
        </p:nvSpPr>
        <p:spPr>
          <a:xfrm>
            <a:off x="7223760" y="2505456"/>
            <a:ext cx="1645920" cy="292608"/>
          </a:xfrm>
          <a:prstGeom prst="rect">
            <a:avLst/>
          </a:prstGeom>
          <a:noFill/>
          <a:ln/>
        </p:spPr>
        <p:txBody>
          <a:bodyPr wrap="square" lIns="0" tIns="0" rIns="0" bIns="0" rtlCol="0" anchor="ctr"/>
          <a:lstStyle/>
          <a:p>
            <a:pPr marL="0" indent="0" algn="r">
              <a:buNone/>
            </a:pPr>
            <a:endParaRPr lang="en-US" sz="1100" dirty="0"/>
          </a:p>
        </p:txBody>
      </p:sp>
      <p:sp>
        <p:nvSpPr>
          <p:cNvPr id="26" name="Shape 24"/>
          <p:cNvSpPr/>
          <p:nvPr/>
        </p:nvSpPr>
        <p:spPr>
          <a:xfrm>
            <a:off x="320040" y="2944368"/>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7" name="Shape 25"/>
          <p:cNvSpPr/>
          <p:nvPr/>
        </p:nvSpPr>
        <p:spPr>
          <a:xfrm>
            <a:off x="320040" y="2944368"/>
            <a:ext cx="420624" cy="475488"/>
          </a:xfrm>
          <a:prstGeom prst="rect">
            <a:avLst/>
          </a:prstGeom>
          <a:solidFill>
            <a:srgbClr val="1B3A6B"/>
          </a:solidFill>
          <a:ln w="12700">
            <a:solidFill>
              <a:srgbClr val="1B3A6B"/>
            </a:solidFill>
            <a:prstDash val="solid"/>
          </a:ln>
        </p:spPr>
        <p:txBody>
          <a:bodyPr/>
          <a:lstStyle/>
          <a:p>
            <a:endParaRPr lang="en-US"/>
          </a:p>
        </p:txBody>
      </p:sp>
      <p:sp>
        <p:nvSpPr>
          <p:cNvPr id="28" name="Text 26"/>
          <p:cNvSpPr/>
          <p:nvPr/>
        </p:nvSpPr>
        <p:spPr>
          <a:xfrm>
            <a:off x="320040" y="2944368"/>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D</a:t>
            </a:r>
            <a:endParaRPr lang="en-US" sz="1400" dirty="0"/>
          </a:p>
        </p:txBody>
      </p:sp>
      <p:sp>
        <p:nvSpPr>
          <p:cNvPr id="29" name="Text 27"/>
          <p:cNvSpPr/>
          <p:nvPr/>
        </p:nvSpPr>
        <p:spPr>
          <a:xfrm>
            <a:off x="804672" y="3017520"/>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Post-Bargaining De-Brief</a:t>
            </a:r>
            <a:endParaRPr lang="en-US" sz="1350" dirty="0"/>
          </a:p>
        </p:txBody>
      </p:sp>
      <p:sp>
        <p:nvSpPr>
          <p:cNvPr id="30" name="Text 28"/>
          <p:cNvSpPr/>
          <p:nvPr/>
        </p:nvSpPr>
        <p:spPr>
          <a:xfrm>
            <a:off x="7223760" y="3035808"/>
            <a:ext cx="1645920" cy="292608"/>
          </a:xfrm>
          <a:prstGeom prst="rect">
            <a:avLst/>
          </a:prstGeom>
          <a:noFill/>
          <a:ln/>
        </p:spPr>
        <p:txBody>
          <a:bodyPr wrap="square" lIns="0" tIns="0" rIns="0" bIns="0" rtlCol="0" anchor="ctr"/>
          <a:lstStyle/>
          <a:p>
            <a:pPr marL="0" indent="0" algn="r">
              <a:buNone/>
            </a:pPr>
            <a:endParaRPr lang="en-US" sz="1100" dirty="0"/>
          </a:p>
        </p:txBody>
      </p:sp>
      <p:sp>
        <p:nvSpPr>
          <p:cNvPr id="31" name="Shape 29"/>
          <p:cNvSpPr/>
          <p:nvPr/>
        </p:nvSpPr>
        <p:spPr>
          <a:xfrm>
            <a:off x="320040" y="347472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2" name="Shape 30"/>
          <p:cNvSpPr/>
          <p:nvPr/>
        </p:nvSpPr>
        <p:spPr>
          <a:xfrm>
            <a:off x="320040" y="3474720"/>
            <a:ext cx="420624" cy="475488"/>
          </a:xfrm>
          <a:prstGeom prst="rect">
            <a:avLst/>
          </a:prstGeom>
          <a:solidFill>
            <a:srgbClr val="1B3A6B"/>
          </a:solidFill>
          <a:ln w="12700">
            <a:solidFill>
              <a:srgbClr val="1B3A6B"/>
            </a:solidFill>
            <a:prstDash val="solid"/>
          </a:ln>
        </p:spPr>
        <p:txBody>
          <a:bodyPr/>
          <a:lstStyle/>
          <a:p>
            <a:endParaRPr lang="en-US"/>
          </a:p>
        </p:txBody>
      </p:sp>
      <p:sp>
        <p:nvSpPr>
          <p:cNvPr id="33" name="Text 31"/>
          <p:cNvSpPr/>
          <p:nvPr/>
        </p:nvSpPr>
        <p:spPr>
          <a:xfrm>
            <a:off x="320040" y="3474720"/>
            <a:ext cx="420624" cy="475488"/>
          </a:xfrm>
          <a:prstGeom prst="rect">
            <a:avLst/>
          </a:prstGeom>
          <a:noFill/>
          <a:ln/>
        </p:spPr>
        <p:txBody>
          <a:bodyPr wrap="square" lIns="0" tIns="0" rIns="0" bIns="0" rtlCol="0" anchor="ctr"/>
          <a:lstStyle/>
          <a:p>
            <a:pPr marL="0" indent="0" algn="ctr">
              <a:buNone/>
            </a:pPr>
            <a:endParaRPr lang="en-US" sz="1400" dirty="0"/>
          </a:p>
        </p:txBody>
      </p:sp>
      <p:sp>
        <p:nvSpPr>
          <p:cNvPr id="34" name="Text 32"/>
          <p:cNvSpPr/>
          <p:nvPr/>
        </p:nvSpPr>
        <p:spPr>
          <a:xfrm>
            <a:off x="804672" y="3547872"/>
            <a:ext cx="5943600" cy="329184"/>
          </a:xfrm>
          <a:prstGeom prst="rect">
            <a:avLst/>
          </a:prstGeom>
          <a:noFill/>
          <a:ln/>
        </p:spPr>
        <p:txBody>
          <a:bodyPr wrap="square" lIns="0" tIns="0" rIns="0" bIns="0" rtlCol="0" anchor="ctr"/>
          <a:lstStyle/>
          <a:p>
            <a:pPr marL="0" indent="0">
              <a:buNone/>
            </a:pPr>
            <a:endParaRPr lang="en-US" sz="1350" dirty="0"/>
          </a:p>
        </p:txBody>
      </p:sp>
      <p:sp>
        <p:nvSpPr>
          <p:cNvPr id="35" name="Text 33"/>
          <p:cNvSpPr/>
          <p:nvPr/>
        </p:nvSpPr>
        <p:spPr>
          <a:xfrm>
            <a:off x="7223760" y="3566160"/>
            <a:ext cx="1645920" cy="292608"/>
          </a:xfrm>
          <a:prstGeom prst="rect">
            <a:avLst/>
          </a:prstGeom>
          <a:noFill/>
          <a:ln/>
        </p:spPr>
        <p:txBody>
          <a:bodyPr wrap="square" lIns="0" tIns="0" rIns="0" bIns="0" rtlCol="0" anchor="ctr"/>
          <a:lstStyle/>
          <a:p>
            <a:pPr marL="0" indent="0" algn="r">
              <a:buNone/>
            </a:pPr>
            <a:endParaRPr lang="en-US" sz="1100" dirty="0"/>
          </a:p>
        </p:txBody>
      </p:sp>
      <p:sp>
        <p:nvSpPr>
          <p:cNvPr id="36" name="Shape 34"/>
          <p:cNvSpPr/>
          <p:nvPr/>
        </p:nvSpPr>
        <p:spPr>
          <a:xfrm>
            <a:off x="320040" y="400507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7" name="Shape 35"/>
          <p:cNvSpPr/>
          <p:nvPr/>
        </p:nvSpPr>
        <p:spPr>
          <a:xfrm>
            <a:off x="320040" y="4005072"/>
            <a:ext cx="420624" cy="475488"/>
          </a:xfrm>
          <a:prstGeom prst="rect">
            <a:avLst/>
          </a:prstGeom>
          <a:solidFill>
            <a:srgbClr val="1B3A6B"/>
          </a:solidFill>
          <a:ln w="12700">
            <a:solidFill>
              <a:srgbClr val="1B3A6B"/>
            </a:solidFill>
            <a:prstDash val="solid"/>
          </a:ln>
        </p:spPr>
        <p:txBody>
          <a:bodyPr/>
          <a:lstStyle/>
          <a:p>
            <a:endParaRPr lang="en-US"/>
          </a:p>
        </p:txBody>
      </p:sp>
      <p:sp>
        <p:nvSpPr>
          <p:cNvPr id="38" name="Text 36"/>
          <p:cNvSpPr/>
          <p:nvPr/>
        </p:nvSpPr>
        <p:spPr>
          <a:xfrm>
            <a:off x="320040" y="4005072"/>
            <a:ext cx="420624" cy="475488"/>
          </a:xfrm>
          <a:prstGeom prst="rect">
            <a:avLst/>
          </a:prstGeom>
          <a:noFill/>
          <a:ln/>
        </p:spPr>
        <p:txBody>
          <a:bodyPr wrap="square" lIns="0" tIns="0" rIns="0" bIns="0" rtlCol="0" anchor="ctr"/>
          <a:lstStyle/>
          <a:p>
            <a:pPr marL="0" indent="0" algn="ctr">
              <a:buNone/>
            </a:pPr>
            <a:endParaRPr lang="en-US" sz="1400" dirty="0"/>
          </a:p>
        </p:txBody>
      </p:sp>
      <p:sp>
        <p:nvSpPr>
          <p:cNvPr id="39" name="Text 37"/>
          <p:cNvSpPr/>
          <p:nvPr/>
        </p:nvSpPr>
        <p:spPr>
          <a:xfrm>
            <a:off x="804672" y="4078224"/>
            <a:ext cx="5943600" cy="329184"/>
          </a:xfrm>
          <a:prstGeom prst="rect">
            <a:avLst/>
          </a:prstGeom>
          <a:noFill/>
          <a:ln/>
        </p:spPr>
        <p:txBody>
          <a:bodyPr wrap="square" lIns="0" tIns="0" rIns="0" bIns="0" rtlCol="0" anchor="ctr"/>
          <a:lstStyle/>
          <a:p>
            <a:pPr marL="0" indent="0">
              <a:buNone/>
            </a:pPr>
            <a:endParaRPr lang="en-US" sz="1350" dirty="0"/>
          </a:p>
        </p:txBody>
      </p:sp>
      <p:sp>
        <p:nvSpPr>
          <p:cNvPr id="40" name="Text 38"/>
          <p:cNvSpPr/>
          <p:nvPr/>
        </p:nvSpPr>
        <p:spPr>
          <a:xfrm>
            <a:off x="7223760" y="4096512"/>
            <a:ext cx="1645920" cy="292608"/>
          </a:xfrm>
          <a:prstGeom prst="rect">
            <a:avLst/>
          </a:prstGeom>
          <a:noFill/>
          <a:ln/>
        </p:spPr>
        <p:txBody>
          <a:bodyPr wrap="square" lIns="0" tIns="0" rIns="0" bIns="0" rtlCol="0" anchor="ctr"/>
          <a:lstStyle/>
          <a:p>
            <a:pPr marL="0" indent="0" algn="r">
              <a:buNone/>
            </a:pP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dirty="0"/>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Washington: PERC Applies the </a:t>
            </a:r>
            <a:r>
              <a:rPr lang="en-US" sz="2400" b="1" i="1" dirty="0">
                <a:solidFill>
                  <a:srgbClr val="FFFFFF"/>
                </a:solidFill>
                <a:latin typeface="Calibri" pitchFamily="34" charset="0"/>
                <a:ea typeface="Calibri" pitchFamily="34" charset="-122"/>
                <a:cs typeface="Calibri" pitchFamily="34" charset="-120"/>
              </a:rPr>
              <a:t>Katz</a:t>
            </a:r>
            <a:r>
              <a:rPr lang="en-US" sz="2400" b="1" dirty="0">
                <a:solidFill>
                  <a:srgbClr val="FFFFFF"/>
                </a:solidFill>
                <a:latin typeface="Calibri" pitchFamily="34" charset="0"/>
                <a:ea typeface="Calibri" pitchFamily="34" charset="-122"/>
                <a:cs typeface="Calibri" pitchFamily="34" charset="-120"/>
              </a:rPr>
              <a:t> Doctrine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4206240" cy="3863340"/>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9" name="Shape 7"/>
          <p:cNvSpPr/>
          <p:nvPr/>
        </p:nvSpPr>
        <p:spPr>
          <a:xfrm>
            <a:off x="320040" y="841248"/>
            <a:ext cx="4206240" cy="402336"/>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393192" y="841248"/>
            <a:ext cx="405993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UNDER RCW 41.56</a:t>
            </a:r>
            <a:endParaRPr lang="en-US" sz="1300" dirty="0"/>
          </a:p>
        </p:txBody>
      </p:sp>
      <p:sp>
        <p:nvSpPr>
          <p:cNvPr id="11" name="Text 9"/>
          <p:cNvSpPr/>
          <p:nvPr/>
        </p:nvSpPr>
        <p:spPr>
          <a:xfrm>
            <a:off x="457200" y="1353312"/>
            <a:ext cx="3931920" cy="3296412"/>
          </a:xfrm>
          <a:prstGeom prst="rect">
            <a:avLst/>
          </a:prstGeom>
          <a:noFill/>
          <a:ln/>
        </p:spPr>
        <p:txBody>
          <a:bodyPr wrap="square" rtlCol="0" anchor="t"/>
          <a:lstStyle/>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Mandatory subjects: wages, hours, terms &amp; conditions of employment</a:t>
            </a:r>
            <a:endParaRPr lang="en-US" sz="1800" dirty="0"/>
          </a:p>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Employer must bargain BEFORE implementing any change to a mandatory subject</a:t>
            </a:r>
            <a:endParaRPr lang="en-US" sz="1800" dirty="0"/>
          </a:p>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The duty is continuous — it survives contract ratification</a:t>
            </a:r>
            <a:endParaRPr lang="en-US" sz="1800" dirty="0"/>
          </a:p>
        </p:txBody>
      </p:sp>
      <p:sp>
        <p:nvSpPr>
          <p:cNvPr id="12" name="Shape 10"/>
          <p:cNvSpPr/>
          <p:nvPr/>
        </p:nvSpPr>
        <p:spPr>
          <a:xfrm>
            <a:off x="4800600" y="841248"/>
            <a:ext cx="4023360" cy="3863340"/>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1"/>
          <p:cNvSpPr/>
          <p:nvPr/>
        </p:nvSpPr>
        <p:spPr>
          <a:xfrm>
            <a:off x="4800600" y="841248"/>
            <a:ext cx="4023360" cy="402336"/>
          </a:xfrm>
          <a:prstGeom prst="rect">
            <a:avLst/>
          </a:prstGeom>
          <a:solidFill>
            <a:srgbClr val="C8972E"/>
          </a:solidFill>
          <a:ln w="12700">
            <a:solidFill>
              <a:srgbClr val="C8972E"/>
            </a:solidFill>
            <a:prstDash val="solid"/>
          </a:ln>
        </p:spPr>
        <p:txBody>
          <a:bodyPr/>
          <a:lstStyle/>
          <a:p>
            <a:endParaRPr lang="en-US"/>
          </a:p>
        </p:txBody>
      </p:sp>
      <p:sp>
        <p:nvSpPr>
          <p:cNvPr id="14" name="Text 12"/>
          <p:cNvSpPr/>
          <p:nvPr/>
        </p:nvSpPr>
        <p:spPr>
          <a:xfrm>
            <a:off x="4873752" y="841248"/>
            <a:ext cx="387705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PERC ENFORCEMENT</a:t>
            </a:r>
            <a:endParaRPr lang="en-US" sz="1300" dirty="0"/>
          </a:p>
        </p:txBody>
      </p:sp>
      <p:sp>
        <p:nvSpPr>
          <p:cNvPr id="15" name="Text 13"/>
          <p:cNvSpPr/>
          <p:nvPr/>
        </p:nvSpPr>
        <p:spPr>
          <a:xfrm>
            <a:off x="4937760" y="1353312"/>
            <a:ext cx="3749040" cy="3296412"/>
          </a:xfrm>
          <a:prstGeom prst="rect">
            <a:avLst/>
          </a:prstGeom>
          <a:noFill/>
          <a:ln/>
        </p:spPr>
        <p:txBody>
          <a:bodyPr wrap="square" rtlCol="0" anchor="t"/>
          <a:lstStyle/>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Union remedy: file a ULP charge at PERC</a:t>
            </a:r>
            <a:endParaRPr lang="en-US" sz="1800" dirty="0"/>
          </a:p>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PERC can order: bargaining, status quo restoration, back pay</a:t>
            </a:r>
            <a:endParaRPr lang="en-US" sz="1800" dirty="0"/>
          </a:p>
          <a:p>
            <a:pPr marL="342900" indent="-342900">
              <a:spcAft>
                <a:spcPts val="800"/>
              </a:spcAft>
              <a:buSzPct val="100000"/>
              <a:buChar char="•"/>
            </a:pPr>
            <a:r>
              <a:rPr lang="en-US" sz="1800" dirty="0">
                <a:solidFill>
                  <a:srgbClr val="334155"/>
                </a:solidFill>
                <a:latin typeface="Calibri" pitchFamily="34" charset="0"/>
                <a:ea typeface="Calibri" pitchFamily="34" charset="-122"/>
                <a:cs typeface="Calibri" pitchFamily="34" charset="-120"/>
              </a:rPr>
              <a:t>Demand to bargain must be timely — when union learns of the change</a:t>
            </a:r>
            <a:endParaRPr lang="en-US"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39" y="36576"/>
            <a:ext cx="7684835"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When the Contract Is Silent — But There Is a Past Practice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Common Firefighter Scenarios:</a:t>
            </a:r>
            <a:endParaRPr lang="en-US" sz="2000" dirty="0"/>
          </a:p>
        </p:txBody>
      </p:sp>
      <p:sp>
        <p:nvSpPr>
          <p:cNvPr id="9" name="Shape 7"/>
          <p:cNvSpPr/>
          <p:nvPr/>
        </p:nvSpPr>
        <p:spPr>
          <a:xfrm>
            <a:off x="320040" y="1298448"/>
            <a:ext cx="2743200" cy="341528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0" name="Shape 8"/>
          <p:cNvSpPr/>
          <p:nvPr/>
        </p:nvSpPr>
        <p:spPr>
          <a:xfrm>
            <a:off x="320040" y="1298448"/>
            <a:ext cx="2743200" cy="402336"/>
          </a:xfrm>
          <a:prstGeom prst="rect">
            <a:avLst/>
          </a:prstGeom>
          <a:solidFill>
            <a:srgbClr val="1B3A6B"/>
          </a:solidFill>
          <a:ln w="12700">
            <a:solidFill>
              <a:srgbClr val="1B3A6B"/>
            </a:solidFill>
            <a:prstDash val="solid"/>
          </a:ln>
        </p:spPr>
        <p:txBody>
          <a:bodyPr/>
          <a:lstStyle/>
          <a:p>
            <a:endParaRPr lang="en-US"/>
          </a:p>
        </p:txBody>
      </p:sp>
      <p:sp>
        <p:nvSpPr>
          <p:cNvPr id="11" name="Text 9"/>
          <p:cNvSpPr/>
          <p:nvPr/>
        </p:nvSpPr>
        <p:spPr>
          <a:xfrm>
            <a:off x="393192" y="1298448"/>
            <a:ext cx="2596896" cy="402336"/>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Shift Trading</a:t>
            </a:r>
            <a:endParaRPr lang="en-US" sz="1400" dirty="0"/>
          </a:p>
        </p:txBody>
      </p:sp>
      <p:sp>
        <p:nvSpPr>
          <p:cNvPr id="12" name="Text 10"/>
          <p:cNvSpPr/>
          <p:nvPr/>
        </p:nvSpPr>
        <p:spPr>
          <a:xfrm>
            <a:off x="448056" y="1773936"/>
            <a:ext cx="2487168" cy="2848356"/>
          </a:xfrm>
          <a:prstGeom prst="rect">
            <a:avLst/>
          </a:prstGeom>
          <a:noFill/>
          <a:ln/>
        </p:spPr>
        <p:txBody>
          <a:bodyPr wrap="square" rtlCol="0" anchor="t"/>
          <a:lstStyle/>
          <a:p>
            <a:pPr marL="0" indent="0">
              <a:buNone/>
            </a:pPr>
            <a:r>
              <a:rPr lang="en-US" sz="1600" dirty="0">
                <a:solidFill>
                  <a:srgbClr val="334155"/>
                </a:solidFill>
                <a:latin typeface="Calibri" pitchFamily="34" charset="0"/>
                <a:ea typeface="Calibri" pitchFamily="34" charset="-122"/>
                <a:cs typeface="Calibri" pitchFamily="34" charset="-120"/>
              </a:rPr>
              <a:t>Firefighters have self-scheduled shift trades for years — CBA is silent. Employer announces new approval process.</a:t>
            </a:r>
            <a:endParaRPr lang="en-US" sz="1600" dirty="0"/>
          </a:p>
        </p:txBody>
      </p:sp>
      <p:sp>
        <p:nvSpPr>
          <p:cNvPr id="13" name="Shape 11"/>
          <p:cNvSpPr/>
          <p:nvPr/>
        </p:nvSpPr>
        <p:spPr>
          <a:xfrm>
            <a:off x="3246120" y="1298448"/>
            <a:ext cx="2743200" cy="341528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4" name="Shape 12"/>
          <p:cNvSpPr/>
          <p:nvPr/>
        </p:nvSpPr>
        <p:spPr>
          <a:xfrm>
            <a:off x="3246120" y="1298448"/>
            <a:ext cx="2743200" cy="402336"/>
          </a:xfrm>
          <a:prstGeom prst="rect">
            <a:avLst/>
          </a:prstGeom>
          <a:solidFill>
            <a:srgbClr val="1B3A6B"/>
          </a:solidFill>
          <a:ln w="12700">
            <a:solidFill>
              <a:srgbClr val="1B3A6B"/>
            </a:solidFill>
            <a:prstDash val="solid"/>
          </a:ln>
        </p:spPr>
        <p:txBody>
          <a:bodyPr/>
          <a:lstStyle/>
          <a:p>
            <a:endParaRPr lang="en-US"/>
          </a:p>
        </p:txBody>
      </p:sp>
      <p:sp>
        <p:nvSpPr>
          <p:cNvPr id="15" name="Text 13"/>
          <p:cNvSpPr/>
          <p:nvPr/>
        </p:nvSpPr>
        <p:spPr>
          <a:xfrm>
            <a:off x="3319272" y="1298448"/>
            <a:ext cx="2596896" cy="402336"/>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Meal Allowance</a:t>
            </a:r>
            <a:endParaRPr lang="en-US" sz="1400" dirty="0"/>
          </a:p>
        </p:txBody>
      </p:sp>
      <p:sp>
        <p:nvSpPr>
          <p:cNvPr id="16" name="Text 14"/>
          <p:cNvSpPr/>
          <p:nvPr/>
        </p:nvSpPr>
        <p:spPr>
          <a:xfrm>
            <a:off x="3374136" y="1773936"/>
            <a:ext cx="2487168" cy="2848356"/>
          </a:xfrm>
          <a:prstGeom prst="rect">
            <a:avLst/>
          </a:prstGeom>
          <a:noFill/>
          <a:ln/>
        </p:spPr>
        <p:txBody>
          <a:bodyPr wrap="square" rtlCol="0" anchor="t"/>
          <a:lstStyle/>
          <a:p>
            <a:pPr marL="0" indent="0">
              <a:buNone/>
            </a:pPr>
            <a:r>
              <a:rPr lang="en-US" sz="1600" dirty="0">
                <a:solidFill>
                  <a:srgbClr val="334155"/>
                </a:solidFill>
                <a:latin typeface="Calibri" pitchFamily="34" charset="0"/>
                <a:ea typeface="Calibri" pitchFamily="34" charset="-122"/>
                <a:cs typeface="Calibri" pitchFamily="34" charset="-120"/>
              </a:rPr>
              <a:t>Extended-call meal allowances paid consistently for years — no CBA language. Employer says it's ending the practice.</a:t>
            </a:r>
            <a:endParaRPr lang="en-US" sz="1600" dirty="0"/>
          </a:p>
        </p:txBody>
      </p:sp>
      <p:sp>
        <p:nvSpPr>
          <p:cNvPr id="17" name="Shape 15"/>
          <p:cNvSpPr/>
          <p:nvPr/>
        </p:nvSpPr>
        <p:spPr>
          <a:xfrm>
            <a:off x="6172200" y="1298448"/>
            <a:ext cx="2743200" cy="341528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8" name="Shape 16"/>
          <p:cNvSpPr/>
          <p:nvPr/>
        </p:nvSpPr>
        <p:spPr>
          <a:xfrm>
            <a:off x="6172200" y="1298448"/>
            <a:ext cx="2743200" cy="402336"/>
          </a:xfrm>
          <a:prstGeom prst="rect">
            <a:avLst/>
          </a:prstGeom>
          <a:solidFill>
            <a:srgbClr val="1B3A6B"/>
          </a:solidFill>
          <a:ln w="12700">
            <a:solidFill>
              <a:srgbClr val="1B3A6B"/>
            </a:solidFill>
            <a:prstDash val="solid"/>
          </a:ln>
        </p:spPr>
        <p:txBody>
          <a:bodyPr/>
          <a:lstStyle/>
          <a:p>
            <a:endParaRPr lang="en-US"/>
          </a:p>
        </p:txBody>
      </p:sp>
      <p:sp>
        <p:nvSpPr>
          <p:cNvPr id="19" name="Text 17"/>
          <p:cNvSpPr/>
          <p:nvPr/>
        </p:nvSpPr>
        <p:spPr>
          <a:xfrm>
            <a:off x="6245352" y="1298448"/>
            <a:ext cx="2596896" cy="402336"/>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PPE Allowance</a:t>
            </a:r>
            <a:endParaRPr lang="en-US" sz="1400" dirty="0"/>
          </a:p>
        </p:txBody>
      </p:sp>
      <p:sp>
        <p:nvSpPr>
          <p:cNvPr id="20" name="Text 18"/>
          <p:cNvSpPr/>
          <p:nvPr/>
        </p:nvSpPr>
        <p:spPr>
          <a:xfrm>
            <a:off x="6300216" y="1773936"/>
            <a:ext cx="2487168" cy="2848356"/>
          </a:xfrm>
          <a:prstGeom prst="rect">
            <a:avLst/>
          </a:prstGeom>
          <a:noFill/>
          <a:ln/>
        </p:spPr>
        <p:txBody>
          <a:bodyPr wrap="square" rtlCol="0" anchor="t"/>
          <a:lstStyle/>
          <a:p>
            <a:pPr marL="0" indent="0">
              <a:buNone/>
            </a:pPr>
            <a:r>
              <a:rPr lang="en-US" sz="1600" dirty="0">
                <a:solidFill>
                  <a:srgbClr val="334155"/>
                </a:solidFill>
                <a:latin typeface="Calibri" pitchFamily="34" charset="0"/>
                <a:ea typeface="Calibri" pitchFamily="34" charset="-122"/>
                <a:cs typeface="Calibri" pitchFamily="34" charset="-120"/>
              </a:rPr>
              <a:t>Unused PPE allowance paid out annually — CBA never mentioned it. Employer unilaterally eliminates the payout.</a:t>
            </a:r>
            <a:endParaRPr lang="en-US" sz="1600" dirty="0"/>
          </a:p>
        </p:txBody>
      </p:sp>
      <p:sp>
        <p:nvSpPr>
          <p:cNvPr id="21" name="Text 19"/>
          <p:cNvSpPr/>
          <p:nvPr/>
        </p:nvSpPr>
        <p:spPr>
          <a:xfrm>
            <a:off x="320040" y="4375404"/>
            <a:ext cx="8503920" cy="347472"/>
          </a:xfrm>
          <a:prstGeom prst="rect">
            <a:avLst/>
          </a:prstGeom>
          <a:noFill/>
          <a:ln/>
        </p:spPr>
        <p:txBody>
          <a:bodyPr wrap="square" rtlCol="0" anchor="ctr"/>
          <a:lstStyle/>
          <a:p>
            <a:pPr marL="0" indent="0" algn="ctr">
              <a:buNone/>
            </a:pPr>
            <a:r>
              <a:rPr lang="en-US" sz="1600" b="1" dirty="0">
                <a:solidFill>
                  <a:srgbClr val="B91C1C"/>
                </a:solidFill>
                <a:latin typeface="Calibri" pitchFamily="34" charset="0"/>
                <a:ea typeface="Calibri" pitchFamily="34" charset="-122"/>
                <a:cs typeface="Calibri" pitchFamily="34" charset="-120"/>
              </a:rPr>
              <a:t>In all cases: mandatory subject + binding past practice = employer must bargain before changing it.</a:t>
            </a:r>
            <a:endParaRPr lang="en-US"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6E9399C9-AAED-3397-FDF0-F658312056F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467CAF2-BF6B-0341-4A72-8834EEF63C00}"/>
              </a:ext>
            </a:extLst>
          </p:cNvPr>
          <p:cNvSpPr/>
          <p:nvPr/>
        </p:nvSpPr>
        <p:spPr>
          <a:xfrm>
            <a:off x="9144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E8109A4A-B0C9-BBE5-2ECB-C71CC272F6BE}"/>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2EA8BAD9-2250-36C1-777A-24E88D80CEEB}"/>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Analyzing a Past Practice Change: 3 Questions</a:t>
            </a:r>
            <a:endParaRPr lang="en-US" sz="2400" dirty="0"/>
          </a:p>
        </p:txBody>
      </p:sp>
      <p:sp>
        <p:nvSpPr>
          <p:cNvPr id="6" name="Text 4">
            <a:extLst>
              <a:ext uri="{FF2B5EF4-FFF2-40B4-BE49-F238E27FC236}">
                <a16:creationId xmlns:a16="http://schemas.microsoft.com/office/drawing/2014/main" id="{CF9941B6-2AF9-20AD-D94A-59E27C19DA5B}"/>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E9B0BC8B-5AE3-3504-9792-521CDDA20C06}"/>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Shape 6">
            <a:extLst>
              <a:ext uri="{FF2B5EF4-FFF2-40B4-BE49-F238E27FC236}">
                <a16:creationId xmlns:a16="http://schemas.microsoft.com/office/drawing/2014/main" id="{9B908100-F14E-6230-3E5F-29DC262D9398}"/>
              </a:ext>
            </a:extLst>
          </p:cNvPr>
          <p:cNvSpPr/>
          <p:nvPr/>
        </p:nvSpPr>
        <p:spPr>
          <a:xfrm>
            <a:off x="320040" y="841248"/>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9" name="Shape 7">
            <a:extLst>
              <a:ext uri="{FF2B5EF4-FFF2-40B4-BE49-F238E27FC236}">
                <a16:creationId xmlns:a16="http://schemas.microsoft.com/office/drawing/2014/main" id="{D57F8FF2-54BD-D00F-F6E9-55B0400B98B2}"/>
              </a:ext>
            </a:extLst>
          </p:cNvPr>
          <p:cNvSpPr/>
          <p:nvPr/>
        </p:nvSpPr>
        <p:spPr>
          <a:xfrm>
            <a:off x="320040" y="841248"/>
            <a:ext cx="530352" cy="1188720"/>
          </a:xfrm>
          <a:prstGeom prst="rect">
            <a:avLst/>
          </a:prstGeom>
          <a:solidFill>
            <a:srgbClr val="1B3A6B"/>
          </a:solidFill>
          <a:ln w="12700">
            <a:solidFill>
              <a:srgbClr val="1B3A6B"/>
            </a:solidFill>
            <a:prstDash val="solid"/>
          </a:ln>
        </p:spPr>
        <p:txBody>
          <a:bodyPr/>
          <a:lstStyle/>
          <a:p>
            <a:endParaRPr lang="en-US"/>
          </a:p>
        </p:txBody>
      </p:sp>
      <p:sp>
        <p:nvSpPr>
          <p:cNvPr id="10" name="Text 8">
            <a:extLst>
              <a:ext uri="{FF2B5EF4-FFF2-40B4-BE49-F238E27FC236}">
                <a16:creationId xmlns:a16="http://schemas.microsoft.com/office/drawing/2014/main" id="{C4DA67AF-B8C1-4301-3F72-020F637F2EAC}"/>
              </a:ext>
            </a:extLst>
          </p:cNvPr>
          <p:cNvSpPr/>
          <p:nvPr/>
        </p:nvSpPr>
        <p:spPr>
          <a:xfrm>
            <a:off x="320040" y="841248"/>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11" name="Text 9">
            <a:extLst>
              <a:ext uri="{FF2B5EF4-FFF2-40B4-BE49-F238E27FC236}">
                <a16:creationId xmlns:a16="http://schemas.microsoft.com/office/drawing/2014/main" id="{C344B156-DA9F-62FA-3A97-0C3FAAE26E48}"/>
              </a:ext>
            </a:extLst>
          </p:cNvPr>
          <p:cNvSpPr/>
          <p:nvPr/>
        </p:nvSpPr>
        <p:spPr>
          <a:xfrm>
            <a:off x="932688" y="914400"/>
            <a:ext cx="7863840" cy="438912"/>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Is it a mandatory subject?</a:t>
            </a:r>
            <a:endParaRPr lang="en-US" sz="1800" dirty="0"/>
          </a:p>
        </p:txBody>
      </p:sp>
      <p:sp>
        <p:nvSpPr>
          <p:cNvPr id="12" name="Text 10">
            <a:extLst>
              <a:ext uri="{FF2B5EF4-FFF2-40B4-BE49-F238E27FC236}">
                <a16:creationId xmlns:a16="http://schemas.microsoft.com/office/drawing/2014/main" id="{B0547345-73B7-2FA4-35C9-4617DF64A183}"/>
              </a:ext>
            </a:extLst>
          </p:cNvPr>
          <p:cNvSpPr/>
          <p:nvPr/>
        </p:nvSpPr>
        <p:spPr>
          <a:xfrm>
            <a:off x="932688" y="1353312"/>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Scheduling, pay practices, work rules, equipment duties — all potentially mandatory, even if not in the CBA.</a:t>
            </a:r>
            <a:endParaRPr lang="en-US" sz="1650" dirty="0"/>
          </a:p>
        </p:txBody>
      </p:sp>
      <p:sp>
        <p:nvSpPr>
          <p:cNvPr id="13" name="Shape 11">
            <a:extLst>
              <a:ext uri="{FF2B5EF4-FFF2-40B4-BE49-F238E27FC236}">
                <a16:creationId xmlns:a16="http://schemas.microsoft.com/office/drawing/2014/main" id="{D0215589-6FED-F58A-197C-CD48E6B962DC}"/>
              </a:ext>
            </a:extLst>
          </p:cNvPr>
          <p:cNvSpPr/>
          <p:nvPr/>
        </p:nvSpPr>
        <p:spPr>
          <a:xfrm>
            <a:off x="320040" y="2139696"/>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4" name="Shape 12">
            <a:extLst>
              <a:ext uri="{FF2B5EF4-FFF2-40B4-BE49-F238E27FC236}">
                <a16:creationId xmlns:a16="http://schemas.microsoft.com/office/drawing/2014/main" id="{69C40C33-AFD2-4592-AE1C-5477FC041953}"/>
              </a:ext>
            </a:extLst>
          </p:cNvPr>
          <p:cNvSpPr/>
          <p:nvPr/>
        </p:nvSpPr>
        <p:spPr>
          <a:xfrm>
            <a:off x="320040" y="2139696"/>
            <a:ext cx="530352" cy="1188720"/>
          </a:xfrm>
          <a:prstGeom prst="rect">
            <a:avLst/>
          </a:prstGeom>
          <a:solidFill>
            <a:srgbClr val="C8972E"/>
          </a:solidFill>
          <a:ln w="12700">
            <a:solidFill>
              <a:srgbClr val="C8972E"/>
            </a:solidFill>
            <a:prstDash val="solid"/>
          </a:ln>
        </p:spPr>
        <p:txBody>
          <a:bodyPr/>
          <a:lstStyle/>
          <a:p>
            <a:endParaRPr lang="en-US"/>
          </a:p>
        </p:txBody>
      </p:sp>
      <p:sp>
        <p:nvSpPr>
          <p:cNvPr id="15" name="Text 13">
            <a:extLst>
              <a:ext uri="{FF2B5EF4-FFF2-40B4-BE49-F238E27FC236}">
                <a16:creationId xmlns:a16="http://schemas.microsoft.com/office/drawing/2014/main" id="{5424D4C6-4FAF-61E7-3613-F5EC3B990B56}"/>
              </a:ext>
            </a:extLst>
          </p:cNvPr>
          <p:cNvSpPr/>
          <p:nvPr/>
        </p:nvSpPr>
        <p:spPr>
          <a:xfrm>
            <a:off x="320040" y="2139696"/>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6" name="Text 14">
            <a:extLst>
              <a:ext uri="{FF2B5EF4-FFF2-40B4-BE49-F238E27FC236}">
                <a16:creationId xmlns:a16="http://schemas.microsoft.com/office/drawing/2014/main" id="{B6C9079B-DCCB-54F5-7B73-C1F77312F508}"/>
              </a:ext>
            </a:extLst>
          </p:cNvPr>
          <p:cNvSpPr/>
          <p:nvPr/>
        </p:nvSpPr>
        <p:spPr>
          <a:xfrm>
            <a:off x="932688" y="2212848"/>
            <a:ext cx="7863840" cy="438912"/>
          </a:xfrm>
          <a:prstGeom prst="rect">
            <a:avLst/>
          </a:prstGeom>
          <a:noFill/>
          <a:ln/>
        </p:spPr>
        <p:txBody>
          <a:bodyPr wrap="square" lIns="0" tIns="0" rIns="0" bIns="0" rtlCol="0" anchor="ctr"/>
          <a:lstStyle/>
          <a:p>
            <a:pPr marL="0" indent="0">
              <a:buNone/>
            </a:pPr>
            <a:r>
              <a:rPr lang="en-US" sz="1800" b="1" dirty="0">
                <a:solidFill>
                  <a:srgbClr val="92400E"/>
                </a:solidFill>
                <a:latin typeface="Calibri" pitchFamily="34" charset="0"/>
                <a:ea typeface="Calibri" pitchFamily="34" charset="-122"/>
                <a:cs typeface="Calibri" pitchFamily="34" charset="-120"/>
              </a:rPr>
              <a:t>Is there a binding past practice?</a:t>
            </a:r>
            <a:endParaRPr lang="en-US" sz="1800" dirty="0"/>
          </a:p>
        </p:txBody>
      </p:sp>
      <p:sp>
        <p:nvSpPr>
          <p:cNvPr id="17" name="Text 15">
            <a:extLst>
              <a:ext uri="{FF2B5EF4-FFF2-40B4-BE49-F238E27FC236}">
                <a16:creationId xmlns:a16="http://schemas.microsoft.com/office/drawing/2014/main" id="{E5B9439B-9015-5CDB-AAB5-B1A54915F1EB}"/>
              </a:ext>
            </a:extLst>
          </p:cNvPr>
          <p:cNvSpPr/>
          <p:nvPr/>
        </p:nvSpPr>
        <p:spPr>
          <a:xfrm>
            <a:off x="932688" y="2651760"/>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Elkouri test: (1) unequivocal; (2) clearly enunciated &amp; acted upon; (3) ascertainable over a reasonable time as fixed &amp; accepted.</a:t>
            </a:r>
            <a:endParaRPr lang="en-US" sz="1650" dirty="0"/>
          </a:p>
        </p:txBody>
      </p:sp>
      <p:sp>
        <p:nvSpPr>
          <p:cNvPr id="18" name="Shape 16">
            <a:extLst>
              <a:ext uri="{FF2B5EF4-FFF2-40B4-BE49-F238E27FC236}">
                <a16:creationId xmlns:a16="http://schemas.microsoft.com/office/drawing/2014/main" id="{4A9296B4-C1FB-5BA1-98C4-40608089CB1F}"/>
              </a:ext>
            </a:extLst>
          </p:cNvPr>
          <p:cNvSpPr/>
          <p:nvPr/>
        </p:nvSpPr>
        <p:spPr>
          <a:xfrm>
            <a:off x="320040" y="3438144"/>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9" name="Shape 17">
            <a:extLst>
              <a:ext uri="{FF2B5EF4-FFF2-40B4-BE49-F238E27FC236}">
                <a16:creationId xmlns:a16="http://schemas.microsoft.com/office/drawing/2014/main" id="{DB5094E1-C52D-A396-F334-FAEC8B8D965C}"/>
              </a:ext>
            </a:extLst>
          </p:cNvPr>
          <p:cNvSpPr/>
          <p:nvPr/>
        </p:nvSpPr>
        <p:spPr>
          <a:xfrm>
            <a:off x="320040" y="3438144"/>
            <a:ext cx="530352" cy="1188720"/>
          </a:xfrm>
          <a:prstGeom prst="rect">
            <a:avLst/>
          </a:prstGeom>
          <a:solidFill>
            <a:srgbClr val="B91C1C"/>
          </a:solidFill>
          <a:ln w="12700">
            <a:solidFill>
              <a:srgbClr val="B91C1C"/>
            </a:solidFill>
            <a:prstDash val="solid"/>
          </a:ln>
        </p:spPr>
        <p:txBody>
          <a:bodyPr/>
          <a:lstStyle/>
          <a:p>
            <a:endParaRPr lang="en-US"/>
          </a:p>
        </p:txBody>
      </p:sp>
      <p:sp>
        <p:nvSpPr>
          <p:cNvPr id="20" name="Text 18">
            <a:extLst>
              <a:ext uri="{FF2B5EF4-FFF2-40B4-BE49-F238E27FC236}">
                <a16:creationId xmlns:a16="http://schemas.microsoft.com/office/drawing/2014/main" id="{AC7DBA1C-D22C-D7B8-C72F-3643F7905EBE}"/>
              </a:ext>
            </a:extLst>
          </p:cNvPr>
          <p:cNvSpPr/>
          <p:nvPr/>
        </p:nvSpPr>
        <p:spPr>
          <a:xfrm>
            <a:off x="320040" y="3438144"/>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21" name="Text 19">
            <a:extLst>
              <a:ext uri="{FF2B5EF4-FFF2-40B4-BE49-F238E27FC236}">
                <a16:creationId xmlns:a16="http://schemas.microsoft.com/office/drawing/2014/main" id="{220E2CB7-466E-9E57-5004-A0907C42E7D0}"/>
              </a:ext>
            </a:extLst>
          </p:cNvPr>
          <p:cNvSpPr/>
          <p:nvPr/>
        </p:nvSpPr>
        <p:spPr>
          <a:xfrm>
            <a:off x="932688" y="3511296"/>
            <a:ext cx="7863840" cy="438912"/>
          </a:xfrm>
          <a:prstGeom prst="rect">
            <a:avLst/>
          </a:prstGeom>
          <a:noFill/>
          <a:ln/>
        </p:spPr>
        <p:txBody>
          <a:bodyPr wrap="square" lIns="0" tIns="0" rIns="0" bIns="0" rtlCol="0" anchor="ctr"/>
          <a:lstStyle/>
          <a:p>
            <a:pPr marL="0" indent="0">
              <a:buNone/>
            </a:pPr>
            <a:r>
              <a:rPr lang="en-US" sz="1800" b="1" dirty="0">
                <a:solidFill>
                  <a:srgbClr val="B91C1C"/>
                </a:solidFill>
                <a:latin typeface="Calibri" pitchFamily="34" charset="0"/>
                <a:ea typeface="Calibri" pitchFamily="34" charset="-122"/>
                <a:cs typeface="Calibri" pitchFamily="34" charset="-120"/>
              </a:rPr>
              <a:t>Has the union waived the right to bargain?</a:t>
            </a:r>
            <a:endParaRPr lang="en-US" sz="1800" dirty="0"/>
          </a:p>
        </p:txBody>
      </p:sp>
      <p:sp>
        <p:nvSpPr>
          <p:cNvPr id="22" name="Text 20">
            <a:extLst>
              <a:ext uri="{FF2B5EF4-FFF2-40B4-BE49-F238E27FC236}">
                <a16:creationId xmlns:a16="http://schemas.microsoft.com/office/drawing/2014/main" id="{D3139605-65AD-F27C-F8F0-FFFB71DA3699}"/>
              </a:ext>
            </a:extLst>
          </p:cNvPr>
          <p:cNvSpPr/>
          <p:nvPr/>
        </p:nvSpPr>
        <p:spPr>
          <a:xfrm>
            <a:off x="932688" y="3950208"/>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Without a CLEAR &amp; UNMISTAKABLE waiver — by contract, bargaining history, or timely inaction — employer MUST bargain. Failure = ULP.</a:t>
            </a:r>
            <a:endParaRPr lang="en-US" sz="1650" dirty="0"/>
          </a:p>
        </p:txBody>
      </p:sp>
    </p:spTree>
    <p:extLst>
      <p:ext uri="{BB962C8B-B14F-4D97-AF65-F5344CB8AC3E}">
        <p14:creationId xmlns:p14="http://schemas.microsoft.com/office/powerpoint/2010/main" val="33566187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10207"/>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New Technology: Firefighter Examples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9" name="Shape 7"/>
          <p:cNvSpPr/>
          <p:nvPr/>
        </p:nvSpPr>
        <p:spPr>
          <a:xfrm>
            <a:off x="320040" y="841248"/>
            <a:ext cx="128016" cy="82296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052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CAD / Dispatch Systems</a:t>
            </a:r>
            <a:endParaRPr lang="en-US" sz="1800" dirty="0"/>
          </a:p>
        </p:txBody>
      </p:sp>
      <p:sp>
        <p:nvSpPr>
          <p:cNvPr id="11" name="Text 9"/>
          <p:cNvSpPr/>
          <p:nvPr/>
        </p:nvSpPr>
        <p:spPr>
          <a:xfrm>
            <a:off x="3886200" y="9326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Changes to response time tracking, staffing decisions, mandatory overtime triggers</a:t>
            </a:r>
            <a:endParaRPr lang="en-US" sz="1700" dirty="0"/>
          </a:p>
        </p:txBody>
      </p:sp>
      <p:sp>
        <p:nvSpPr>
          <p:cNvPr id="12" name="Shape 10"/>
          <p:cNvSpPr/>
          <p:nvPr/>
        </p:nvSpPr>
        <p:spPr>
          <a:xfrm>
            <a:off x="320040" y="17556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13" name="Shape 11"/>
          <p:cNvSpPr/>
          <p:nvPr/>
        </p:nvSpPr>
        <p:spPr>
          <a:xfrm>
            <a:off x="320040" y="1755648"/>
            <a:ext cx="128016" cy="822960"/>
          </a:xfrm>
          <a:prstGeom prst="rect">
            <a:avLst/>
          </a:prstGeom>
          <a:solidFill>
            <a:srgbClr val="C8972E"/>
          </a:solidFill>
          <a:ln w="12700">
            <a:solidFill>
              <a:srgbClr val="C8972E"/>
            </a:solidFill>
            <a:prstDash val="solid"/>
          </a:ln>
        </p:spPr>
        <p:txBody>
          <a:bodyPr/>
          <a:lstStyle/>
          <a:p>
            <a:endParaRPr lang="en-US"/>
          </a:p>
        </p:txBody>
      </p:sp>
      <p:sp>
        <p:nvSpPr>
          <p:cNvPr id="14" name="Text 12"/>
          <p:cNvSpPr/>
          <p:nvPr/>
        </p:nvSpPr>
        <p:spPr>
          <a:xfrm>
            <a:off x="530352" y="18196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Body Cameras / Dash Cams</a:t>
            </a:r>
            <a:endParaRPr lang="en-US" sz="1800" dirty="0"/>
          </a:p>
        </p:txBody>
      </p:sp>
      <p:sp>
        <p:nvSpPr>
          <p:cNvPr id="15" name="Text 13"/>
          <p:cNvSpPr/>
          <p:nvPr/>
        </p:nvSpPr>
        <p:spPr>
          <a:xfrm>
            <a:off x="3886200" y="18470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Discipline implications, monitoring on-duty conduct, privacy concerns</a:t>
            </a:r>
            <a:endParaRPr lang="en-US" sz="1700" dirty="0"/>
          </a:p>
        </p:txBody>
      </p:sp>
      <p:sp>
        <p:nvSpPr>
          <p:cNvPr id="16" name="Shape 14"/>
          <p:cNvSpPr/>
          <p:nvPr/>
        </p:nvSpPr>
        <p:spPr>
          <a:xfrm>
            <a:off x="320040" y="26700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17" name="Shape 15"/>
          <p:cNvSpPr/>
          <p:nvPr/>
        </p:nvSpPr>
        <p:spPr>
          <a:xfrm>
            <a:off x="320040" y="2670048"/>
            <a:ext cx="128016" cy="822960"/>
          </a:xfrm>
          <a:prstGeom prst="rect">
            <a:avLst/>
          </a:prstGeom>
          <a:solidFill>
            <a:srgbClr val="1B3A6B"/>
          </a:solidFill>
          <a:ln w="12700">
            <a:solidFill>
              <a:srgbClr val="1B3A6B"/>
            </a:solidFill>
            <a:prstDash val="solid"/>
          </a:ln>
        </p:spPr>
        <p:txBody>
          <a:bodyPr/>
          <a:lstStyle/>
          <a:p>
            <a:endParaRPr lang="en-US"/>
          </a:p>
        </p:txBody>
      </p:sp>
      <p:sp>
        <p:nvSpPr>
          <p:cNvPr id="18" name="Text 16"/>
          <p:cNvSpPr/>
          <p:nvPr/>
        </p:nvSpPr>
        <p:spPr>
          <a:xfrm>
            <a:off x="530352" y="27340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Biometric Timekeeping / GPS</a:t>
            </a:r>
            <a:endParaRPr lang="en-US" sz="1800" dirty="0"/>
          </a:p>
        </p:txBody>
      </p:sp>
      <p:sp>
        <p:nvSpPr>
          <p:cNvPr id="19" name="Text 17"/>
          <p:cNvSpPr/>
          <p:nvPr/>
        </p:nvSpPr>
        <p:spPr>
          <a:xfrm>
            <a:off x="3886200" y="27614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How hours are measured, paid, and monitored — overtime calculations</a:t>
            </a:r>
            <a:endParaRPr lang="en-US" sz="1700" dirty="0"/>
          </a:p>
        </p:txBody>
      </p:sp>
      <p:sp>
        <p:nvSpPr>
          <p:cNvPr id="20" name="Shape 18"/>
          <p:cNvSpPr/>
          <p:nvPr/>
        </p:nvSpPr>
        <p:spPr>
          <a:xfrm>
            <a:off x="320040" y="35844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21" name="Shape 19"/>
          <p:cNvSpPr/>
          <p:nvPr/>
        </p:nvSpPr>
        <p:spPr>
          <a:xfrm>
            <a:off x="320040" y="3584448"/>
            <a:ext cx="128016" cy="822960"/>
          </a:xfrm>
          <a:prstGeom prst="rect">
            <a:avLst/>
          </a:prstGeom>
          <a:solidFill>
            <a:srgbClr val="C8972E"/>
          </a:solidFill>
          <a:ln w="12700">
            <a:solidFill>
              <a:srgbClr val="C8972E"/>
            </a:solidFill>
            <a:prstDash val="solid"/>
          </a:ln>
        </p:spPr>
        <p:txBody>
          <a:bodyPr/>
          <a:lstStyle/>
          <a:p>
            <a:endParaRPr lang="en-US"/>
          </a:p>
        </p:txBody>
      </p:sp>
      <p:sp>
        <p:nvSpPr>
          <p:cNvPr id="22" name="Text 20"/>
          <p:cNvSpPr/>
          <p:nvPr/>
        </p:nvSpPr>
        <p:spPr>
          <a:xfrm>
            <a:off x="530352" y="36484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New SCBA / Equipment</a:t>
            </a:r>
            <a:endParaRPr lang="en-US" sz="1800" dirty="0"/>
          </a:p>
        </p:txBody>
      </p:sp>
      <p:sp>
        <p:nvSpPr>
          <p:cNvPr id="23" name="Text 21"/>
          <p:cNvSpPr/>
          <p:nvPr/>
        </p:nvSpPr>
        <p:spPr>
          <a:xfrm>
            <a:off x="3886200" y="36758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Safety training, fit testing frequency, equipment maintenance duties</a:t>
            </a:r>
            <a:endParaRPr lang="en-US" sz="17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0">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9144"/>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39" y="36576"/>
            <a:ext cx="7808821"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New Technology: Decision vs. Effects Bargaining</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411480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9" name="Shape 7"/>
          <p:cNvSpPr/>
          <p:nvPr/>
        </p:nvSpPr>
        <p:spPr>
          <a:xfrm>
            <a:off x="320040" y="841248"/>
            <a:ext cx="4114800" cy="402336"/>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393192" y="841248"/>
            <a:ext cx="39684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THE DECISION</a:t>
            </a:r>
            <a:endParaRPr lang="en-US" sz="1300" dirty="0"/>
          </a:p>
        </p:txBody>
      </p:sp>
      <p:sp>
        <p:nvSpPr>
          <p:cNvPr id="11" name="Text 9"/>
          <p:cNvSpPr/>
          <p:nvPr/>
        </p:nvSpPr>
        <p:spPr>
          <a:xfrm>
            <a:off x="457200" y="1353312"/>
            <a:ext cx="3840480" cy="3351276"/>
          </a:xfrm>
          <a:prstGeom prst="rect">
            <a:avLst/>
          </a:prstGeom>
          <a:noFill/>
          <a:ln/>
        </p:spPr>
        <p:txBody>
          <a:bodyPr wrap="square" rtlCol="0" anchor="t"/>
          <a:lstStyle/>
          <a:p>
            <a:pPr marL="342900" indent="-342900">
              <a:spcAft>
                <a:spcPts val="1000"/>
              </a:spcAft>
              <a:buSzPct val="100000"/>
              <a:buChar char="•"/>
            </a:pPr>
            <a:r>
              <a:rPr lang="en-US" sz="1800" b="1" dirty="0">
                <a:solidFill>
                  <a:srgbClr val="1B3A6B"/>
                </a:solidFill>
                <a:latin typeface="Calibri" pitchFamily="34" charset="0"/>
                <a:ea typeface="Calibri" pitchFamily="34" charset="-122"/>
                <a:cs typeface="Calibri" pitchFamily="34" charset="-120"/>
              </a:rPr>
              <a:t>Management MAY have the right to adopt new technology</a:t>
            </a:r>
            <a:endParaRPr lang="en-US" sz="1800" dirty="0"/>
          </a:p>
          <a:p>
            <a:pPr marL="342900" indent="-342900">
              <a:spcAft>
                <a:spcPts val="1000"/>
              </a:spcAft>
              <a:buSzPct val="100000"/>
              <a:buChar char="•"/>
            </a:pPr>
            <a:r>
              <a:rPr lang="en-US" sz="1800" dirty="0">
                <a:solidFill>
                  <a:srgbClr val="334155"/>
                </a:solidFill>
                <a:latin typeface="Calibri" pitchFamily="34" charset="0"/>
                <a:ea typeface="Calibri" pitchFamily="34" charset="-122"/>
                <a:cs typeface="Calibri" pitchFamily="34" charset="-120"/>
              </a:rPr>
              <a:t>But the right to decide ≠ the right to implement without bargaining over effects</a:t>
            </a:r>
            <a:endParaRPr lang="en-US" sz="1800" dirty="0"/>
          </a:p>
        </p:txBody>
      </p:sp>
      <p:sp>
        <p:nvSpPr>
          <p:cNvPr id="12" name="Shape 10"/>
          <p:cNvSpPr/>
          <p:nvPr/>
        </p:nvSpPr>
        <p:spPr>
          <a:xfrm>
            <a:off x="4754880" y="841248"/>
            <a:ext cx="406908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1"/>
          <p:cNvSpPr/>
          <p:nvPr/>
        </p:nvSpPr>
        <p:spPr>
          <a:xfrm>
            <a:off x="4754880" y="841248"/>
            <a:ext cx="4069080" cy="402336"/>
          </a:xfrm>
          <a:prstGeom prst="rect">
            <a:avLst/>
          </a:prstGeom>
          <a:solidFill>
            <a:srgbClr val="C8972E"/>
          </a:solidFill>
          <a:ln w="12700">
            <a:solidFill>
              <a:srgbClr val="C8972E"/>
            </a:solidFill>
            <a:prstDash val="solid"/>
          </a:ln>
        </p:spPr>
        <p:txBody>
          <a:bodyPr/>
          <a:lstStyle/>
          <a:p>
            <a:endParaRPr lang="en-US"/>
          </a:p>
        </p:txBody>
      </p:sp>
      <p:sp>
        <p:nvSpPr>
          <p:cNvPr id="14" name="Text 12"/>
          <p:cNvSpPr/>
          <p:nvPr/>
        </p:nvSpPr>
        <p:spPr>
          <a:xfrm>
            <a:off x="4828032" y="841248"/>
            <a:ext cx="392277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THE EFFECTS (Must Bargain)</a:t>
            </a:r>
            <a:endParaRPr lang="en-US" sz="1300" dirty="0"/>
          </a:p>
        </p:txBody>
      </p:sp>
      <p:sp>
        <p:nvSpPr>
          <p:cNvPr id="15" name="Text 13"/>
          <p:cNvSpPr/>
          <p:nvPr/>
        </p:nvSpPr>
        <p:spPr>
          <a:xfrm>
            <a:off x="4892040" y="1353312"/>
            <a:ext cx="3794760" cy="3351276"/>
          </a:xfrm>
          <a:prstGeom prst="rect">
            <a:avLst/>
          </a:prstGeom>
          <a:noFill/>
          <a:ln/>
        </p:spPr>
        <p:txBody>
          <a:bodyPr wrap="square" rtlCol="0" anchor="t"/>
          <a:lstStyle/>
          <a:p>
            <a:pPr marL="342900" indent="-342900">
              <a:spcAft>
                <a:spcPts val="600"/>
              </a:spcAft>
              <a:buSzPct val="100000"/>
              <a:buChar char="•"/>
            </a:pPr>
            <a:r>
              <a:rPr lang="en-US" sz="1800" b="1" dirty="0">
                <a:solidFill>
                  <a:srgbClr val="92400E"/>
                </a:solidFill>
                <a:latin typeface="Calibri" pitchFamily="34" charset="0"/>
                <a:ea typeface="Calibri" pitchFamily="34" charset="-122"/>
                <a:cs typeface="Calibri" pitchFamily="34" charset="-120"/>
              </a:rPr>
              <a:t>ALL effects on wages, hours &amp; working conditions must be bargained BEFORE implementation</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Demand to bargain immediately on learning of the change</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Insist on status quo until bargaining is complete</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Use information requests to identify every impact</a:t>
            </a: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EFF67654-7E59-4679-4BEF-A86003D61A1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799852A3-C0FE-A1B6-35AE-3E8A28F40A96}"/>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D1CFBD59-6F56-A01B-B864-E6309256BD65}"/>
              </a:ext>
            </a:extLst>
          </p:cNvPr>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a:extLst>
              <a:ext uri="{FF2B5EF4-FFF2-40B4-BE49-F238E27FC236}">
                <a16:creationId xmlns:a16="http://schemas.microsoft.com/office/drawing/2014/main" id="{EC0DEF1D-6DA8-1AC9-224F-A9E6CAF5983F}"/>
              </a:ext>
            </a:extLst>
          </p:cNvPr>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Tools in the Union’s Toolbox to Enforce the Obligation to Bargain</a:t>
            </a:r>
            <a:endParaRPr lang="en-US" sz="3400" u="sng" dirty="0"/>
          </a:p>
        </p:txBody>
      </p:sp>
      <p:sp>
        <p:nvSpPr>
          <p:cNvPr id="5" name="Shape 3">
            <a:extLst>
              <a:ext uri="{FF2B5EF4-FFF2-40B4-BE49-F238E27FC236}">
                <a16:creationId xmlns:a16="http://schemas.microsoft.com/office/drawing/2014/main" id="{0177327B-9209-30DD-312F-438F28D9BAFD}"/>
              </a:ext>
            </a:extLst>
          </p:cNvPr>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extLst>
      <p:ext uri="{BB962C8B-B14F-4D97-AF65-F5344CB8AC3E}">
        <p14:creationId xmlns:p14="http://schemas.microsoft.com/office/powerpoint/2010/main" val="36752270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0261E922-7AA2-8AF0-8CC8-1AF15D567D9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078257E7-3408-781A-BAD7-D9046B54E0F9}"/>
              </a:ext>
            </a:extLst>
          </p:cNvPr>
          <p:cNvSpPr/>
          <p:nvPr/>
        </p:nvSpPr>
        <p:spPr>
          <a:xfrm>
            <a:off x="0" y="10207"/>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21F02FA6-A53E-9A0F-3D6B-041DB6C6FE5C}"/>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EB90E342-4CE7-19A0-92BC-510FC986D65D}"/>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Tools to Enforce the Obligation to Bargain</a:t>
            </a:r>
            <a:endParaRPr lang="en-US" sz="2400" dirty="0"/>
          </a:p>
        </p:txBody>
      </p:sp>
      <p:sp>
        <p:nvSpPr>
          <p:cNvPr id="6" name="Text 4">
            <a:extLst>
              <a:ext uri="{FF2B5EF4-FFF2-40B4-BE49-F238E27FC236}">
                <a16:creationId xmlns:a16="http://schemas.microsoft.com/office/drawing/2014/main" id="{70672C60-4129-CF39-B1FF-020B438D93C1}"/>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9D48584E-D983-B4A9-0FCB-8EAA98E353FF}"/>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a:extLst>
              <a:ext uri="{FF2B5EF4-FFF2-40B4-BE49-F238E27FC236}">
                <a16:creationId xmlns:a16="http://schemas.microsoft.com/office/drawing/2014/main" id="{344464E6-79AA-4574-5DEA-1A2F64D233DD}"/>
              </a:ext>
            </a:extLst>
          </p:cNvPr>
          <p:cNvSpPr/>
          <p:nvPr/>
        </p:nvSpPr>
        <p:spPr>
          <a:xfrm>
            <a:off x="320040" y="8412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9" name="Shape 7">
            <a:extLst>
              <a:ext uri="{FF2B5EF4-FFF2-40B4-BE49-F238E27FC236}">
                <a16:creationId xmlns:a16="http://schemas.microsoft.com/office/drawing/2014/main" id="{21C58C0E-148D-44AC-E738-492DED6B00C5}"/>
              </a:ext>
            </a:extLst>
          </p:cNvPr>
          <p:cNvSpPr/>
          <p:nvPr/>
        </p:nvSpPr>
        <p:spPr>
          <a:xfrm>
            <a:off x="320040" y="841248"/>
            <a:ext cx="128016" cy="822960"/>
          </a:xfrm>
          <a:prstGeom prst="rect">
            <a:avLst/>
          </a:prstGeom>
          <a:solidFill>
            <a:srgbClr val="1B3A6B"/>
          </a:solidFill>
          <a:ln w="12700">
            <a:solidFill>
              <a:srgbClr val="1B3A6B"/>
            </a:solidFill>
            <a:prstDash val="solid"/>
          </a:ln>
        </p:spPr>
        <p:txBody>
          <a:bodyPr/>
          <a:lstStyle/>
          <a:p>
            <a:endParaRPr lang="en-US"/>
          </a:p>
        </p:txBody>
      </p:sp>
      <p:sp>
        <p:nvSpPr>
          <p:cNvPr id="10" name="Text 8">
            <a:extLst>
              <a:ext uri="{FF2B5EF4-FFF2-40B4-BE49-F238E27FC236}">
                <a16:creationId xmlns:a16="http://schemas.microsoft.com/office/drawing/2014/main" id="{1E48A9DD-6E6A-78C8-44BA-304BA89A4490}"/>
              </a:ext>
            </a:extLst>
          </p:cNvPr>
          <p:cNvSpPr/>
          <p:nvPr/>
        </p:nvSpPr>
        <p:spPr>
          <a:xfrm>
            <a:off x="530352" y="9052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Information Requests</a:t>
            </a:r>
            <a:endParaRPr lang="en-US" sz="1800" dirty="0"/>
          </a:p>
        </p:txBody>
      </p:sp>
      <p:sp>
        <p:nvSpPr>
          <p:cNvPr id="11" name="Text 9">
            <a:extLst>
              <a:ext uri="{FF2B5EF4-FFF2-40B4-BE49-F238E27FC236}">
                <a16:creationId xmlns:a16="http://schemas.microsoft.com/office/drawing/2014/main" id="{BE05181E-04C9-EA35-7AFC-8AB99E610752}"/>
              </a:ext>
            </a:extLst>
          </p:cNvPr>
          <p:cNvSpPr/>
          <p:nvPr/>
        </p:nvSpPr>
        <p:spPr>
          <a:xfrm>
            <a:off x="3886200" y="9326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Union is entitled to information needed for negotiating and administering contracts</a:t>
            </a:r>
            <a:endParaRPr lang="en-US" sz="1700" dirty="0"/>
          </a:p>
        </p:txBody>
      </p:sp>
      <p:sp>
        <p:nvSpPr>
          <p:cNvPr id="12" name="Shape 10">
            <a:extLst>
              <a:ext uri="{FF2B5EF4-FFF2-40B4-BE49-F238E27FC236}">
                <a16:creationId xmlns:a16="http://schemas.microsoft.com/office/drawing/2014/main" id="{6ECCE127-4D6D-7F3D-0911-820026B6F0D2}"/>
              </a:ext>
            </a:extLst>
          </p:cNvPr>
          <p:cNvSpPr/>
          <p:nvPr/>
        </p:nvSpPr>
        <p:spPr>
          <a:xfrm>
            <a:off x="320040" y="17556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13" name="Shape 11">
            <a:extLst>
              <a:ext uri="{FF2B5EF4-FFF2-40B4-BE49-F238E27FC236}">
                <a16:creationId xmlns:a16="http://schemas.microsoft.com/office/drawing/2014/main" id="{3EFEEAC5-5B46-A1BF-1FD2-F634970B33B3}"/>
              </a:ext>
            </a:extLst>
          </p:cNvPr>
          <p:cNvSpPr/>
          <p:nvPr/>
        </p:nvSpPr>
        <p:spPr>
          <a:xfrm>
            <a:off x="320040" y="1755648"/>
            <a:ext cx="128016" cy="822960"/>
          </a:xfrm>
          <a:prstGeom prst="rect">
            <a:avLst/>
          </a:prstGeom>
          <a:solidFill>
            <a:srgbClr val="C8972E"/>
          </a:solidFill>
          <a:ln w="12700">
            <a:solidFill>
              <a:srgbClr val="C8972E"/>
            </a:solidFill>
            <a:prstDash val="solid"/>
          </a:ln>
        </p:spPr>
        <p:txBody>
          <a:bodyPr/>
          <a:lstStyle/>
          <a:p>
            <a:endParaRPr lang="en-US"/>
          </a:p>
        </p:txBody>
      </p:sp>
      <p:sp>
        <p:nvSpPr>
          <p:cNvPr id="14" name="Text 12">
            <a:extLst>
              <a:ext uri="{FF2B5EF4-FFF2-40B4-BE49-F238E27FC236}">
                <a16:creationId xmlns:a16="http://schemas.microsoft.com/office/drawing/2014/main" id="{2D2A8CA0-C9FF-F2B4-D878-0E9B99B9268C}"/>
              </a:ext>
            </a:extLst>
          </p:cNvPr>
          <p:cNvSpPr/>
          <p:nvPr/>
        </p:nvSpPr>
        <p:spPr>
          <a:xfrm>
            <a:off x="530352" y="18196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Demands to Bargain</a:t>
            </a:r>
            <a:endParaRPr lang="en-US" sz="1800" dirty="0"/>
          </a:p>
        </p:txBody>
      </p:sp>
      <p:sp>
        <p:nvSpPr>
          <p:cNvPr id="15" name="Text 13">
            <a:extLst>
              <a:ext uri="{FF2B5EF4-FFF2-40B4-BE49-F238E27FC236}">
                <a16:creationId xmlns:a16="http://schemas.microsoft.com/office/drawing/2014/main" id="{3DEBB62C-726E-251F-BD30-62502CA20847}"/>
              </a:ext>
            </a:extLst>
          </p:cNvPr>
          <p:cNvSpPr/>
          <p:nvPr/>
        </p:nvSpPr>
        <p:spPr>
          <a:xfrm>
            <a:off x="3886200" y="18470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Upon notice of intent to change working conditions, timely demand to bargain decision and effects</a:t>
            </a:r>
            <a:endParaRPr lang="en-US" sz="1700" dirty="0"/>
          </a:p>
        </p:txBody>
      </p:sp>
      <p:sp>
        <p:nvSpPr>
          <p:cNvPr id="16" name="Shape 14">
            <a:extLst>
              <a:ext uri="{FF2B5EF4-FFF2-40B4-BE49-F238E27FC236}">
                <a16:creationId xmlns:a16="http://schemas.microsoft.com/office/drawing/2014/main" id="{B61E7397-4DC8-02FF-77E4-7606700C1820}"/>
              </a:ext>
            </a:extLst>
          </p:cNvPr>
          <p:cNvSpPr/>
          <p:nvPr/>
        </p:nvSpPr>
        <p:spPr>
          <a:xfrm>
            <a:off x="320040" y="26700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17" name="Shape 15">
            <a:extLst>
              <a:ext uri="{FF2B5EF4-FFF2-40B4-BE49-F238E27FC236}">
                <a16:creationId xmlns:a16="http://schemas.microsoft.com/office/drawing/2014/main" id="{6AF166B7-2B74-7BA4-3B4F-4CB8A944B696}"/>
              </a:ext>
            </a:extLst>
          </p:cNvPr>
          <p:cNvSpPr/>
          <p:nvPr/>
        </p:nvSpPr>
        <p:spPr>
          <a:xfrm>
            <a:off x="320040" y="2670048"/>
            <a:ext cx="128016" cy="822960"/>
          </a:xfrm>
          <a:prstGeom prst="rect">
            <a:avLst/>
          </a:prstGeom>
          <a:solidFill>
            <a:srgbClr val="1B3A6B"/>
          </a:solidFill>
          <a:ln w="12700">
            <a:solidFill>
              <a:srgbClr val="1B3A6B"/>
            </a:solidFill>
            <a:prstDash val="solid"/>
          </a:ln>
        </p:spPr>
        <p:txBody>
          <a:bodyPr/>
          <a:lstStyle/>
          <a:p>
            <a:endParaRPr lang="en-US"/>
          </a:p>
        </p:txBody>
      </p:sp>
      <p:sp>
        <p:nvSpPr>
          <p:cNvPr id="18" name="Text 16">
            <a:extLst>
              <a:ext uri="{FF2B5EF4-FFF2-40B4-BE49-F238E27FC236}">
                <a16:creationId xmlns:a16="http://schemas.microsoft.com/office/drawing/2014/main" id="{12CFB91F-4C57-D865-FA1B-8131ACF9BE74}"/>
              </a:ext>
            </a:extLst>
          </p:cNvPr>
          <p:cNvSpPr/>
          <p:nvPr/>
        </p:nvSpPr>
        <p:spPr>
          <a:xfrm>
            <a:off x="530352" y="27340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Unfair Labor Practices</a:t>
            </a:r>
            <a:endParaRPr lang="en-US" sz="1800" dirty="0"/>
          </a:p>
        </p:txBody>
      </p:sp>
      <p:sp>
        <p:nvSpPr>
          <p:cNvPr id="19" name="Text 17">
            <a:extLst>
              <a:ext uri="{FF2B5EF4-FFF2-40B4-BE49-F238E27FC236}">
                <a16:creationId xmlns:a16="http://schemas.microsoft.com/office/drawing/2014/main" id="{81D036CC-35B6-28A4-7C76-8D2342534A02}"/>
              </a:ext>
            </a:extLst>
          </p:cNvPr>
          <p:cNvSpPr/>
          <p:nvPr/>
        </p:nvSpPr>
        <p:spPr>
          <a:xfrm>
            <a:off x="3886200" y="2670048"/>
            <a:ext cx="4892040" cy="786384"/>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Unilateral changes to mandatory subjects without notice to union, with insufficient notice to union, or without bargaining = ULP</a:t>
            </a:r>
            <a:endParaRPr lang="en-US" sz="1700" dirty="0"/>
          </a:p>
        </p:txBody>
      </p:sp>
      <p:sp>
        <p:nvSpPr>
          <p:cNvPr id="20" name="Shape 18">
            <a:extLst>
              <a:ext uri="{FF2B5EF4-FFF2-40B4-BE49-F238E27FC236}">
                <a16:creationId xmlns:a16="http://schemas.microsoft.com/office/drawing/2014/main" id="{9CBC8326-E680-D321-911E-78CF5C64BCF0}"/>
              </a:ext>
            </a:extLst>
          </p:cNvPr>
          <p:cNvSpPr/>
          <p:nvPr/>
        </p:nvSpPr>
        <p:spPr>
          <a:xfrm>
            <a:off x="320040" y="3584448"/>
            <a:ext cx="8503920" cy="822960"/>
          </a:xfrm>
          <a:prstGeom prst="rect">
            <a:avLst/>
          </a:prstGeom>
          <a:solidFill>
            <a:srgbClr val="FFFFFF"/>
          </a:solidFill>
          <a:ln w="12700">
            <a:solidFill>
              <a:srgbClr val="CBD5E1"/>
            </a:solidFill>
            <a:prstDash val="solid"/>
          </a:ln>
          <a:effectLst>
            <a:outerShdw blurRad="38100" dist="12700" dir="8100000" algn="bl" rotWithShape="0">
              <a:srgbClr val="000000">
                <a:alpha val="6000"/>
              </a:srgbClr>
            </a:outerShdw>
          </a:effectLst>
        </p:spPr>
        <p:txBody>
          <a:bodyPr/>
          <a:lstStyle/>
          <a:p>
            <a:endParaRPr lang="en-US"/>
          </a:p>
        </p:txBody>
      </p:sp>
      <p:sp>
        <p:nvSpPr>
          <p:cNvPr id="21" name="Shape 19">
            <a:extLst>
              <a:ext uri="{FF2B5EF4-FFF2-40B4-BE49-F238E27FC236}">
                <a16:creationId xmlns:a16="http://schemas.microsoft.com/office/drawing/2014/main" id="{6CFCBA53-A6D1-232C-05A3-293907E7D65F}"/>
              </a:ext>
            </a:extLst>
          </p:cNvPr>
          <p:cNvSpPr/>
          <p:nvPr/>
        </p:nvSpPr>
        <p:spPr>
          <a:xfrm>
            <a:off x="320040" y="3584448"/>
            <a:ext cx="128016" cy="822960"/>
          </a:xfrm>
          <a:prstGeom prst="rect">
            <a:avLst/>
          </a:prstGeom>
          <a:solidFill>
            <a:srgbClr val="C8972E"/>
          </a:solidFill>
          <a:ln w="12700">
            <a:solidFill>
              <a:srgbClr val="C8972E"/>
            </a:solidFill>
            <a:prstDash val="solid"/>
          </a:ln>
        </p:spPr>
        <p:txBody>
          <a:bodyPr/>
          <a:lstStyle/>
          <a:p>
            <a:endParaRPr lang="en-US"/>
          </a:p>
        </p:txBody>
      </p:sp>
      <p:sp>
        <p:nvSpPr>
          <p:cNvPr id="22" name="Text 20">
            <a:extLst>
              <a:ext uri="{FF2B5EF4-FFF2-40B4-BE49-F238E27FC236}">
                <a16:creationId xmlns:a16="http://schemas.microsoft.com/office/drawing/2014/main" id="{2398473C-6881-74A0-F0F7-94D357C08DB7}"/>
              </a:ext>
            </a:extLst>
          </p:cNvPr>
          <p:cNvSpPr/>
          <p:nvPr/>
        </p:nvSpPr>
        <p:spPr>
          <a:xfrm>
            <a:off x="530352" y="3648456"/>
            <a:ext cx="3291840" cy="694944"/>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Unfair Labor Practices (more)</a:t>
            </a:r>
            <a:endParaRPr lang="en-US" sz="1800" dirty="0"/>
          </a:p>
        </p:txBody>
      </p:sp>
      <p:sp>
        <p:nvSpPr>
          <p:cNvPr id="23" name="Text 21">
            <a:extLst>
              <a:ext uri="{FF2B5EF4-FFF2-40B4-BE49-F238E27FC236}">
                <a16:creationId xmlns:a16="http://schemas.microsoft.com/office/drawing/2014/main" id="{1E04B121-7193-A67A-F251-604E4B71BEB7}"/>
              </a:ext>
            </a:extLst>
          </p:cNvPr>
          <p:cNvSpPr/>
          <p:nvPr/>
        </p:nvSpPr>
        <p:spPr>
          <a:xfrm>
            <a:off x="3886200" y="3675888"/>
            <a:ext cx="4892040" cy="640080"/>
          </a:xfrm>
          <a:prstGeom prst="rect">
            <a:avLst/>
          </a:prstGeom>
          <a:noFill/>
          <a:ln/>
        </p:spPr>
        <p:txBody>
          <a:bodyPr wrap="square" rtlCol="0" anchor="ctr"/>
          <a:lstStyle/>
          <a:p>
            <a:pPr marL="0" indent="0">
              <a:buNone/>
            </a:pPr>
            <a:r>
              <a:rPr lang="en-US" sz="1700" dirty="0">
                <a:solidFill>
                  <a:srgbClr val="334155"/>
                </a:solidFill>
                <a:latin typeface="Calibri" pitchFamily="34" charset="0"/>
                <a:ea typeface="Calibri" pitchFamily="34" charset="-122"/>
                <a:cs typeface="Calibri" pitchFamily="34" charset="-120"/>
              </a:rPr>
              <a:t>Employer refusal to provide info relevant to contract administration = ULP</a:t>
            </a:r>
          </a:p>
        </p:txBody>
      </p:sp>
    </p:spTree>
    <p:extLst>
      <p:ext uri="{BB962C8B-B14F-4D97-AF65-F5344CB8AC3E}">
        <p14:creationId xmlns:p14="http://schemas.microsoft.com/office/powerpoint/2010/main" val="1809865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143B717F-1403-DB94-60F5-EE364EBAB47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EC3B1F4-D8E8-54D1-3656-A44C63CB8285}"/>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8006084F-5A06-3C9B-39D6-8A351A2DE825}"/>
              </a:ext>
            </a:extLst>
          </p:cNvPr>
          <p:cNvSpPr/>
          <p:nvPr/>
        </p:nvSpPr>
        <p:spPr>
          <a:xfrm>
            <a:off x="411480" y="457200"/>
            <a:ext cx="8229600" cy="1097280"/>
          </a:xfrm>
          <a:prstGeom prst="rect">
            <a:avLst/>
          </a:prstGeom>
          <a:noFill/>
          <a:ln/>
        </p:spPr>
        <p:txBody>
          <a:bodyPr wrap="square" rtlCol="0" anchor="ctr"/>
          <a:lstStyle/>
          <a:p>
            <a:pPr marL="0" indent="0">
              <a:buNone/>
            </a:pPr>
            <a:r>
              <a:rPr lang="en-US" sz="4200" b="1" dirty="0">
                <a:solidFill>
                  <a:srgbClr val="FFFFFF"/>
                </a:solidFill>
                <a:latin typeface="Calibri" pitchFamily="34" charset="0"/>
                <a:ea typeface="Calibri" pitchFamily="34" charset="-122"/>
                <a:cs typeface="Calibri" pitchFamily="34" charset="-120"/>
              </a:rPr>
              <a:t>Questions &amp; Discussion</a:t>
            </a:r>
            <a:endParaRPr lang="en-US" sz="4200" dirty="0"/>
          </a:p>
        </p:txBody>
      </p:sp>
      <p:sp>
        <p:nvSpPr>
          <p:cNvPr id="4" name="Shape 2">
            <a:extLst>
              <a:ext uri="{FF2B5EF4-FFF2-40B4-BE49-F238E27FC236}">
                <a16:creationId xmlns:a16="http://schemas.microsoft.com/office/drawing/2014/main" id="{55FD67D2-8FFF-E743-8839-240BF81E205F}"/>
              </a:ext>
            </a:extLst>
          </p:cNvPr>
          <p:cNvSpPr/>
          <p:nvPr/>
        </p:nvSpPr>
        <p:spPr>
          <a:xfrm>
            <a:off x="411480" y="1664208"/>
            <a:ext cx="8229600" cy="36576"/>
          </a:xfrm>
          <a:prstGeom prst="rect">
            <a:avLst/>
          </a:prstGeom>
          <a:solidFill>
            <a:srgbClr val="C8972E"/>
          </a:solidFill>
          <a:ln w="12700">
            <a:solidFill>
              <a:srgbClr val="C8972E"/>
            </a:solidFill>
            <a:prstDash val="solid"/>
          </a:ln>
        </p:spPr>
        <p:txBody>
          <a:bodyPr/>
          <a:lstStyle/>
          <a:p>
            <a:endParaRPr lang="en-US"/>
          </a:p>
        </p:txBody>
      </p:sp>
      <p:sp>
        <p:nvSpPr>
          <p:cNvPr id="5" name="Shape 3">
            <a:extLst>
              <a:ext uri="{FF2B5EF4-FFF2-40B4-BE49-F238E27FC236}">
                <a16:creationId xmlns:a16="http://schemas.microsoft.com/office/drawing/2014/main" id="{FA4C4F7F-EE47-DF71-A8DD-7A12630662A2}"/>
              </a:ext>
            </a:extLst>
          </p:cNvPr>
          <p:cNvSpPr/>
          <p:nvPr/>
        </p:nvSpPr>
        <p:spPr>
          <a:xfrm>
            <a:off x="411480" y="1828800"/>
            <a:ext cx="2697480" cy="2331720"/>
          </a:xfrm>
          <a:prstGeom prst="rect">
            <a:avLst/>
          </a:prstGeom>
          <a:solidFill>
            <a:srgbClr val="1B3A6B"/>
          </a:solidFill>
          <a:ln w="12700">
            <a:solidFill>
              <a:srgbClr val="C8972E"/>
            </a:solidFill>
            <a:prstDash val="solid"/>
          </a:ln>
        </p:spPr>
        <p:txBody>
          <a:bodyPr/>
          <a:lstStyle/>
          <a:p>
            <a:endParaRPr lang="en-US"/>
          </a:p>
        </p:txBody>
      </p:sp>
      <p:sp>
        <p:nvSpPr>
          <p:cNvPr id="6" name="Text 4">
            <a:extLst>
              <a:ext uri="{FF2B5EF4-FFF2-40B4-BE49-F238E27FC236}">
                <a16:creationId xmlns:a16="http://schemas.microsoft.com/office/drawing/2014/main" id="{F122D84C-5A85-D12A-E7EF-C985EBD11AA4}"/>
              </a:ext>
            </a:extLst>
          </p:cNvPr>
          <p:cNvSpPr/>
          <p:nvPr/>
        </p:nvSpPr>
        <p:spPr>
          <a:xfrm>
            <a:off x="52120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Mike Tedesco</a:t>
            </a:r>
            <a:endParaRPr lang="en-US" sz="1600" dirty="0"/>
          </a:p>
        </p:txBody>
      </p:sp>
      <p:sp>
        <p:nvSpPr>
          <p:cNvPr id="7" name="Text 5">
            <a:extLst>
              <a:ext uri="{FF2B5EF4-FFF2-40B4-BE49-F238E27FC236}">
                <a16:creationId xmlns:a16="http://schemas.microsoft.com/office/drawing/2014/main" id="{52D5021D-BA4A-C91E-B81A-B0ECA3DD2EE9}"/>
              </a:ext>
            </a:extLst>
          </p:cNvPr>
          <p:cNvSpPr/>
          <p:nvPr/>
        </p:nvSpPr>
        <p:spPr>
          <a:xfrm>
            <a:off x="52120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Tedesco Law Group</a:t>
            </a:r>
            <a:endParaRPr lang="en-US" sz="1100" dirty="0"/>
          </a:p>
        </p:txBody>
      </p:sp>
      <p:sp>
        <p:nvSpPr>
          <p:cNvPr id="8" name="Shape 6">
            <a:extLst>
              <a:ext uri="{FF2B5EF4-FFF2-40B4-BE49-F238E27FC236}">
                <a16:creationId xmlns:a16="http://schemas.microsoft.com/office/drawing/2014/main" id="{0FD158B8-3571-EF76-B915-3DC4802979B9}"/>
              </a:ext>
            </a:extLst>
          </p:cNvPr>
          <p:cNvSpPr/>
          <p:nvPr/>
        </p:nvSpPr>
        <p:spPr>
          <a:xfrm>
            <a:off x="52120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9" name="Text 7">
            <a:extLst>
              <a:ext uri="{FF2B5EF4-FFF2-40B4-BE49-F238E27FC236}">
                <a16:creationId xmlns:a16="http://schemas.microsoft.com/office/drawing/2014/main" id="{573C5A7A-11A9-EBA5-3147-776976442B4B}"/>
              </a:ext>
            </a:extLst>
          </p:cNvPr>
          <p:cNvSpPr/>
          <p:nvPr/>
        </p:nvSpPr>
        <p:spPr>
          <a:xfrm>
            <a:off x="52120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mike@miketlaw.com  |  (866) 697-6015</a:t>
            </a:r>
            <a:endParaRPr lang="en-US" sz="1150" dirty="0"/>
          </a:p>
        </p:txBody>
      </p:sp>
      <p:sp>
        <p:nvSpPr>
          <p:cNvPr id="10" name="Shape 8">
            <a:extLst>
              <a:ext uri="{FF2B5EF4-FFF2-40B4-BE49-F238E27FC236}">
                <a16:creationId xmlns:a16="http://schemas.microsoft.com/office/drawing/2014/main" id="{6B2D53A0-ABB8-5CCE-0C48-82785DA62F60}"/>
              </a:ext>
            </a:extLst>
          </p:cNvPr>
          <p:cNvSpPr/>
          <p:nvPr/>
        </p:nvSpPr>
        <p:spPr>
          <a:xfrm>
            <a:off x="3291840" y="1828800"/>
            <a:ext cx="2697480" cy="2331720"/>
          </a:xfrm>
          <a:prstGeom prst="rect">
            <a:avLst/>
          </a:prstGeom>
          <a:solidFill>
            <a:srgbClr val="1B3A6B"/>
          </a:solidFill>
          <a:ln w="12700">
            <a:solidFill>
              <a:srgbClr val="C8972E"/>
            </a:solidFill>
            <a:prstDash val="solid"/>
          </a:ln>
        </p:spPr>
        <p:txBody>
          <a:bodyPr/>
          <a:lstStyle/>
          <a:p>
            <a:endParaRPr lang="en-US"/>
          </a:p>
        </p:txBody>
      </p:sp>
      <p:sp>
        <p:nvSpPr>
          <p:cNvPr id="11" name="Text 9">
            <a:extLst>
              <a:ext uri="{FF2B5EF4-FFF2-40B4-BE49-F238E27FC236}">
                <a16:creationId xmlns:a16="http://schemas.microsoft.com/office/drawing/2014/main" id="{AF36AFE4-E94A-B4E7-E473-4AA0ECA47B7C}"/>
              </a:ext>
            </a:extLst>
          </p:cNvPr>
          <p:cNvSpPr/>
          <p:nvPr/>
        </p:nvSpPr>
        <p:spPr>
          <a:xfrm>
            <a:off x="340156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Alex Skalbania</a:t>
            </a:r>
            <a:endParaRPr lang="en-US" sz="1600" dirty="0"/>
          </a:p>
        </p:txBody>
      </p:sp>
      <p:sp>
        <p:nvSpPr>
          <p:cNvPr id="12" name="Text 10">
            <a:extLst>
              <a:ext uri="{FF2B5EF4-FFF2-40B4-BE49-F238E27FC236}">
                <a16:creationId xmlns:a16="http://schemas.microsoft.com/office/drawing/2014/main" id="{9383B63B-DC5D-6EE1-AC33-F08478AE1967}"/>
              </a:ext>
            </a:extLst>
          </p:cNvPr>
          <p:cNvSpPr/>
          <p:nvPr/>
        </p:nvSpPr>
        <p:spPr>
          <a:xfrm>
            <a:off x="340156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Emmal Skalbania &amp; Vinnedge</a:t>
            </a:r>
            <a:endParaRPr lang="en-US" sz="1100" dirty="0"/>
          </a:p>
        </p:txBody>
      </p:sp>
      <p:sp>
        <p:nvSpPr>
          <p:cNvPr id="13" name="Shape 11">
            <a:extLst>
              <a:ext uri="{FF2B5EF4-FFF2-40B4-BE49-F238E27FC236}">
                <a16:creationId xmlns:a16="http://schemas.microsoft.com/office/drawing/2014/main" id="{C99A5F98-8E28-95F7-A4FA-2E4B359800A7}"/>
              </a:ext>
            </a:extLst>
          </p:cNvPr>
          <p:cNvSpPr/>
          <p:nvPr/>
        </p:nvSpPr>
        <p:spPr>
          <a:xfrm>
            <a:off x="340156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14" name="Text 12">
            <a:extLst>
              <a:ext uri="{FF2B5EF4-FFF2-40B4-BE49-F238E27FC236}">
                <a16:creationId xmlns:a16="http://schemas.microsoft.com/office/drawing/2014/main" id="{E6E4AE5C-1B2F-7D86-E50F-84AF2AC2F7F9}"/>
              </a:ext>
            </a:extLst>
          </p:cNvPr>
          <p:cNvSpPr/>
          <p:nvPr/>
        </p:nvSpPr>
        <p:spPr>
          <a:xfrm>
            <a:off x="340156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emmalskalbania.com</a:t>
            </a:r>
            <a:endParaRPr lang="en-US" sz="1150" dirty="0"/>
          </a:p>
        </p:txBody>
      </p:sp>
      <p:sp>
        <p:nvSpPr>
          <p:cNvPr id="15" name="Shape 13">
            <a:extLst>
              <a:ext uri="{FF2B5EF4-FFF2-40B4-BE49-F238E27FC236}">
                <a16:creationId xmlns:a16="http://schemas.microsoft.com/office/drawing/2014/main" id="{4627E379-3F5E-6A82-3DD1-95B8247DB873}"/>
              </a:ext>
            </a:extLst>
          </p:cNvPr>
          <p:cNvSpPr/>
          <p:nvPr/>
        </p:nvSpPr>
        <p:spPr>
          <a:xfrm>
            <a:off x="6172200" y="1828800"/>
            <a:ext cx="2697480" cy="2331720"/>
          </a:xfrm>
          <a:prstGeom prst="rect">
            <a:avLst/>
          </a:prstGeom>
          <a:solidFill>
            <a:srgbClr val="1B3A6B"/>
          </a:solidFill>
          <a:ln w="12700">
            <a:solidFill>
              <a:srgbClr val="C8972E"/>
            </a:solidFill>
            <a:prstDash val="solid"/>
          </a:ln>
        </p:spPr>
        <p:txBody>
          <a:bodyPr/>
          <a:lstStyle/>
          <a:p>
            <a:endParaRPr lang="en-US" dirty="0"/>
          </a:p>
        </p:txBody>
      </p:sp>
      <p:sp>
        <p:nvSpPr>
          <p:cNvPr id="16" name="Text 14">
            <a:extLst>
              <a:ext uri="{FF2B5EF4-FFF2-40B4-BE49-F238E27FC236}">
                <a16:creationId xmlns:a16="http://schemas.microsoft.com/office/drawing/2014/main" id="{9842B132-B6DC-0BC1-1426-D6FC2C6FB01C}"/>
              </a:ext>
            </a:extLst>
          </p:cNvPr>
          <p:cNvSpPr/>
          <p:nvPr/>
        </p:nvSpPr>
        <p:spPr>
          <a:xfrm>
            <a:off x="628192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Jennifer L. Robbins</a:t>
            </a:r>
            <a:endParaRPr lang="en-US" sz="1600" dirty="0"/>
          </a:p>
        </p:txBody>
      </p:sp>
      <p:sp>
        <p:nvSpPr>
          <p:cNvPr id="17" name="Text 15">
            <a:extLst>
              <a:ext uri="{FF2B5EF4-FFF2-40B4-BE49-F238E27FC236}">
                <a16:creationId xmlns:a16="http://schemas.microsoft.com/office/drawing/2014/main" id="{FC020E60-879A-9C34-1615-28F694F650D7}"/>
              </a:ext>
            </a:extLst>
          </p:cNvPr>
          <p:cNvSpPr/>
          <p:nvPr/>
        </p:nvSpPr>
        <p:spPr>
          <a:xfrm>
            <a:off x="628192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Barnard Iglitzin &amp; Lavitt</a:t>
            </a:r>
            <a:endParaRPr lang="en-US" sz="1100" dirty="0"/>
          </a:p>
        </p:txBody>
      </p:sp>
      <p:sp>
        <p:nvSpPr>
          <p:cNvPr id="18" name="Shape 16">
            <a:extLst>
              <a:ext uri="{FF2B5EF4-FFF2-40B4-BE49-F238E27FC236}">
                <a16:creationId xmlns:a16="http://schemas.microsoft.com/office/drawing/2014/main" id="{451DFDDF-7307-C6CF-559E-866C1C646C1E}"/>
              </a:ext>
            </a:extLst>
          </p:cNvPr>
          <p:cNvSpPr/>
          <p:nvPr/>
        </p:nvSpPr>
        <p:spPr>
          <a:xfrm>
            <a:off x="628192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19" name="Text 17">
            <a:extLst>
              <a:ext uri="{FF2B5EF4-FFF2-40B4-BE49-F238E27FC236}">
                <a16:creationId xmlns:a16="http://schemas.microsoft.com/office/drawing/2014/main" id="{684F48DC-9D2B-6BDD-F51E-25947280A4FF}"/>
              </a:ext>
            </a:extLst>
          </p:cNvPr>
          <p:cNvSpPr/>
          <p:nvPr/>
        </p:nvSpPr>
        <p:spPr>
          <a:xfrm>
            <a:off x="628192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robbins@workerlaw.com  |  (206) 257-6008</a:t>
            </a:r>
            <a:endParaRPr lang="en-US" sz="1150" dirty="0"/>
          </a:p>
        </p:txBody>
      </p:sp>
      <p:sp>
        <p:nvSpPr>
          <p:cNvPr id="20" name="Text 18">
            <a:extLst>
              <a:ext uri="{FF2B5EF4-FFF2-40B4-BE49-F238E27FC236}">
                <a16:creationId xmlns:a16="http://schemas.microsoft.com/office/drawing/2014/main" id="{F0C9BD14-E30E-B112-31B8-5FC29C22D973}"/>
              </a:ext>
            </a:extLst>
          </p:cNvPr>
          <p:cNvSpPr/>
          <p:nvPr/>
        </p:nvSpPr>
        <p:spPr>
          <a:xfrm>
            <a:off x="411480" y="4796028"/>
            <a:ext cx="8229600" cy="292608"/>
          </a:xfrm>
          <a:prstGeom prst="rect">
            <a:avLst/>
          </a:prstGeom>
          <a:noFill/>
          <a:ln/>
        </p:spPr>
        <p:txBody>
          <a:bodyPr wrap="square" rtlCol="0" anchor="ctr"/>
          <a:lstStyle/>
          <a:p>
            <a:pPr marL="0" indent="0" algn="ctr">
              <a:buNone/>
            </a:pPr>
            <a:r>
              <a:rPr lang="en-US" sz="950" dirty="0">
                <a:solidFill>
                  <a:srgbClr val="64748B"/>
                </a:solidFill>
                <a:latin typeface="Calibri" pitchFamily="34" charset="0"/>
                <a:ea typeface="Calibri" pitchFamily="34" charset="-122"/>
                <a:cs typeface="Calibri" pitchFamily="34" charset="-120"/>
              </a:rPr>
              <a:t>IAFF – WSCFF Joint Educational Seminar  |  April 21–23, 2026  |  Wenatchee, WA</a:t>
            </a:r>
            <a:endParaRPr lang="en-US" sz="950" dirty="0"/>
          </a:p>
        </p:txBody>
      </p:sp>
    </p:spTree>
    <p:extLst>
      <p:ext uri="{BB962C8B-B14F-4D97-AF65-F5344CB8AC3E}">
        <p14:creationId xmlns:p14="http://schemas.microsoft.com/office/powerpoint/2010/main" val="887342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29E2C1C9-5C6F-B0BD-ECD0-3FE0B76CF54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8165936-ADD6-C220-14D2-AE2DD57D7534}"/>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dirty="0"/>
          </a:p>
        </p:txBody>
      </p:sp>
      <p:sp>
        <p:nvSpPr>
          <p:cNvPr id="3" name="Shape 1">
            <a:extLst>
              <a:ext uri="{FF2B5EF4-FFF2-40B4-BE49-F238E27FC236}">
                <a16:creationId xmlns:a16="http://schemas.microsoft.com/office/drawing/2014/main" id="{1E8C5A59-8C84-2458-4BBD-457E6AB1A07A}"/>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C0F411D3-5ECE-AA3C-D417-2A401C2942F1}"/>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3 Session Roadmap  (40 Minutes)</a:t>
            </a:r>
            <a:endParaRPr lang="en-US" sz="2400" dirty="0"/>
          </a:p>
        </p:txBody>
      </p:sp>
      <p:sp>
        <p:nvSpPr>
          <p:cNvPr id="5" name="Text 3">
            <a:extLst>
              <a:ext uri="{FF2B5EF4-FFF2-40B4-BE49-F238E27FC236}">
                <a16:creationId xmlns:a16="http://schemas.microsoft.com/office/drawing/2014/main" id="{F8239052-E9B3-90F5-CF16-20BE66C8BFBA}"/>
              </a:ext>
            </a:extLst>
          </p:cNvPr>
          <p:cNvSpPr/>
          <p:nvPr/>
        </p:nvSpPr>
        <p:spPr>
          <a:xfrm>
            <a:off x="0" y="4869180"/>
            <a:ext cx="9144000" cy="274320"/>
          </a:xfrm>
          <a:prstGeom prst="rect">
            <a:avLst/>
          </a:prstGeom>
          <a:noFill/>
          <a:ln/>
        </p:spPr>
        <p:txBody>
          <a:bodyPr wrap="square" lIns="0" tIns="0" rIns="0" bIns="0" rtlCol="0" anchor="ctr"/>
          <a:lstStyle/>
          <a:p>
            <a:pPr algn="ct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6" name="Shape 4">
            <a:extLst>
              <a:ext uri="{FF2B5EF4-FFF2-40B4-BE49-F238E27FC236}">
                <a16:creationId xmlns:a16="http://schemas.microsoft.com/office/drawing/2014/main" id="{6EF7C489-80CB-B3C7-081A-A9C2EC23AD06}"/>
              </a:ext>
            </a:extLst>
          </p:cNvPr>
          <p:cNvSpPr/>
          <p:nvPr/>
        </p:nvSpPr>
        <p:spPr>
          <a:xfrm>
            <a:off x="320040" y="82296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7" name="Shape 5">
            <a:extLst>
              <a:ext uri="{FF2B5EF4-FFF2-40B4-BE49-F238E27FC236}">
                <a16:creationId xmlns:a16="http://schemas.microsoft.com/office/drawing/2014/main" id="{35BEA77C-1B5D-8C0D-C729-1C73DA0B07C1}"/>
              </a:ext>
            </a:extLst>
          </p:cNvPr>
          <p:cNvSpPr/>
          <p:nvPr/>
        </p:nvSpPr>
        <p:spPr>
          <a:xfrm>
            <a:off x="320040" y="822960"/>
            <a:ext cx="420624" cy="475488"/>
          </a:xfrm>
          <a:prstGeom prst="rect">
            <a:avLst/>
          </a:prstGeom>
          <a:solidFill>
            <a:srgbClr val="B91C1C"/>
          </a:solidFill>
          <a:ln w="12700">
            <a:solidFill>
              <a:srgbClr val="B91C1C"/>
            </a:solidFill>
            <a:prstDash val="solid"/>
          </a:ln>
        </p:spPr>
        <p:txBody>
          <a:bodyPr/>
          <a:lstStyle/>
          <a:p>
            <a:endParaRPr lang="en-US"/>
          </a:p>
        </p:txBody>
      </p:sp>
      <p:sp>
        <p:nvSpPr>
          <p:cNvPr id="8" name="Text 6">
            <a:extLst>
              <a:ext uri="{FF2B5EF4-FFF2-40B4-BE49-F238E27FC236}">
                <a16:creationId xmlns:a16="http://schemas.microsoft.com/office/drawing/2014/main" id="{82D672F7-DAA5-B08E-010B-92F55E1D21ED}"/>
              </a:ext>
            </a:extLst>
          </p:cNvPr>
          <p:cNvSpPr/>
          <p:nvPr/>
        </p:nvSpPr>
        <p:spPr>
          <a:xfrm>
            <a:off x="320040" y="822960"/>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9" name="Text 7">
            <a:extLst>
              <a:ext uri="{FF2B5EF4-FFF2-40B4-BE49-F238E27FC236}">
                <a16:creationId xmlns:a16="http://schemas.microsoft.com/office/drawing/2014/main" id="{2BC046D0-D10D-4250-EBBC-6EC030C11FD3}"/>
              </a:ext>
            </a:extLst>
          </p:cNvPr>
          <p:cNvSpPr/>
          <p:nvPr/>
        </p:nvSpPr>
        <p:spPr>
          <a:xfrm>
            <a:off x="804672" y="896112"/>
            <a:ext cx="6373368"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MOUs and LOAs After the Contract Has Been Ratified </a:t>
            </a:r>
            <a:endParaRPr lang="en-US" sz="1350" dirty="0"/>
          </a:p>
        </p:txBody>
      </p:sp>
      <p:sp>
        <p:nvSpPr>
          <p:cNvPr id="10" name="Text 8">
            <a:extLst>
              <a:ext uri="{FF2B5EF4-FFF2-40B4-BE49-F238E27FC236}">
                <a16:creationId xmlns:a16="http://schemas.microsoft.com/office/drawing/2014/main" id="{03A068C0-0739-813B-9A2B-4B1B5E1B752C}"/>
              </a:ext>
            </a:extLst>
          </p:cNvPr>
          <p:cNvSpPr/>
          <p:nvPr/>
        </p:nvSpPr>
        <p:spPr>
          <a:xfrm>
            <a:off x="7223760" y="914400"/>
            <a:ext cx="1645920" cy="292608"/>
          </a:xfrm>
          <a:prstGeom prst="rect">
            <a:avLst/>
          </a:prstGeom>
          <a:noFill/>
          <a:ln/>
        </p:spPr>
        <p:txBody>
          <a:bodyPr wrap="square" lIns="0" tIns="0" rIns="0" bIns="0" rtlCol="0" anchor="ctr"/>
          <a:lstStyle/>
          <a:p>
            <a:pPr marL="0" indent="0" algn="r">
              <a:buNone/>
            </a:pPr>
            <a:endParaRPr lang="en-US" sz="1100" dirty="0"/>
          </a:p>
        </p:txBody>
      </p:sp>
      <p:sp>
        <p:nvSpPr>
          <p:cNvPr id="11" name="Shape 9">
            <a:extLst>
              <a:ext uri="{FF2B5EF4-FFF2-40B4-BE49-F238E27FC236}">
                <a16:creationId xmlns:a16="http://schemas.microsoft.com/office/drawing/2014/main" id="{C4627A5A-118F-D2E2-5E85-3CD440955E74}"/>
              </a:ext>
            </a:extLst>
          </p:cNvPr>
          <p:cNvSpPr/>
          <p:nvPr/>
        </p:nvSpPr>
        <p:spPr>
          <a:xfrm>
            <a:off x="320040" y="135331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2" name="Shape 10">
            <a:extLst>
              <a:ext uri="{FF2B5EF4-FFF2-40B4-BE49-F238E27FC236}">
                <a16:creationId xmlns:a16="http://schemas.microsoft.com/office/drawing/2014/main" id="{462C935B-1863-7B73-9DE4-852FC39D74BF}"/>
              </a:ext>
            </a:extLst>
          </p:cNvPr>
          <p:cNvSpPr/>
          <p:nvPr/>
        </p:nvSpPr>
        <p:spPr>
          <a:xfrm>
            <a:off x="320040" y="1353312"/>
            <a:ext cx="420624" cy="475488"/>
          </a:xfrm>
          <a:prstGeom prst="rect">
            <a:avLst/>
          </a:prstGeom>
          <a:solidFill>
            <a:srgbClr val="1B3A6B"/>
          </a:solidFill>
          <a:ln w="12700">
            <a:solidFill>
              <a:srgbClr val="1B3A6B"/>
            </a:solidFill>
            <a:prstDash val="solid"/>
          </a:ln>
        </p:spPr>
        <p:txBody>
          <a:bodyPr/>
          <a:lstStyle/>
          <a:p>
            <a:endParaRPr lang="en-US"/>
          </a:p>
        </p:txBody>
      </p:sp>
      <p:sp>
        <p:nvSpPr>
          <p:cNvPr id="13" name="Text 11">
            <a:extLst>
              <a:ext uri="{FF2B5EF4-FFF2-40B4-BE49-F238E27FC236}">
                <a16:creationId xmlns:a16="http://schemas.microsoft.com/office/drawing/2014/main" id="{8DA1AFB8-36A3-31F8-DC8F-9CF65B54A473}"/>
              </a:ext>
            </a:extLst>
          </p:cNvPr>
          <p:cNvSpPr/>
          <p:nvPr/>
        </p:nvSpPr>
        <p:spPr>
          <a:xfrm>
            <a:off x="320040" y="1353312"/>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a:t>
            </a:r>
            <a:endParaRPr lang="en-US" sz="1400" dirty="0"/>
          </a:p>
        </p:txBody>
      </p:sp>
      <p:sp>
        <p:nvSpPr>
          <p:cNvPr id="14" name="Text 12">
            <a:extLst>
              <a:ext uri="{FF2B5EF4-FFF2-40B4-BE49-F238E27FC236}">
                <a16:creationId xmlns:a16="http://schemas.microsoft.com/office/drawing/2014/main" id="{B5CFA417-0721-9EE1-674A-BA9FF8F7D6E1}"/>
              </a:ext>
            </a:extLst>
          </p:cNvPr>
          <p:cNvSpPr/>
          <p:nvPr/>
        </p:nvSpPr>
        <p:spPr>
          <a:xfrm>
            <a:off x="804672" y="1426464"/>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Pros &amp; Cons of MOUs/LOAs After Ratification</a:t>
            </a:r>
            <a:endParaRPr lang="en-US" sz="1350" dirty="0"/>
          </a:p>
        </p:txBody>
      </p:sp>
      <p:sp>
        <p:nvSpPr>
          <p:cNvPr id="15" name="Text 13">
            <a:extLst>
              <a:ext uri="{FF2B5EF4-FFF2-40B4-BE49-F238E27FC236}">
                <a16:creationId xmlns:a16="http://schemas.microsoft.com/office/drawing/2014/main" id="{1C514780-F266-4B62-E8B9-426FBF4617F2}"/>
              </a:ext>
            </a:extLst>
          </p:cNvPr>
          <p:cNvSpPr/>
          <p:nvPr/>
        </p:nvSpPr>
        <p:spPr>
          <a:xfrm>
            <a:off x="7223760" y="1444752"/>
            <a:ext cx="1645920" cy="292608"/>
          </a:xfrm>
          <a:prstGeom prst="rect">
            <a:avLst/>
          </a:prstGeom>
          <a:noFill/>
          <a:ln/>
        </p:spPr>
        <p:txBody>
          <a:bodyPr wrap="square" lIns="0" tIns="0" rIns="0" bIns="0" rtlCol="0" anchor="ctr"/>
          <a:lstStyle/>
          <a:p>
            <a:pPr marL="0" indent="0" algn="r">
              <a:buNone/>
            </a:pPr>
            <a:endParaRPr lang="en-US" sz="1100" dirty="0"/>
          </a:p>
        </p:txBody>
      </p:sp>
      <p:sp>
        <p:nvSpPr>
          <p:cNvPr id="16" name="Shape 14">
            <a:extLst>
              <a:ext uri="{FF2B5EF4-FFF2-40B4-BE49-F238E27FC236}">
                <a16:creationId xmlns:a16="http://schemas.microsoft.com/office/drawing/2014/main" id="{75D8ED43-6D24-E6D2-583E-E1A1DD95C082}"/>
              </a:ext>
            </a:extLst>
          </p:cNvPr>
          <p:cNvSpPr/>
          <p:nvPr/>
        </p:nvSpPr>
        <p:spPr>
          <a:xfrm>
            <a:off x="320040" y="1883664"/>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7" name="Shape 15">
            <a:extLst>
              <a:ext uri="{FF2B5EF4-FFF2-40B4-BE49-F238E27FC236}">
                <a16:creationId xmlns:a16="http://schemas.microsoft.com/office/drawing/2014/main" id="{C1281764-5CA0-F6F6-5F5B-F4A2890C9C1F}"/>
              </a:ext>
            </a:extLst>
          </p:cNvPr>
          <p:cNvSpPr/>
          <p:nvPr/>
        </p:nvSpPr>
        <p:spPr>
          <a:xfrm>
            <a:off x="320040" y="1883664"/>
            <a:ext cx="420624" cy="475488"/>
          </a:xfrm>
          <a:prstGeom prst="rect">
            <a:avLst/>
          </a:prstGeom>
          <a:solidFill>
            <a:srgbClr val="1B3A6B"/>
          </a:solidFill>
          <a:ln w="12700">
            <a:solidFill>
              <a:srgbClr val="1B3A6B"/>
            </a:solidFill>
            <a:prstDash val="solid"/>
          </a:ln>
        </p:spPr>
        <p:txBody>
          <a:bodyPr/>
          <a:lstStyle/>
          <a:p>
            <a:endParaRPr lang="en-US"/>
          </a:p>
        </p:txBody>
      </p:sp>
      <p:sp>
        <p:nvSpPr>
          <p:cNvPr id="18" name="Text 16">
            <a:extLst>
              <a:ext uri="{FF2B5EF4-FFF2-40B4-BE49-F238E27FC236}">
                <a16:creationId xmlns:a16="http://schemas.microsoft.com/office/drawing/2014/main" id="{F44CC626-62E7-71FB-202E-E40962ABEF17}"/>
              </a:ext>
            </a:extLst>
          </p:cNvPr>
          <p:cNvSpPr/>
          <p:nvPr/>
        </p:nvSpPr>
        <p:spPr>
          <a:xfrm>
            <a:off x="320040" y="1883664"/>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a:t>
            </a:r>
            <a:endParaRPr lang="en-US" sz="1400" dirty="0"/>
          </a:p>
        </p:txBody>
      </p:sp>
      <p:sp>
        <p:nvSpPr>
          <p:cNvPr id="19" name="Text 17">
            <a:extLst>
              <a:ext uri="{FF2B5EF4-FFF2-40B4-BE49-F238E27FC236}">
                <a16:creationId xmlns:a16="http://schemas.microsoft.com/office/drawing/2014/main" id="{BF941E52-4732-238F-AE6A-C605BF9796C1}"/>
              </a:ext>
            </a:extLst>
          </p:cNvPr>
          <p:cNvSpPr/>
          <p:nvPr/>
        </p:nvSpPr>
        <p:spPr>
          <a:xfrm>
            <a:off x="804672" y="1956816"/>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Legal Framework: CBA Language, Zipper &amp; Management Rights Clauses</a:t>
            </a:r>
            <a:endParaRPr lang="en-US" sz="1350" dirty="0"/>
          </a:p>
        </p:txBody>
      </p:sp>
      <p:sp>
        <p:nvSpPr>
          <p:cNvPr id="20" name="Text 18">
            <a:extLst>
              <a:ext uri="{FF2B5EF4-FFF2-40B4-BE49-F238E27FC236}">
                <a16:creationId xmlns:a16="http://schemas.microsoft.com/office/drawing/2014/main" id="{7B31E846-6EF1-5795-4BAB-3CFD067D90C0}"/>
              </a:ext>
            </a:extLst>
          </p:cNvPr>
          <p:cNvSpPr/>
          <p:nvPr/>
        </p:nvSpPr>
        <p:spPr>
          <a:xfrm>
            <a:off x="7223760" y="1975104"/>
            <a:ext cx="1645920" cy="292608"/>
          </a:xfrm>
          <a:prstGeom prst="rect">
            <a:avLst/>
          </a:prstGeom>
          <a:noFill/>
          <a:ln/>
        </p:spPr>
        <p:txBody>
          <a:bodyPr wrap="square" lIns="0" tIns="0" rIns="0" bIns="0" rtlCol="0" anchor="ctr"/>
          <a:lstStyle/>
          <a:p>
            <a:pPr marL="0" indent="0" algn="r">
              <a:buNone/>
            </a:pPr>
            <a:endParaRPr lang="en-US" sz="1100" dirty="0"/>
          </a:p>
        </p:txBody>
      </p:sp>
      <p:sp>
        <p:nvSpPr>
          <p:cNvPr id="21" name="Shape 19">
            <a:extLst>
              <a:ext uri="{FF2B5EF4-FFF2-40B4-BE49-F238E27FC236}">
                <a16:creationId xmlns:a16="http://schemas.microsoft.com/office/drawing/2014/main" id="{464C43CA-A1D6-1011-DB8A-33C39C98E50E}"/>
              </a:ext>
            </a:extLst>
          </p:cNvPr>
          <p:cNvSpPr/>
          <p:nvPr/>
        </p:nvSpPr>
        <p:spPr>
          <a:xfrm>
            <a:off x="320040" y="2414016"/>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2" name="Shape 20">
            <a:extLst>
              <a:ext uri="{FF2B5EF4-FFF2-40B4-BE49-F238E27FC236}">
                <a16:creationId xmlns:a16="http://schemas.microsoft.com/office/drawing/2014/main" id="{C6612667-815D-BE6F-4A9D-12ACCC732EAC}"/>
              </a:ext>
            </a:extLst>
          </p:cNvPr>
          <p:cNvSpPr/>
          <p:nvPr/>
        </p:nvSpPr>
        <p:spPr>
          <a:xfrm>
            <a:off x="320040" y="2414016"/>
            <a:ext cx="420624" cy="475488"/>
          </a:xfrm>
          <a:prstGeom prst="rect">
            <a:avLst/>
          </a:prstGeom>
          <a:solidFill>
            <a:srgbClr val="1B3A6B"/>
          </a:solidFill>
          <a:ln w="12700">
            <a:solidFill>
              <a:srgbClr val="1B3A6B"/>
            </a:solidFill>
            <a:prstDash val="solid"/>
          </a:ln>
        </p:spPr>
        <p:txBody>
          <a:bodyPr/>
          <a:lstStyle/>
          <a:p>
            <a:endParaRPr lang="en-US"/>
          </a:p>
        </p:txBody>
      </p:sp>
      <p:sp>
        <p:nvSpPr>
          <p:cNvPr id="23" name="Text 21">
            <a:extLst>
              <a:ext uri="{FF2B5EF4-FFF2-40B4-BE49-F238E27FC236}">
                <a16:creationId xmlns:a16="http://schemas.microsoft.com/office/drawing/2014/main" id="{12E25EA4-AAE3-8969-10C5-40823258C59F}"/>
              </a:ext>
            </a:extLst>
          </p:cNvPr>
          <p:cNvSpPr/>
          <p:nvPr/>
        </p:nvSpPr>
        <p:spPr>
          <a:xfrm>
            <a:off x="320040" y="2414016"/>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C</a:t>
            </a:r>
            <a:endParaRPr lang="en-US" sz="1400" dirty="0"/>
          </a:p>
        </p:txBody>
      </p:sp>
      <p:sp>
        <p:nvSpPr>
          <p:cNvPr id="24" name="Text 22">
            <a:extLst>
              <a:ext uri="{FF2B5EF4-FFF2-40B4-BE49-F238E27FC236}">
                <a16:creationId xmlns:a16="http://schemas.microsoft.com/office/drawing/2014/main" id="{160FDEB2-B00B-9BA8-D4E3-B3A6EBA84023}"/>
              </a:ext>
            </a:extLst>
          </p:cNvPr>
          <p:cNvSpPr/>
          <p:nvPr/>
        </p:nvSpPr>
        <p:spPr>
          <a:xfrm>
            <a:off x="804672" y="2487168"/>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Waiver Issues: Clear &amp; Unmistakable Standard + Examples</a:t>
            </a:r>
            <a:endParaRPr lang="en-US" sz="1350" dirty="0"/>
          </a:p>
        </p:txBody>
      </p:sp>
      <p:sp>
        <p:nvSpPr>
          <p:cNvPr id="25" name="Text 23">
            <a:extLst>
              <a:ext uri="{FF2B5EF4-FFF2-40B4-BE49-F238E27FC236}">
                <a16:creationId xmlns:a16="http://schemas.microsoft.com/office/drawing/2014/main" id="{C6AB640B-3AB2-EBA9-7E1F-347FEEF95643}"/>
              </a:ext>
            </a:extLst>
          </p:cNvPr>
          <p:cNvSpPr/>
          <p:nvPr/>
        </p:nvSpPr>
        <p:spPr>
          <a:xfrm>
            <a:off x="7223760" y="2505456"/>
            <a:ext cx="1645920" cy="292608"/>
          </a:xfrm>
          <a:prstGeom prst="rect">
            <a:avLst/>
          </a:prstGeom>
          <a:noFill/>
          <a:ln/>
        </p:spPr>
        <p:txBody>
          <a:bodyPr wrap="square" lIns="0" tIns="0" rIns="0" bIns="0" rtlCol="0" anchor="ctr"/>
          <a:lstStyle/>
          <a:p>
            <a:pPr marL="0" indent="0" algn="r">
              <a:buNone/>
            </a:pPr>
            <a:endParaRPr lang="en-US" sz="1100" dirty="0"/>
          </a:p>
        </p:txBody>
      </p:sp>
      <p:sp>
        <p:nvSpPr>
          <p:cNvPr id="26" name="Shape 24">
            <a:extLst>
              <a:ext uri="{FF2B5EF4-FFF2-40B4-BE49-F238E27FC236}">
                <a16:creationId xmlns:a16="http://schemas.microsoft.com/office/drawing/2014/main" id="{6CF588AD-F13C-DDCE-E359-BAACDCD9B632}"/>
              </a:ext>
            </a:extLst>
          </p:cNvPr>
          <p:cNvSpPr/>
          <p:nvPr/>
        </p:nvSpPr>
        <p:spPr>
          <a:xfrm>
            <a:off x="320040" y="2944368"/>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7" name="Shape 25">
            <a:extLst>
              <a:ext uri="{FF2B5EF4-FFF2-40B4-BE49-F238E27FC236}">
                <a16:creationId xmlns:a16="http://schemas.microsoft.com/office/drawing/2014/main" id="{2AC6F9BF-2F12-AD60-071B-7248C1FB35F4}"/>
              </a:ext>
            </a:extLst>
          </p:cNvPr>
          <p:cNvSpPr/>
          <p:nvPr/>
        </p:nvSpPr>
        <p:spPr>
          <a:xfrm>
            <a:off x="320040" y="2944368"/>
            <a:ext cx="420624" cy="475488"/>
          </a:xfrm>
          <a:prstGeom prst="rect">
            <a:avLst/>
          </a:prstGeom>
          <a:solidFill>
            <a:srgbClr val="1B3A6B"/>
          </a:solidFill>
          <a:ln w="12700">
            <a:solidFill>
              <a:srgbClr val="1B3A6B"/>
            </a:solidFill>
            <a:prstDash val="solid"/>
          </a:ln>
        </p:spPr>
        <p:txBody>
          <a:bodyPr/>
          <a:lstStyle/>
          <a:p>
            <a:endParaRPr lang="en-US"/>
          </a:p>
        </p:txBody>
      </p:sp>
      <p:sp>
        <p:nvSpPr>
          <p:cNvPr id="28" name="Text 26">
            <a:extLst>
              <a:ext uri="{FF2B5EF4-FFF2-40B4-BE49-F238E27FC236}">
                <a16:creationId xmlns:a16="http://schemas.microsoft.com/office/drawing/2014/main" id="{0707EBC4-1438-1851-BB20-4621895EFE9D}"/>
              </a:ext>
            </a:extLst>
          </p:cNvPr>
          <p:cNvSpPr/>
          <p:nvPr/>
        </p:nvSpPr>
        <p:spPr>
          <a:xfrm>
            <a:off x="320040" y="2944368"/>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D</a:t>
            </a:r>
            <a:endParaRPr lang="en-US" sz="1400" dirty="0"/>
          </a:p>
        </p:txBody>
      </p:sp>
      <p:sp>
        <p:nvSpPr>
          <p:cNvPr id="29" name="Text 27">
            <a:extLst>
              <a:ext uri="{FF2B5EF4-FFF2-40B4-BE49-F238E27FC236}">
                <a16:creationId xmlns:a16="http://schemas.microsoft.com/office/drawing/2014/main" id="{B7FC88B5-5B99-4E24-4CCC-9FB53099BB85}"/>
              </a:ext>
            </a:extLst>
          </p:cNvPr>
          <p:cNvSpPr/>
          <p:nvPr/>
        </p:nvSpPr>
        <p:spPr>
          <a:xfrm>
            <a:off x="804672" y="3017520"/>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What If You Bargain But Don't Agree? Mid-Contract Interest Arbitration</a:t>
            </a:r>
            <a:endParaRPr lang="en-US" sz="1350" dirty="0"/>
          </a:p>
        </p:txBody>
      </p:sp>
      <p:sp>
        <p:nvSpPr>
          <p:cNvPr id="30" name="Text 28">
            <a:extLst>
              <a:ext uri="{FF2B5EF4-FFF2-40B4-BE49-F238E27FC236}">
                <a16:creationId xmlns:a16="http://schemas.microsoft.com/office/drawing/2014/main" id="{61AC088C-5E2E-82E9-AFC0-72D707E1D965}"/>
              </a:ext>
            </a:extLst>
          </p:cNvPr>
          <p:cNvSpPr/>
          <p:nvPr/>
        </p:nvSpPr>
        <p:spPr>
          <a:xfrm>
            <a:off x="7223760" y="3035808"/>
            <a:ext cx="1645920" cy="292608"/>
          </a:xfrm>
          <a:prstGeom prst="rect">
            <a:avLst/>
          </a:prstGeom>
          <a:noFill/>
          <a:ln/>
        </p:spPr>
        <p:txBody>
          <a:bodyPr wrap="square" lIns="0" tIns="0" rIns="0" bIns="0" rtlCol="0" anchor="ctr"/>
          <a:lstStyle/>
          <a:p>
            <a:pPr marL="0" indent="0" algn="r">
              <a:buNone/>
            </a:pPr>
            <a:endParaRPr lang="en-US" sz="1100" dirty="0"/>
          </a:p>
        </p:txBody>
      </p:sp>
      <p:sp>
        <p:nvSpPr>
          <p:cNvPr id="31" name="Shape 29">
            <a:extLst>
              <a:ext uri="{FF2B5EF4-FFF2-40B4-BE49-F238E27FC236}">
                <a16:creationId xmlns:a16="http://schemas.microsoft.com/office/drawing/2014/main" id="{EF5398BF-D7C9-DFA5-00B7-7AEF1595FC35}"/>
              </a:ext>
            </a:extLst>
          </p:cNvPr>
          <p:cNvSpPr/>
          <p:nvPr/>
        </p:nvSpPr>
        <p:spPr>
          <a:xfrm>
            <a:off x="320040" y="347472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dirty="0"/>
          </a:p>
        </p:txBody>
      </p:sp>
      <p:sp>
        <p:nvSpPr>
          <p:cNvPr id="32" name="Shape 30">
            <a:extLst>
              <a:ext uri="{FF2B5EF4-FFF2-40B4-BE49-F238E27FC236}">
                <a16:creationId xmlns:a16="http://schemas.microsoft.com/office/drawing/2014/main" id="{80A5A6AE-111E-D9A1-BDC8-937C6B29E037}"/>
              </a:ext>
            </a:extLst>
          </p:cNvPr>
          <p:cNvSpPr/>
          <p:nvPr/>
        </p:nvSpPr>
        <p:spPr>
          <a:xfrm>
            <a:off x="320040" y="3474720"/>
            <a:ext cx="420624" cy="475488"/>
          </a:xfrm>
          <a:prstGeom prst="rect">
            <a:avLst/>
          </a:prstGeom>
          <a:solidFill>
            <a:srgbClr val="1B3A6B"/>
          </a:solidFill>
          <a:ln w="12700">
            <a:solidFill>
              <a:srgbClr val="1B3A6B"/>
            </a:solidFill>
            <a:prstDash val="solid"/>
          </a:ln>
        </p:spPr>
        <p:txBody>
          <a:bodyPr/>
          <a:lstStyle/>
          <a:p>
            <a:endParaRPr lang="en-US"/>
          </a:p>
        </p:txBody>
      </p:sp>
      <p:sp>
        <p:nvSpPr>
          <p:cNvPr id="33" name="Text 31">
            <a:extLst>
              <a:ext uri="{FF2B5EF4-FFF2-40B4-BE49-F238E27FC236}">
                <a16:creationId xmlns:a16="http://schemas.microsoft.com/office/drawing/2014/main" id="{25DEF4A3-E62A-F2D3-88B9-357AE7E25555}"/>
              </a:ext>
            </a:extLst>
          </p:cNvPr>
          <p:cNvSpPr/>
          <p:nvPr/>
        </p:nvSpPr>
        <p:spPr>
          <a:xfrm>
            <a:off x="320040" y="3474720"/>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E</a:t>
            </a:r>
            <a:endParaRPr lang="en-US" sz="1400" dirty="0"/>
          </a:p>
        </p:txBody>
      </p:sp>
      <p:sp>
        <p:nvSpPr>
          <p:cNvPr id="34" name="Text 32">
            <a:extLst>
              <a:ext uri="{FF2B5EF4-FFF2-40B4-BE49-F238E27FC236}">
                <a16:creationId xmlns:a16="http://schemas.microsoft.com/office/drawing/2014/main" id="{15C88555-24E4-3A2B-5E45-BEE458F0C766}"/>
              </a:ext>
            </a:extLst>
          </p:cNvPr>
          <p:cNvSpPr/>
          <p:nvPr/>
        </p:nvSpPr>
        <p:spPr>
          <a:xfrm>
            <a:off x="804672" y="3547872"/>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Is Ratification Required for Mid-Term MOUs/LOAs?</a:t>
            </a:r>
            <a:endParaRPr lang="en-US" sz="1350" dirty="0"/>
          </a:p>
        </p:txBody>
      </p:sp>
      <p:sp>
        <p:nvSpPr>
          <p:cNvPr id="35" name="Text 33">
            <a:extLst>
              <a:ext uri="{FF2B5EF4-FFF2-40B4-BE49-F238E27FC236}">
                <a16:creationId xmlns:a16="http://schemas.microsoft.com/office/drawing/2014/main" id="{B014A113-F178-90A1-D5CF-2CA2A7C018C3}"/>
              </a:ext>
            </a:extLst>
          </p:cNvPr>
          <p:cNvSpPr/>
          <p:nvPr/>
        </p:nvSpPr>
        <p:spPr>
          <a:xfrm>
            <a:off x="7223760" y="3566160"/>
            <a:ext cx="1645920" cy="292608"/>
          </a:xfrm>
          <a:prstGeom prst="rect">
            <a:avLst/>
          </a:prstGeom>
          <a:noFill/>
          <a:ln/>
        </p:spPr>
        <p:txBody>
          <a:bodyPr wrap="square" lIns="0" tIns="0" rIns="0" bIns="0" rtlCol="0" anchor="ctr"/>
          <a:lstStyle/>
          <a:p>
            <a:pPr marL="0" indent="0" algn="r">
              <a:buNone/>
            </a:pPr>
            <a:endParaRPr lang="en-US" sz="1100" dirty="0"/>
          </a:p>
        </p:txBody>
      </p:sp>
      <p:sp>
        <p:nvSpPr>
          <p:cNvPr id="36" name="Shape 34">
            <a:extLst>
              <a:ext uri="{FF2B5EF4-FFF2-40B4-BE49-F238E27FC236}">
                <a16:creationId xmlns:a16="http://schemas.microsoft.com/office/drawing/2014/main" id="{EFCE90EA-199E-AD5D-F98F-AED13220C1B2}"/>
              </a:ext>
            </a:extLst>
          </p:cNvPr>
          <p:cNvSpPr/>
          <p:nvPr/>
        </p:nvSpPr>
        <p:spPr>
          <a:xfrm>
            <a:off x="320040" y="400507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7" name="Shape 35">
            <a:extLst>
              <a:ext uri="{FF2B5EF4-FFF2-40B4-BE49-F238E27FC236}">
                <a16:creationId xmlns:a16="http://schemas.microsoft.com/office/drawing/2014/main" id="{F63394D4-7846-45B8-1CAF-992A934E3E7A}"/>
              </a:ext>
            </a:extLst>
          </p:cNvPr>
          <p:cNvSpPr/>
          <p:nvPr/>
        </p:nvSpPr>
        <p:spPr>
          <a:xfrm>
            <a:off x="320040" y="4005072"/>
            <a:ext cx="420624" cy="475488"/>
          </a:xfrm>
          <a:prstGeom prst="rect">
            <a:avLst/>
          </a:prstGeom>
          <a:solidFill>
            <a:srgbClr val="1B3A6B"/>
          </a:solidFill>
          <a:ln w="12700">
            <a:solidFill>
              <a:srgbClr val="1B3A6B"/>
            </a:solidFill>
            <a:prstDash val="solid"/>
          </a:ln>
        </p:spPr>
        <p:txBody>
          <a:bodyPr/>
          <a:lstStyle/>
          <a:p>
            <a:endParaRPr lang="en-US"/>
          </a:p>
        </p:txBody>
      </p:sp>
      <p:sp>
        <p:nvSpPr>
          <p:cNvPr id="38" name="Text 36">
            <a:extLst>
              <a:ext uri="{FF2B5EF4-FFF2-40B4-BE49-F238E27FC236}">
                <a16:creationId xmlns:a16="http://schemas.microsoft.com/office/drawing/2014/main" id="{EAB36B65-5B3D-AB2D-E79B-7F5DF1BCBED5}"/>
              </a:ext>
            </a:extLst>
          </p:cNvPr>
          <p:cNvSpPr/>
          <p:nvPr/>
        </p:nvSpPr>
        <p:spPr>
          <a:xfrm>
            <a:off x="320040" y="4005072"/>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F</a:t>
            </a:r>
            <a:endParaRPr lang="en-US" sz="1400" dirty="0"/>
          </a:p>
        </p:txBody>
      </p:sp>
      <p:sp>
        <p:nvSpPr>
          <p:cNvPr id="39" name="Text 37">
            <a:extLst>
              <a:ext uri="{FF2B5EF4-FFF2-40B4-BE49-F238E27FC236}">
                <a16:creationId xmlns:a16="http://schemas.microsoft.com/office/drawing/2014/main" id="{5C0E9265-5C26-D51C-B38B-44A0B3EF12AE}"/>
              </a:ext>
            </a:extLst>
          </p:cNvPr>
          <p:cNvSpPr/>
          <p:nvPr/>
        </p:nvSpPr>
        <p:spPr>
          <a:xfrm>
            <a:off x="804672" y="4078224"/>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Grievance Settlements: One-Offs vs. Larger Contract Issues</a:t>
            </a:r>
            <a:endParaRPr lang="en-US" sz="1350" dirty="0"/>
          </a:p>
        </p:txBody>
      </p:sp>
      <p:sp>
        <p:nvSpPr>
          <p:cNvPr id="40" name="Text 38">
            <a:extLst>
              <a:ext uri="{FF2B5EF4-FFF2-40B4-BE49-F238E27FC236}">
                <a16:creationId xmlns:a16="http://schemas.microsoft.com/office/drawing/2014/main" id="{937D2AF3-DF25-D885-0B64-249558DFB52D}"/>
              </a:ext>
            </a:extLst>
          </p:cNvPr>
          <p:cNvSpPr/>
          <p:nvPr/>
        </p:nvSpPr>
        <p:spPr>
          <a:xfrm>
            <a:off x="7223760" y="4096512"/>
            <a:ext cx="1645920" cy="292608"/>
          </a:xfrm>
          <a:prstGeom prst="rect">
            <a:avLst/>
          </a:prstGeom>
          <a:noFill/>
          <a:ln/>
        </p:spPr>
        <p:txBody>
          <a:bodyPr wrap="square" lIns="0" tIns="0" rIns="0" bIns="0" rtlCol="0" anchor="ctr"/>
          <a:lstStyle/>
          <a:p>
            <a:pPr marL="0" indent="0" algn="r">
              <a:buNone/>
            </a:pPr>
            <a:endParaRPr lang="en-US" sz="1100" dirty="0"/>
          </a:p>
        </p:txBody>
      </p:sp>
    </p:spTree>
    <p:extLst>
      <p:ext uri="{BB962C8B-B14F-4D97-AF65-F5344CB8AC3E}">
        <p14:creationId xmlns:p14="http://schemas.microsoft.com/office/powerpoint/2010/main" val="3092732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62242CE1-CAB9-2FA9-6F20-6AD032E5D47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1C3B8DE-2331-F4A3-022A-83A0C4C32495}"/>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EF9B62E5-7053-F41A-02A1-395C1BBF1E90}"/>
              </a:ext>
            </a:extLst>
          </p:cNvPr>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a:extLst>
              <a:ext uri="{FF2B5EF4-FFF2-40B4-BE49-F238E27FC236}">
                <a16:creationId xmlns:a16="http://schemas.microsoft.com/office/drawing/2014/main" id="{C8783105-F0B3-E999-E2D1-CB9A0C239908}"/>
              </a:ext>
            </a:extLst>
          </p:cNvPr>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MOUs &amp; LOAs After Ratification:</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The Good, the Bad, and the Ugly</a:t>
            </a:r>
            <a:endParaRPr lang="en-US" sz="3400" dirty="0"/>
          </a:p>
        </p:txBody>
      </p:sp>
      <p:sp>
        <p:nvSpPr>
          <p:cNvPr id="5" name="Shape 3">
            <a:extLst>
              <a:ext uri="{FF2B5EF4-FFF2-40B4-BE49-F238E27FC236}">
                <a16:creationId xmlns:a16="http://schemas.microsoft.com/office/drawing/2014/main" id="{9BBA82F0-E698-BD76-657C-28F495E46BCD}"/>
              </a:ext>
            </a:extLst>
          </p:cNvPr>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extLst>
      <p:ext uri="{BB962C8B-B14F-4D97-AF65-F5344CB8AC3E}">
        <p14:creationId xmlns:p14="http://schemas.microsoft.com/office/powerpoint/2010/main" val="386076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11">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CBA Enforcement in the Short and Long Term</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9144"/>
            <a:ext cx="9144000" cy="749808"/>
          </a:xfrm>
          <a:prstGeom prst="rect">
            <a:avLst/>
          </a:prstGeom>
          <a:solidFill>
            <a:srgbClr val="1B3A6B"/>
          </a:solidFill>
          <a:ln w="12700">
            <a:solidFill>
              <a:srgbClr val="1B3A6B"/>
            </a:solidFill>
            <a:prstDash val="solid"/>
          </a:ln>
        </p:spPr>
        <p:txBody>
          <a:bodyPr/>
          <a:lstStyle/>
          <a:p>
            <a:endParaRPr lang="en-US" dirty="0"/>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What Are MOUs and LOAs?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4114800" cy="2061440"/>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9" name="Shape 7"/>
          <p:cNvSpPr/>
          <p:nvPr/>
        </p:nvSpPr>
        <p:spPr>
          <a:xfrm>
            <a:off x="320040" y="841248"/>
            <a:ext cx="4114800" cy="402336"/>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393192" y="841248"/>
            <a:ext cx="396849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MOU  (Memorandum of Understanding)</a:t>
            </a:r>
            <a:endParaRPr lang="en-US" sz="1300" dirty="0"/>
          </a:p>
        </p:txBody>
      </p:sp>
      <p:sp>
        <p:nvSpPr>
          <p:cNvPr id="11" name="Text 9"/>
          <p:cNvSpPr/>
          <p:nvPr/>
        </p:nvSpPr>
        <p:spPr>
          <a:xfrm>
            <a:off x="457200" y="1371600"/>
            <a:ext cx="3840480" cy="1005840"/>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A written agreement that modifies, supplements, or clarifies the CBA — typically without full negotiations.</a:t>
            </a:r>
            <a:endParaRPr lang="en-US" sz="1900" dirty="0"/>
          </a:p>
        </p:txBody>
      </p:sp>
      <p:sp>
        <p:nvSpPr>
          <p:cNvPr id="12" name="Shape 10"/>
          <p:cNvSpPr/>
          <p:nvPr/>
        </p:nvSpPr>
        <p:spPr>
          <a:xfrm>
            <a:off x="4754880" y="841248"/>
            <a:ext cx="3995928" cy="2061440"/>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1"/>
          <p:cNvSpPr/>
          <p:nvPr/>
        </p:nvSpPr>
        <p:spPr>
          <a:xfrm>
            <a:off x="4754880" y="841248"/>
            <a:ext cx="4069080" cy="402336"/>
          </a:xfrm>
          <a:prstGeom prst="rect">
            <a:avLst/>
          </a:prstGeom>
          <a:solidFill>
            <a:srgbClr val="C8972E"/>
          </a:solidFill>
          <a:ln w="12700">
            <a:solidFill>
              <a:srgbClr val="C8972E"/>
            </a:solidFill>
            <a:prstDash val="solid"/>
          </a:ln>
        </p:spPr>
        <p:txBody>
          <a:bodyPr/>
          <a:lstStyle/>
          <a:p>
            <a:endParaRPr lang="en-US"/>
          </a:p>
        </p:txBody>
      </p:sp>
      <p:sp>
        <p:nvSpPr>
          <p:cNvPr id="14" name="Text 12"/>
          <p:cNvSpPr/>
          <p:nvPr/>
        </p:nvSpPr>
        <p:spPr>
          <a:xfrm>
            <a:off x="4828032" y="841248"/>
            <a:ext cx="392277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LOA  (Letter of Agreement)</a:t>
            </a:r>
            <a:endParaRPr lang="en-US" sz="1300" dirty="0"/>
          </a:p>
        </p:txBody>
      </p:sp>
      <p:sp>
        <p:nvSpPr>
          <p:cNvPr id="15" name="Text 13"/>
          <p:cNvSpPr/>
          <p:nvPr/>
        </p:nvSpPr>
        <p:spPr>
          <a:xfrm>
            <a:off x="4892040" y="1371600"/>
            <a:ext cx="3794760" cy="1005840"/>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Similar to an MOU — used for specific, narrower, or single-use arrangements. </a:t>
            </a:r>
            <a:endParaRPr lang="en-US" sz="1900" dirty="0"/>
          </a:p>
        </p:txBody>
      </p:sp>
      <p:sp>
        <p:nvSpPr>
          <p:cNvPr id="16" name="Text 14"/>
          <p:cNvSpPr/>
          <p:nvPr/>
        </p:nvSpPr>
        <p:spPr>
          <a:xfrm>
            <a:off x="365760" y="3101622"/>
            <a:ext cx="8412480" cy="350769"/>
          </a:xfrm>
          <a:prstGeom prst="rect">
            <a:avLst/>
          </a:prstGeom>
          <a:noFill/>
          <a:ln/>
        </p:spPr>
        <p:txBody>
          <a:bodyPr wrap="square" rtlCol="0" anchor="ctr"/>
          <a:lstStyle/>
          <a:p>
            <a:pPr marL="0" indent="0">
              <a:buNone/>
            </a:pPr>
            <a:endParaRPr lang="en-US" sz="1800" b="1" dirty="0">
              <a:solidFill>
                <a:srgbClr val="1B3A6B"/>
              </a:solidFill>
              <a:latin typeface="Calibri" pitchFamily="34" charset="0"/>
              <a:ea typeface="Calibri" pitchFamily="34" charset="-122"/>
              <a:cs typeface="Calibri" pitchFamily="34" charset="-120"/>
            </a:endParaRPr>
          </a:p>
          <a:p>
            <a:pPr marL="0" indent="0" algn="ctr">
              <a:buNone/>
            </a:pPr>
            <a:r>
              <a:rPr lang="en-US" b="1" dirty="0">
                <a:solidFill>
                  <a:srgbClr val="1B3A6B"/>
                </a:solidFill>
                <a:latin typeface="Calibri" pitchFamily="34" charset="0"/>
                <a:ea typeface="Calibri" pitchFamily="34" charset="-122"/>
                <a:cs typeface="Calibri" pitchFamily="34" charset="-120"/>
              </a:rPr>
              <a:t>In practice, the terms are often interchangeable.</a:t>
            </a:r>
          </a:p>
          <a:p>
            <a:pPr marL="0" indent="0">
              <a:buNone/>
            </a:pPr>
            <a:endParaRPr lang="en-US" b="1" dirty="0">
              <a:solidFill>
                <a:srgbClr val="1B3A6B"/>
              </a:solidFill>
              <a:latin typeface="Calibri" pitchFamily="34" charset="0"/>
              <a:ea typeface="Calibri" pitchFamily="34" charset="-122"/>
              <a:cs typeface="Calibri" pitchFamily="34" charset="-120"/>
            </a:endParaRPr>
          </a:p>
          <a:p>
            <a:pPr marL="0" indent="0" algn="ctr">
              <a:buNone/>
            </a:pPr>
            <a:r>
              <a:rPr lang="en-US" sz="1800" b="1" dirty="0">
                <a:solidFill>
                  <a:srgbClr val="1B3A6B"/>
                </a:solidFill>
                <a:latin typeface="Calibri" pitchFamily="34" charset="0"/>
                <a:ea typeface="Calibri" pitchFamily="34" charset="-122"/>
                <a:cs typeface="Calibri" pitchFamily="34" charset="-120"/>
              </a:rPr>
              <a:t>When do they arise?</a:t>
            </a:r>
            <a:endParaRPr lang="en-US" sz="1800" dirty="0"/>
          </a:p>
        </p:txBody>
      </p:sp>
      <p:sp>
        <p:nvSpPr>
          <p:cNvPr id="17" name="Text 15"/>
          <p:cNvSpPr/>
          <p:nvPr/>
        </p:nvSpPr>
        <p:spPr>
          <a:xfrm>
            <a:off x="366823" y="3866606"/>
            <a:ext cx="8383985" cy="404067"/>
          </a:xfrm>
          <a:prstGeom prst="rect">
            <a:avLst/>
          </a:prstGeom>
          <a:noFill/>
          <a:ln/>
        </p:spPr>
        <p:txBody>
          <a:bodyPr wrap="square" rtlCol="0" anchor="t"/>
          <a:lstStyle/>
          <a:p>
            <a:pPr marL="0" indent="0">
              <a:buNone/>
            </a:pPr>
            <a:r>
              <a:rPr lang="en-US" sz="1550" dirty="0">
                <a:solidFill>
                  <a:srgbClr val="334155"/>
                </a:solidFill>
                <a:latin typeface="Calibri" pitchFamily="34" charset="0"/>
                <a:ea typeface="Calibri" pitchFamily="34" charset="-122"/>
                <a:cs typeface="Calibri" pitchFamily="34" charset="-120"/>
              </a:rPr>
              <a:t>Employer wants a change  •  Pilot program  •  Grievance resolution  •  Ambiguous CBA language  •  Legislation or operational changes  •  Economic / emergency needs  •  Scheduling experiments</a:t>
            </a:r>
            <a:endParaRPr lang="en-US" sz="155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1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Good ✓</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Text 6"/>
          <p:cNvSpPr/>
          <p:nvPr/>
        </p:nvSpPr>
        <p:spPr>
          <a:xfrm>
            <a:off x="365760" y="868680"/>
            <a:ext cx="8412480" cy="3845052"/>
          </a:xfrm>
          <a:prstGeom prst="rect">
            <a:avLst/>
          </a:prstGeom>
          <a:noFill/>
          <a:ln/>
        </p:spPr>
        <p:txBody>
          <a:bodyPr wrap="square" rtlCol="0" anchor="t"/>
          <a:lstStyle/>
          <a:p>
            <a:pPr marL="342900" indent="-342900">
              <a:spcAft>
                <a:spcPts val="1000"/>
              </a:spcAft>
              <a:buSzPct val="100000"/>
              <a:buChar char="•"/>
            </a:pPr>
            <a:r>
              <a:rPr lang="en-US" sz="2100" dirty="0">
                <a:solidFill>
                  <a:srgbClr val="334155"/>
                </a:solidFill>
                <a:latin typeface="Calibri" pitchFamily="34" charset="0"/>
                <a:ea typeface="Calibri" pitchFamily="34" charset="-122"/>
                <a:cs typeface="Calibri" pitchFamily="34" charset="-120"/>
              </a:rPr>
              <a:t>Flexibility — address issues quickly without reopening the full CBA</a:t>
            </a:r>
            <a:endParaRPr lang="en-US" sz="2100" dirty="0"/>
          </a:p>
          <a:p>
            <a:pPr marL="342900" indent="-342900">
              <a:spcAft>
                <a:spcPts val="1000"/>
              </a:spcAft>
              <a:buSzPct val="100000"/>
              <a:buChar char="•"/>
            </a:pPr>
            <a:r>
              <a:rPr lang="en-US" sz="2100" dirty="0">
                <a:solidFill>
                  <a:srgbClr val="334155"/>
                </a:solidFill>
                <a:latin typeface="Calibri" pitchFamily="34" charset="0"/>
                <a:ea typeface="Calibri" pitchFamily="34" charset="-122"/>
                <a:cs typeface="Calibri" pitchFamily="34" charset="-120"/>
              </a:rPr>
              <a:t>Allows experimentation: pilot programs, trial schedules</a:t>
            </a:r>
            <a:endParaRPr lang="en-US" sz="2100" dirty="0"/>
          </a:p>
          <a:p>
            <a:pPr marL="342900" indent="-342900">
              <a:spcAft>
                <a:spcPts val="1000"/>
              </a:spcAft>
              <a:buSzPct val="100000"/>
              <a:buChar char="•"/>
            </a:pPr>
            <a:r>
              <a:rPr lang="en-US" sz="2100" dirty="0">
                <a:solidFill>
                  <a:srgbClr val="334155"/>
                </a:solidFill>
                <a:latin typeface="Calibri" pitchFamily="34" charset="0"/>
                <a:ea typeface="Calibri" pitchFamily="34" charset="-122"/>
                <a:cs typeface="Calibri" pitchFamily="34" charset="-120"/>
              </a:rPr>
              <a:t>Efficient grievance resolution</a:t>
            </a:r>
            <a:endParaRPr lang="en-US" sz="2100" dirty="0"/>
          </a:p>
          <a:p>
            <a:pPr marL="342900" indent="-342900">
              <a:spcAft>
                <a:spcPts val="1000"/>
              </a:spcAft>
              <a:buSzPct val="100000"/>
              <a:buChar char="•"/>
            </a:pPr>
            <a:r>
              <a:rPr lang="en-US" sz="2100" dirty="0">
                <a:solidFill>
                  <a:srgbClr val="334155"/>
                </a:solidFill>
                <a:latin typeface="Calibri" pitchFamily="34" charset="0"/>
                <a:ea typeface="Calibri" pitchFamily="34" charset="-122"/>
                <a:cs typeface="Calibri" pitchFamily="34" charset="-120"/>
              </a:rPr>
              <a:t>Can build positive labor-management relationships</a:t>
            </a:r>
            <a:endParaRPr lang="en-US" sz="2100" dirty="0"/>
          </a:p>
          <a:p>
            <a:pPr marL="342900" indent="-342900">
              <a:spcAft>
                <a:spcPts val="1000"/>
              </a:spcAft>
              <a:buSzPct val="100000"/>
              <a:buChar char="•"/>
            </a:pPr>
            <a:r>
              <a:rPr lang="en-US" sz="2100" dirty="0">
                <a:solidFill>
                  <a:srgbClr val="334155"/>
                </a:solidFill>
                <a:latin typeface="Calibri" pitchFamily="34" charset="0"/>
                <a:ea typeface="Calibri" pitchFamily="34" charset="-122"/>
                <a:cs typeface="Calibri" pitchFamily="34" charset="-120"/>
              </a:rPr>
              <a:t>Can create new enforceable rights for members</a:t>
            </a:r>
            <a:endParaRPr lang="en-US" sz="2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1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Bad ⚠</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Text 6"/>
          <p:cNvSpPr/>
          <p:nvPr/>
        </p:nvSpPr>
        <p:spPr>
          <a:xfrm>
            <a:off x="365760" y="868680"/>
            <a:ext cx="8412480" cy="3845052"/>
          </a:xfrm>
          <a:prstGeom prst="rect">
            <a:avLst/>
          </a:prstGeom>
          <a:noFill/>
          <a:ln/>
        </p:spPr>
        <p:txBody>
          <a:bodyPr wrap="square" rtlCol="0" anchor="t"/>
          <a:lstStyle/>
          <a:p>
            <a:pPr marL="342900" indent="-342900">
              <a:spcAft>
                <a:spcPts val="1000"/>
              </a:spcAft>
              <a:buSzPct val="100000"/>
              <a:buChar char="•"/>
            </a:pPr>
            <a:r>
              <a:rPr lang="en-US" sz="2100" dirty="0">
                <a:solidFill>
                  <a:srgbClr val="92400E"/>
                </a:solidFill>
                <a:latin typeface="Calibri" pitchFamily="34" charset="0"/>
                <a:ea typeface="Calibri" pitchFamily="34" charset="-122"/>
                <a:cs typeface="Calibri" pitchFamily="34" charset="-120"/>
              </a:rPr>
              <a:t>Can inadvertently modify hard-won contract rights</a:t>
            </a:r>
            <a:endParaRPr lang="en-US" sz="2100" dirty="0"/>
          </a:p>
          <a:p>
            <a:pPr marL="342900" indent="-342900">
              <a:spcAft>
                <a:spcPts val="1000"/>
              </a:spcAft>
              <a:buSzPct val="100000"/>
              <a:buChar char="•"/>
            </a:pPr>
            <a:r>
              <a:rPr lang="en-US" sz="2100" dirty="0">
                <a:solidFill>
                  <a:srgbClr val="92400E"/>
                </a:solidFill>
                <a:latin typeface="Calibri" pitchFamily="34" charset="0"/>
                <a:ea typeface="Calibri" pitchFamily="34" charset="-122"/>
                <a:cs typeface="Calibri" pitchFamily="34" charset="-120"/>
              </a:rPr>
              <a:t>May create a waiver of bargaining rights if poorly drafted</a:t>
            </a:r>
            <a:endParaRPr lang="en-US" sz="2100" dirty="0"/>
          </a:p>
          <a:p>
            <a:pPr marL="342900" indent="-342900">
              <a:spcAft>
                <a:spcPts val="1000"/>
              </a:spcAft>
              <a:buSzPct val="100000"/>
              <a:buChar char="•"/>
            </a:pPr>
            <a:r>
              <a:rPr lang="en-US" sz="2100" dirty="0">
                <a:solidFill>
                  <a:srgbClr val="92400E"/>
                </a:solidFill>
                <a:latin typeface="Calibri" pitchFamily="34" charset="0"/>
                <a:ea typeface="Calibri" pitchFamily="34" charset="-122"/>
                <a:cs typeface="Calibri" pitchFamily="34" charset="-120"/>
              </a:rPr>
              <a:t>If inconsistent with CBA language → grievance confusion</a:t>
            </a:r>
            <a:endParaRPr lang="en-US" sz="2100" dirty="0"/>
          </a:p>
          <a:p>
            <a:pPr marL="342900" indent="-342900">
              <a:spcAft>
                <a:spcPts val="1000"/>
              </a:spcAft>
              <a:buSzPct val="100000"/>
              <a:buChar char="•"/>
            </a:pPr>
            <a:r>
              <a:rPr lang="en-US" sz="2100" dirty="0">
                <a:solidFill>
                  <a:srgbClr val="92400E"/>
                </a:solidFill>
                <a:latin typeface="Calibri" pitchFamily="34" charset="0"/>
                <a:ea typeface="Calibri" pitchFamily="34" charset="-122"/>
                <a:cs typeface="Calibri" pitchFamily="34" charset="-120"/>
              </a:rPr>
              <a:t>"Precedent creep": employer later cites MOU as basis for more changes</a:t>
            </a:r>
            <a:endParaRPr lang="en-US" sz="2100" dirty="0"/>
          </a:p>
          <a:p>
            <a:pPr marL="342900" indent="-342900">
              <a:spcAft>
                <a:spcPts val="1000"/>
              </a:spcAft>
              <a:buSzPct val="100000"/>
              <a:buChar char="•"/>
            </a:pPr>
            <a:r>
              <a:rPr lang="en-US" sz="2100" dirty="0">
                <a:solidFill>
                  <a:srgbClr val="92400E"/>
                </a:solidFill>
                <a:latin typeface="Calibri" pitchFamily="34" charset="0"/>
                <a:ea typeface="Calibri" pitchFamily="34" charset="-122"/>
                <a:cs typeface="Calibri" pitchFamily="34" charset="-120"/>
              </a:rPr>
              <a:t>Unclear duration and termination language — when does it expire?</a:t>
            </a:r>
            <a:endParaRPr lang="en-US" sz="2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Ugly ✗</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68680"/>
            <a:ext cx="8412480" cy="3845052"/>
          </a:xfrm>
          <a:prstGeom prst="rect">
            <a:avLst/>
          </a:prstGeom>
          <a:noFill/>
          <a:ln/>
        </p:spPr>
        <p:txBody>
          <a:bodyPr wrap="square" rtlCol="0" anchor="t"/>
          <a:lstStyle/>
          <a:p>
            <a:pPr marL="342900" indent="-342900">
              <a:spcAft>
                <a:spcPts val="1000"/>
              </a:spcAft>
              <a:buSzPct val="100000"/>
              <a:buChar char="•"/>
            </a:pPr>
            <a:r>
              <a:rPr lang="en-US" sz="2100" dirty="0">
                <a:solidFill>
                  <a:srgbClr val="B91C1C"/>
                </a:solidFill>
                <a:latin typeface="Calibri" pitchFamily="34" charset="0"/>
                <a:ea typeface="Calibri" pitchFamily="34" charset="-122"/>
                <a:cs typeface="Calibri" pitchFamily="34" charset="-120"/>
              </a:rPr>
              <a:t>Signed without fully understanding the legal implications</a:t>
            </a:r>
            <a:endParaRPr lang="en-US" sz="2100" dirty="0"/>
          </a:p>
          <a:p>
            <a:pPr marL="342900" indent="-342900">
              <a:spcAft>
                <a:spcPts val="1000"/>
              </a:spcAft>
              <a:buSzPct val="100000"/>
              <a:buChar char="•"/>
            </a:pPr>
            <a:r>
              <a:rPr lang="en-US" sz="2100" dirty="0">
                <a:solidFill>
                  <a:srgbClr val="B91C1C"/>
                </a:solidFill>
                <a:latin typeface="Calibri" pitchFamily="34" charset="0"/>
                <a:ea typeface="Calibri" pitchFamily="34" charset="-122"/>
                <a:cs typeface="Calibri" pitchFamily="34" charset="-120"/>
              </a:rPr>
              <a:t>Ratification skipped → enforceability problems later</a:t>
            </a:r>
            <a:endParaRPr lang="en-US" sz="2100" dirty="0"/>
          </a:p>
          <a:p>
            <a:pPr marL="342900" indent="-342900">
              <a:spcAft>
                <a:spcPts val="1000"/>
              </a:spcAft>
              <a:buSzPct val="100000"/>
              <a:buChar char="•"/>
            </a:pPr>
            <a:r>
              <a:rPr lang="en-US" sz="2100" dirty="0">
                <a:solidFill>
                  <a:srgbClr val="B91C1C"/>
                </a:solidFill>
                <a:latin typeface="Calibri" pitchFamily="34" charset="0"/>
                <a:ea typeface="Calibri" pitchFamily="34" charset="-122"/>
                <a:cs typeface="Calibri" pitchFamily="34" charset="-120"/>
              </a:rPr>
              <a:t>Resolves one grievance but creates a broader waiver</a:t>
            </a:r>
            <a:endParaRPr lang="en-US" sz="2100" dirty="0"/>
          </a:p>
          <a:p>
            <a:pPr marL="342900" indent="-342900">
              <a:spcAft>
                <a:spcPts val="1000"/>
              </a:spcAft>
              <a:buSzPct val="100000"/>
              <a:buChar char="•"/>
            </a:pPr>
            <a:r>
              <a:rPr lang="en-US" sz="2100" dirty="0">
                <a:solidFill>
                  <a:srgbClr val="B91C1C"/>
                </a:solidFill>
                <a:latin typeface="Calibri" pitchFamily="34" charset="0"/>
                <a:ea typeface="Calibri" pitchFamily="34" charset="-122"/>
                <a:cs typeface="Calibri" pitchFamily="34" charset="-120"/>
              </a:rPr>
              <a:t>Employer uses MOU to avoid proper interest arbitration</a:t>
            </a:r>
            <a:endParaRPr lang="en-US" sz="2100" dirty="0"/>
          </a:p>
          <a:p>
            <a:pPr marL="342900" indent="-342900">
              <a:spcAft>
                <a:spcPts val="1000"/>
              </a:spcAft>
              <a:buSzPct val="100000"/>
              <a:buChar char="•"/>
            </a:pPr>
            <a:r>
              <a:rPr lang="en-US" sz="2100" dirty="0">
                <a:solidFill>
                  <a:srgbClr val="B91C1C"/>
                </a:solidFill>
                <a:latin typeface="Calibri" pitchFamily="34" charset="0"/>
                <a:ea typeface="Calibri" pitchFamily="34" charset="-122"/>
                <a:cs typeface="Calibri" pitchFamily="34" charset="-120"/>
              </a:rPr>
              <a:t>Inconsistent application leads to ULP charges</a:t>
            </a:r>
            <a:endParaRPr lang="en-US" sz="21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16">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Legal Framework to Analyze</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Relevant CBA Language</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17">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73152"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8026518"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Washington Framework: RCW 41.56 &amp; PERC</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234440"/>
          </a:xfrm>
          <a:prstGeom prst="rect">
            <a:avLst/>
          </a:prstGeom>
          <a:solidFill>
            <a:srgbClr val="EAF0FB"/>
          </a:solidFill>
          <a:ln w="12700">
            <a:solidFill>
              <a:srgbClr val="1B3A6B"/>
            </a:solidFill>
            <a:prstDash val="solid"/>
          </a:ln>
        </p:spPr>
        <p:txBody>
          <a:bodyPr/>
          <a:lstStyle/>
          <a:p>
            <a:endParaRPr lang="en-US"/>
          </a:p>
        </p:txBody>
      </p:sp>
      <p:sp>
        <p:nvSpPr>
          <p:cNvPr id="9" name="Shape 7"/>
          <p:cNvSpPr/>
          <p:nvPr/>
        </p:nvSpPr>
        <p:spPr>
          <a:xfrm>
            <a:off x="320040" y="841248"/>
            <a:ext cx="128016" cy="123444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32688"/>
            <a:ext cx="8229600" cy="868680"/>
          </a:xfrm>
          <a:prstGeom prst="rect">
            <a:avLst/>
          </a:prstGeom>
          <a:noFill/>
          <a:ln/>
        </p:spPr>
        <p:txBody>
          <a:bodyPr wrap="square" rtlCol="0" anchor="ctr"/>
          <a:lstStyle/>
          <a:p>
            <a:pPr marL="0" indent="0">
              <a:buNone/>
            </a:pPr>
            <a:r>
              <a:rPr lang="en-US" sz="1500" i="1" dirty="0">
                <a:solidFill>
                  <a:srgbClr val="1B3A6B"/>
                </a:solidFill>
                <a:latin typeface="Calibri" pitchFamily="34" charset="0"/>
                <a:ea typeface="Calibri" pitchFamily="34" charset="-122"/>
                <a:cs typeface="Calibri" pitchFamily="34" charset="-120"/>
              </a:rPr>
              <a:t>"...to meet at reasonable times, to confer and negotiate in good faith, and to execute a written agreement with respect to grievance procedures and collective negotiations on personnel matters, including wages, hours and working conditions."</a:t>
            </a:r>
            <a:endParaRPr lang="en-US" sz="1500" dirty="0"/>
          </a:p>
        </p:txBody>
      </p:sp>
      <p:sp>
        <p:nvSpPr>
          <p:cNvPr id="11" name="Text 9"/>
          <p:cNvSpPr/>
          <p:nvPr/>
        </p:nvSpPr>
        <p:spPr>
          <a:xfrm>
            <a:off x="530352" y="1728216"/>
            <a:ext cx="8229600" cy="292608"/>
          </a:xfrm>
          <a:prstGeom prst="rect">
            <a:avLst/>
          </a:prstGeom>
          <a:noFill/>
          <a:ln/>
        </p:spPr>
        <p:txBody>
          <a:bodyPr wrap="square" rtlCol="0" anchor="ctr"/>
          <a:lstStyle/>
          <a:p>
            <a:pPr marL="0" indent="0" algn="r">
              <a:buNone/>
            </a:pPr>
            <a:r>
              <a:rPr lang="en-US" sz="1100" b="1" dirty="0">
                <a:solidFill>
                  <a:srgbClr val="64748B"/>
                </a:solidFill>
                <a:latin typeface="Calibri" pitchFamily="34" charset="0"/>
                <a:ea typeface="Calibri" pitchFamily="34" charset="-122"/>
                <a:cs typeface="Calibri" pitchFamily="34" charset="-120"/>
              </a:rPr>
              <a:t>— RCW 41.56.030</a:t>
            </a:r>
            <a:endParaRPr lang="en-US" sz="1100" dirty="0"/>
          </a:p>
        </p:txBody>
      </p:sp>
      <p:sp>
        <p:nvSpPr>
          <p:cNvPr id="12" name="Text 10"/>
          <p:cNvSpPr/>
          <p:nvPr/>
        </p:nvSpPr>
        <p:spPr>
          <a:xfrm>
            <a:off x="365760" y="2212848"/>
            <a:ext cx="8412480" cy="347472"/>
          </a:xfrm>
          <a:prstGeom prst="rect">
            <a:avLst/>
          </a:prstGeom>
          <a:noFill/>
          <a:ln/>
        </p:spPr>
        <p:txBody>
          <a:bodyPr wrap="square" rtlCol="0" anchor="ctr"/>
          <a:lstStyle/>
          <a:p>
            <a:pPr marL="0" indent="0">
              <a:buNone/>
            </a:pPr>
            <a:r>
              <a:rPr lang="en-US" sz="1900" b="1" dirty="0">
                <a:solidFill>
                  <a:srgbClr val="1B3A6B"/>
                </a:solidFill>
                <a:latin typeface="Calibri" pitchFamily="34" charset="0"/>
                <a:ea typeface="Calibri" pitchFamily="34" charset="-122"/>
                <a:cs typeface="Calibri" pitchFamily="34" charset="-120"/>
              </a:rPr>
              <a:t>Key Principles for Mid-Term Analysis</a:t>
            </a:r>
            <a:endParaRPr lang="en-US" sz="1900" dirty="0"/>
          </a:p>
        </p:txBody>
      </p:sp>
      <p:sp>
        <p:nvSpPr>
          <p:cNvPr id="13" name="Text 11"/>
          <p:cNvSpPr/>
          <p:nvPr/>
        </p:nvSpPr>
        <p:spPr>
          <a:xfrm>
            <a:off x="365760" y="2633472"/>
            <a:ext cx="8412480" cy="2080260"/>
          </a:xfrm>
          <a:prstGeom prst="rect">
            <a:avLst/>
          </a:prstGeom>
          <a:noFill/>
          <a:ln/>
        </p:spPr>
        <p:txBody>
          <a:bodyPr wrap="square" rtlCol="0" anchor="t"/>
          <a:lstStyle/>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The bargaining obligation is continuous — it does not end when the contract is signed</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An employer may NOT change a mandatory subject mid-contract without bargaining, unless the union has waived that right</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PERC enforces these obligations via Unfair Labor Practice charges</a:t>
            </a:r>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Unilateral changes to topics covered by the CBA are enforced via grievance/arb</a:t>
            </a:r>
            <a:endParaRPr lang="en-US" sz="1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1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Zipper Clause: What It Is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Definition</a:t>
            </a:r>
            <a:endParaRPr lang="en-US" sz="2000" dirty="0"/>
          </a:p>
        </p:txBody>
      </p:sp>
      <p:sp>
        <p:nvSpPr>
          <p:cNvPr id="9" name="Text 7"/>
          <p:cNvSpPr/>
          <p:nvPr/>
        </p:nvSpPr>
        <p:spPr>
          <a:xfrm>
            <a:off x="365760" y="1243584"/>
            <a:ext cx="8412480" cy="822960"/>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A clause stating the CBA is the complete and final agreement between the parties — "zipping up" the contract so that neither party can demand bargaining over subjects not expressly addressed.</a:t>
            </a:r>
            <a:endParaRPr lang="en-US" sz="1900" dirty="0"/>
          </a:p>
        </p:txBody>
      </p:sp>
      <p:sp>
        <p:nvSpPr>
          <p:cNvPr id="10" name="Text 8"/>
          <p:cNvSpPr/>
          <p:nvPr/>
        </p:nvSpPr>
        <p:spPr>
          <a:xfrm>
            <a:off x="365760" y="2176272"/>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The Key Question:</a:t>
            </a:r>
            <a:endParaRPr lang="en-US" sz="2000" dirty="0"/>
          </a:p>
        </p:txBody>
      </p:sp>
      <p:sp>
        <p:nvSpPr>
          <p:cNvPr id="11" name="Text 9"/>
          <p:cNvSpPr/>
          <p:nvPr/>
        </p:nvSpPr>
        <p:spPr>
          <a:xfrm>
            <a:off x="365760" y="2578608"/>
            <a:ext cx="8412480" cy="822960"/>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Does the zipper clause cover the specific subject the employer now wants to change? Was that subject actually "covered" in bargaining — or just not raised?</a:t>
            </a:r>
            <a:endParaRPr lang="en-US" sz="1900" dirty="0"/>
          </a:p>
        </p:txBody>
      </p:sp>
      <p:sp>
        <p:nvSpPr>
          <p:cNvPr id="12" name="Shape 10"/>
          <p:cNvSpPr/>
          <p:nvPr/>
        </p:nvSpPr>
        <p:spPr>
          <a:xfrm>
            <a:off x="320040" y="3529584"/>
            <a:ext cx="8503920" cy="566928"/>
          </a:xfrm>
          <a:prstGeom prst="rect">
            <a:avLst/>
          </a:prstGeom>
          <a:solidFill>
            <a:srgbClr val="EAF0FB"/>
          </a:solidFill>
          <a:ln w="12700">
            <a:solidFill>
              <a:srgbClr val="1B3A6B"/>
            </a:solidFill>
            <a:prstDash val="solid"/>
          </a:ln>
        </p:spPr>
        <p:txBody>
          <a:bodyPr/>
          <a:lstStyle/>
          <a:p>
            <a:endParaRPr lang="en-US"/>
          </a:p>
        </p:txBody>
      </p:sp>
      <p:sp>
        <p:nvSpPr>
          <p:cNvPr id="13" name="Text 11"/>
          <p:cNvSpPr/>
          <p:nvPr/>
        </p:nvSpPr>
        <p:spPr>
          <a:xfrm>
            <a:off x="457200" y="3575304"/>
            <a:ext cx="8229600" cy="475488"/>
          </a:xfrm>
          <a:prstGeom prst="rect">
            <a:avLst/>
          </a:prstGeom>
          <a:noFill/>
          <a:ln/>
        </p:spPr>
        <p:txBody>
          <a:bodyPr wrap="square" rtlCol="0" anchor="ctr"/>
          <a:lstStyle/>
          <a:p>
            <a:pPr marL="0" indent="0">
              <a:buNone/>
            </a:pPr>
            <a:r>
              <a:rPr lang="en-US" sz="1600" b="1" dirty="0">
                <a:solidFill>
                  <a:srgbClr val="1B3A6B"/>
                </a:solidFill>
                <a:latin typeface="Calibri" pitchFamily="34" charset="0"/>
                <a:ea typeface="Calibri" pitchFamily="34" charset="-122"/>
                <a:cs typeface="Calibri" pitchFamily="34" charset="-120"/>
              </a:rPr>
              <a:t>⚠  A broad zipper clause alone does NOT normally constitute a clear and unmistakable waiver. PERC looks at negotiating history and the specific subject.</a:t>
            </a:r>
            <a:endParaRPr lang="en-US" sz="1600" dirty="0"/>
          </a:p>
        </p:txBody>
      </p:sp>
      <p:sp>
        <p:nvSpPr>
          <p:cNvPr id="5" name="Text 9">
            <a:extLst>
              <a:ext uri="{FF2B5EF4-FFF2-40B4-BE49-F238E27FC236}">
                <a16:creationId xmlns:a16="http://schemas.microsoft.com/office/drawing/2014/main" id="{D0095C99-02BE-AF51-3CFC-08A2C4D5B722}"/>
              </a:ext>
            </a:extLst>
          </p:cNvPr>
          <p:cNvSpPr/>
          <p:nvPr/>
        </p:nvSpPr>
        <p:spPr>
          <a:xfrm>
            <a:off x="518160" y="4142232"/>
            <a:ext cx="8412480" cy="681228"/>
          </a:xfrm>
          <a:prstGeom prst="rect">
            <a:avLst/>
          </a:prstGeom>
          <a:noFill/>
          <a:ln/>
        </p:spPr>
        <p:txBody>
          <a:bodyPr wrap="square" rtlCol="0" anchor="t"/>
          <a:lstStyle/>
          <a:p>
            <a:pPr marL="0" indent="0">
              <a:buNone/>
            </a:pPr>
            <a:r>
              <a:rPr lang="en-US" sz="1900" i="1" dirty="0">
                <a:solidFill>
                  <a:srgbClr val="334155"/>
                </a:solidFill>
                <a:latin typeface="Calibri" pitchFamily="34" charset="0"/>
                <a:ea typeface="Calibri" pitchFamily="34" charset="-122"/>
                <a:cs typeface="Calibri" pitchFamily="34" charset="-120"/>
              </a:rPr>
              <a:t>Ref. City of Chehalis</a:t>
            </a:r>
            <a:r>
              <a:rPr lang="en-US" sz="1900" dirty="0">
                <a:solidFill>
                  <a:srgbClr val="334155"/>
                </a:solidFill>
                <a:latin typeface="Calibri" pitchFamily="34" charset="0"/>
                <a:ea typeface="Calibri" pitchFamily="34" charset="-122"/>
                <a:cs typeface="Calibri" pitchFamily="34" charset="-120"/>
              </a:rPr>
              <a:t>, Decision 2803 (PECB, 1987); </a:t>
            </a:r>
            <a:r>
              <a:rPr lang="en-US" sz="1900" i="1" dirty="0">
                <a:solidFill>
                  <a:srgbClr val="334155"/>
                </a:solidFill>
                <a:latin typeface="Calibri" pitchFamily="34" charset="0"/>
                <a:ea typeface="Calibri" pitchFamily="34" charset="-122"/>
                <a:cs typeface="Calibri" pitchFamily="34" charset="-120"/>
              </a:rPr>
              <a:t>Mason County</a:t>
            </a:r>
            <a:r>
              <a:rPr lang="en-US" sz="1900" dirty="0">
                <a:solidFill>
                  <a:srgbClr val="334155"/>
                </a:solidFill>
                <a:latin typeface="Calibri" pitchFamily="34" charset="0"/>
                <a:ea typeface="Calibri" pitchFamily="34" charset="-122"/>
                <a:cs typeface="Calibri" pitchFamily="34" charset="-120"/>
              </a:rPr>
              <a:t>, Decision 3108 (PECB, 1989).</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19">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10207"/>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Management Rights Clause: What It Is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Definition</a:t>
            </a:r>
            <a:endParaRPr lang="en-US" sz="2000" dirty="0"/>
          </a:p>
        </p:txBody>
      </p:sp>
      <p:sp>
        <p:nvSpPr>
          <p:cNvPr id="9" name="Text 7"/>
          <p:cNvSpPr/>
          <p:nvPr/>
        </p:nvSpPr>
        <p:spPr>
          <a:xfrm>
            <a:off x="365760" y="1243584"/>
            <a:ext cx="8412480" cy="749808"/>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A clause reserving certain rights to management — typically: direct the workforce, assign work, discipline employees, establish operational rules, etc.</a:t>
            </a:r>
            <a:endParaRPr lang="en-US" sz="1900" dirty="0"/>
          </a:p>
        </p:txBody>
      </p:sp>
      <p:sp>
        <p:nvSpPr>
          <p:cNvPr id="10" name="Text 8"/>
          <p:cNvSpPr/>
          <p:nvPr/>
        </p:nvSpPr>
        <p:spPr>
          <a:xfrm>
            <a:off x="365760" y="2084832"/>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The Key Question:</a:t>
            </a:r>
            <a:endParaRPr lang="en-US" sz="2000" dirty="0"/>
          </a:p>
        </p:txBody>
      </p:sp>
      <p:sp>
        <p:nvSpPr>
          <p:cNvPr id="11" name="Text 9"/>
          <p:cNvSpPr/>
          <p:nvPr/>
        </p:nvSpPr>
        <p:spPr>
          <a:xfrm>
            <a:off x="365760" y="2487168"/>
            <a:ext cx="8412480" cy="749808"/>
          </a:xfrm>
          <a:prstGeom prst="rect">
            <a:avLst/>
          </a:prstGeom>
          <a:noFill/>
          <a:ln/>
        </p:spPr>
        <p:txBody>
          <a:bodyPr wrap="square" rtlCol="0" anchor="t"/>
          <a:lstStyle/>
          <a:p>
            <a:pPr marL="0" indent="0">
              <a:buNone/>
            </a:pPr>
            <a:r>
              <a:rPr lang="en-US" sz="1900" dirty="0">
                <a:solidFill>
                  <a:srgbClr val="334155"/>
                </a:solidFill>
                <a:latin typeface="Calibri" pitchFamily="34" charset="0"/>
                <a:ea typeface="Calibri" pitchFamily="34" charset="-122"/>
                <a:cs typeface="Calibri" pitchFamily="34" charset="-120"/>
              </a:rPr>
              <a:t>Is the employer's specific action actually within a listed management right — or does it fall outside those rights and therefore require bargaining?</a:t>
            </a:r>
            <a:endParaRPr lang="en-US" sz="1900" dirty="0"/>
          </a:p>
        </p:txBody>
      </p:sp>
      <p:sp>
        <p:nvSpPr>
          <p:cNvPr id="12" name="Shape 10"/>
          <p:cNvSpPr/>
          <p:nvPr/>
        </p:nvSpPr>
        <p:spPr>
          <a:xfrm>
            <a:off x="320040" y="3364992"/>
            <a:ext cx="8503920" cy="658368"/>
          </a:xfrm>
          <a:prstGeom prst="rect">
            <a:avLst/>
          </a:prstGeom>
          <a:solidFill>
            <a:srgbClr val="FFFBEB"/>
          </a:solidFill>
          <a:ln w="12700">
            <a:solidFill>
              <a:srgbClr val="C8972E"/>
            </a:solidFill>
            <a:prstDash val="solid"/>
          </a:ln>
        </p:spPr>
        <p:txBody>
          <a:bodyPr/>
          <a:lstStyle/>
          <a:p>
            <a:endParaRPr lang="en-US"/>
          </a:p>
        </p:txBody>
      </p:sp>
      <p:sp>
        <p:nvSpPr>
          <p:cNvPr id="13" name="Text 11"/>
          <p:cNvSpPr/>
          <p:nvPr/>
        </p:nvSpPr>
        <p:spPr>
          <a:xfrm>
            <a:off x="457200" y="3410712"/>
            <a:ext cx="8229600" cy="566928"/>
          </a:xfrm>
          <a:prstGeom prst="rect">
            <a:avLst/>
          </a:prstGeom>
          <a:noFill/>
          <a:ln/>
        </p:spPr>
        <p:txBody>
          <a:bodyPr wrap="square" rtlCol="0" anchor="ctr"/>
          <a:lstStyle/>
          <a:p>
            <a:pPr marL="0" indent="0">
              <a:buNone/>
            </a:pPr>
            <a:r>
              <a:rPr lang="en-US" sz="1500" b="1" dirty="0">
                <a:solidFill>
                  <a:srgbClr val="92400E"/>
                </a:solidFill>
                <a:latin typeface="Calibri" pitchFamily="34" charset="0"/>
                <a:ea typeface="Calibri" pitchFamily="34" charset="-122"/>
                <a:cs typeface="Calibri" pitchFamily="34" charset="-120"/>
              </a:rPr>
              <a:t>⚠  Management rights and zipper clauses used together are the most common waiver defense — and the most often rejected by PERC.  </a:t>
            </a:r>
            <a:endParaRPr lang="en-US" sz="15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0">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The Clear &amp; Unmistakable Waiver Standard</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2702052"/>
          </a:xfrm>
          <a:prstGeom prst="rect">
            <a:avLst/>
          </a:prstGeom>
          <a:solidFill>
            <a:srgbClr val="EAF0FB"/>
          </a:solidFill>
          <a:ln w="12700">
            <a:solidFill>
              <a:srgbClr val="1B3A6B"/>
            </a:solidFill>
            <a:prstDash val="solid"/>
          </a:ln>
        </p:spPr>
        <p:txBody>
          <a:bodyPr/>
          <a:lstStyle/>
          <a:p>
            <a:pPr marL="115888" algn="just"/>
            <a:r>
              <a:rPr lang="en-US" sz="1400" i="1" dirty="0">
                <a:solidFill>
                  <a:schemeClr val="accent1">
                    <a:lumMod val="50000"/>
                  </a:schemeClr>
                </a:solidFill>
              </a:rPr>
              <a:t>“Waivers of statutory bargaining rights must be clear and unmistak­able. The Commission has found broadly‑worded management rights clauses insufficient to constitute a waiver of a union’s right to bargain changes in mandatory subjects…To meet the “clear and unmistakable” standard, the contract language must be specific, or it must be shown that the matter claimed to have been waived was fully discussed by the parties and that the party alleged to have waived its rights consciously yielded its interest in the matter…. </a:t>
            </a:r>
          </a:p>
          <a:p>
            <a:pPr marL="115888" algn="just"/>
            <a:endParaRPr lang="en-US" sz="1400" i="1" dirty="0">
              <a:solidFill>
                <a:schemeClr val="accent1">
                  <a:lumMod val="50000"/>
                </a:schemeClr>
              </a:solidFill>
            </a:endParaRPr>
          </a:p>
          <a:p>
            <a:pPr marL="115888" algn="just"/>
            <a:r>
              <a:rPr lang="en-US" sz="1400" i="1" dirty="0">
                <a:solidFill>
                  <a:schemeClr val="accent1">
                    <a:lumMod val="50000"/>
                  </a:schemeClr>
                </a:solidFill>
              </a:rPr>
              <a:t>A zipper clause must meet the standard of any other alleged waiver. . . . Even where a zipper clause is couched in broad terms, it must appear from an evaluation of the negotiations that the particu­lar matter in issue was fully discussed or consciously explored and the Union consciously yielded or clearly and unmistakably waived its interest in the matter. This is particularly true where, as here, an employer relies on the zipper clause to establish its freedom to unilater­ally change, or institute new, terms and conditions of employment not contained in the contract.”</a:t>
            </a:r>
          </a:p>
        </p:txBody>
      </p:sp>
      <p:sp>
        <p:nvSpPr>
          <p:cNvPr id="9" name="Shape 7"/>
          <p:cNvSpPr/>
          <p:nvPr/>
        </p:nvSpPr>
        <p:spPr>
          <a:xfrm>
            <a:off x="320040" y="841248"/>
            <a:ext cx="128016" cy="123444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32688"/>
            <a:ext cx="8229600" cy="868680"/>
          </a:xfrm>
          <a:prstGeom prst="rect">
            <a:avLst/>
          </a:prstGeom>
          <a:noFill/>
          <a:ln/>
        </p:spPr>
        <p:txBody>
          <a:bodyPr wrap="square" rtlCol="0" anchor="ctr"/>
          <a:lstStyle/>
          <a:p>
            <a:pPr marL="0" indent="0">
              <a:buNone/>
            </a:pPr>
            <a:endParaRPr lang="en-US" sz="1500" dirty="0"/>
          </a:p>
        </p:txBody>
      </p:sp>
      <p:sp>
        <p:nvSpPr>
          <p:cNvPr id="12" name="Text 10"/>
          <p:cNvSpPr/>
          <p:nvPr/>
        </p:nvSpPr>
        <p:spPr>
          <a:xfrm>
            <a:off x="448056" y="3451859"/>
            <a:ext cx="8330184" cy="605367"/>
          </a:xfrm>
          <a:prstGeom prst="rect">
            <a:avLst/>
          </a:prstGeom>
          <a:noFill/>
          <a:ln/>
        </p:spPr>
        <p:txBody>
          <a:bodyPr wrap="square" rtlCol="0" anchor="ctr"/>
          <a:lstStyle/>
          <a:p>
            <a:pPr marL="0" indent="0">
              <a:buNone/>
            </a:pPr>
            <a:r>
              <a:rPr lang="en-US" b="1" dirty="0">
                <a:solidFill>
                  <a:srgbClr val="1B3A6B"/>
                </a:solidFill>
                <a:latin typeface="Calibri" pitchFamily="34" charset="0"/>
                <a:ea typeface="Calibri" pitchFamily="34" charset="-122"/>
                <a:cs typeface="Calibri" pitchFamily="34" charset="-120"/>
              </a:rPr>
              <a:t>Bottom Line:</a:t>
            </a:r>
            <a:endParaRPr lang="en-US" dirty="0"/>
          </a:p>
        </p:txBody>
      </p:sp>
      <p:sp>
        <p:nvSpPr>
          <p:cNvPr id="13" name="Text 11"/>
          <p:cNvSpPr/>
          <p:nvPr/>
        </p:nvSpPr>
        <p:spPr>
          <a:xfrm>
            <a:off x="365760" y="3815588"/>
            <a:ext cx="8412480" cy="1122172"/>
          </a:xfrm>
          <a:prstGeom prst="rect">
            <a:avLst/>
          </a:prstGeom>
          <a:noFill/>
          <a:ln/>
        </p:spPr>
        <p:txBody>
          <a:bodyPr wrap="square" rtlCol="0" anchor="t"/>
          <a:lstStyle/>
          <a:p>
            <a:pPr marL="342900" indent="-342900">
              <a:spcAft>
                <a:spcPts val="600"/>
              </a:spcAft>
              <a:buSzPct val="100000"/>
              <a:buChar char="•"/>
            </a:pPr>
            <a:r>
              <a:rPr lang="en-US" dirty="0">
                <a:solidFill>
                  <a:srgbClr val="334155"/>
                </a:solidFill>
                <a:latin typeface="Calibri" pitchFamily="34" charset="0"/>
                <a:ea typeface="Calibri" pitchFamily="34" charset="-122"/>
                <a:cs typeface="Calibri" pitchFamily="34" charset="-120"/>
              </a:rPr>
              <a:t>A waiver must be an intentional relinquishment of a known right</a:t>
            </a:r>
            <a:endParaRPr lang="en-US" dirty="0"/>
          </a:p>
          <a:p>
            <a:pPr marL="342900" indent="-342900">
              <a:spcAft>
                <a:spcPts val="600"/>
              </a:spcAft>
              <a:buSzPct val="100000"/>
              <a:buChar char="•"/>
            </a:pPr>
            <a:r>
              <a:rPr lang="en-US" dirty="0">
                <a:solidFill>
                  <a:srgbClr val="334155"/>
                </a:solidFill>
                <a:latin typeface="Calibri" pitchFamily="34" charset="0"/>
                <a:ea typeface="Calibri" pitchFamily="34" charset="-122"/>
                <a:cs typeface="Calibri" pitchFamily="34" charset="-120"/>
              </a:rPr>
              <a:t>General or catch-all clauses are not enough on their own</a:t>
            </a:r>
            <a:endParaRPr lang="en-US" dirty="0"/>
          </a:p>
          <a:p>
            <a:pPr marL="342900" indent="-342900">
              <a:spcAft>
                <a:spcPts val="600"/>
              </a:spcAft>
              <a:buSzPct val="100000"/>
              <a:buChar char="•"/>
            </a:pPr>
            <a:r>
              <a:rPr lang="en-US" dirty="0">
                <a:solidFill>
                  <a:srgbClr val="334155"/>
                </a:solidFill>
                <a:latin typeface="Calibri" pitchFamily="34" charset="0"/>
                <a:ea typeface="Calibri" pitchFamily="34" charset="-122"/>
                <a:cs typeface="Calibri" pitchFamily="34" charset="-120"/>
              </a:rPr>
              <a:t>PERC looks at the specific subject, the CBA language, and the bargaining history</a:t>
            </a:r>
            <a:endParaRPr lang="en-US" dirty="0"/>
          </a:p>
        </p:txBody>
      </p:sp>
      <p:sp>
        <p:nvSpPr>
          <p:cNvPr id="5" name="Text 8">
            <a:extLst>
              <a:ext uri="{FF2B5EF4-FFF2-40B4-BE49-F238E27FC236}">
                <a16:creationId xmlns:a16="http://schemas.microsoft.com/office/drawing/2014/main" id="{AF35446E-47B1-6A78-E560-F6EDDDACE91F}"/>
              </a:ext>
            </a:extLst>
          </p:cNvPr>
          <p:cNvSpPr/>
          <p:nvPr/>
        </p:nvSpPr>
        <p:spPr>
          <a:xfrm>
            <a:off x="682752" y="2937933"/>
            <a:ext cx="8013192" cy="383877"/>
          </a:xfrm>
          <a:prstGeom prst="rect">
            <a:avLst/>
          </a:prstGeom>
          <a:noFill/>
          <a:ln/>
        </p:spPr>
        <p:txBody>
          <a:bodyPr wrap="square" rtlCol="0" anchor="ctr"/>
          <a:lstStyle/>
          <a:p>
            <a:pPr marL="0" indent="0" algn="r">
              <a:buNone/>
            </a:pPr>
            <a:r>
              <a:rPr lang="en-US" sz="1500" i="1" dirty="0">
                <a:solidFill>
                  <a:srgbClr val="1B3A6B"/>
                </a:solidFill>
                <a:latin typeface="Calibri" pitchFamily="34" charset="0"/>
                <a:ea typeface="Calibri" pitchFamily="34" charset="-122"/>
                <a:cs typeface="Calibri" pitchFamily="34" charset="-120"/>
              </a:rPr>
              <a:t>				- </a:t>
            </a:r>
          </a:p>
          <a:p>
            <a:pPr marL="0" indent="0" algn="r">
              <a:buNone/>
            </a:pPr>
            <a:endParaRPr lang="en-US" sz="1500" i="1" dirty="0">
              <a:solidFill>
                <a:srgbClr val="1B3A6B"/>
              </a:solidFill>
              <a:latin typeface="Calibri" pitchFamily="34" charset="0"/>
              <a:ea typeface="Calibri" pitchFamily="34" charset="-122"/>
              <a:cs typeface="Calibri" pitchFamily="34" charset="-120"/>
            </a:endParaRPr>
          </a:p>
          <a:p>
            <a:pPr marL="0" indent="0" algn="r">
              <a:buNone/>
            </a:pPr>
            <a:r>
              <a:rPr lang="en-US" sz="1500" i="1" dirty="0">
                <a:solidFill>
                  <a:srgbClr val="1B3A6B"/>
                </a:solidFill>
                <a:latin typeface="Calibri" pitchFamily="34" charset="0"/>
                <a:ea typeface="Calibri" pitchFamily="34" charset="-122"/>
                <a:cs typeface="Calibri" pitchFamily="34" charset="-120"/>
              </a:rPr>
              <a:t> - </a:t>
            </a:r>
            <a:r>
              <a:rPr lang="en-US" sz="1400" i="1" dirty="0">
                <a:solidFill>
                  <a:srgbClr val="1B3A6B"/>
                </a:solidFill>
                <a:latin typeface="Calibri" pitchFamily="34" charset="0"/>
                <a:ea typeface="Calibri" pitchFamily="34" charset="-122"/>
                <a:cs typeface="Calibri" pitchFamily="34" charset="-120"/>
              </a:rPr>
              <a:t>Whatcom County, Decision 7244-B (PECB, 2004)</a:t>
            </a:r>
            <a:endParaRPr lang="en-US" sz="1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1">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16941" y="9144"/>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Three Ways a Waiver Can Be Found</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68680"/>
            <a:ext cx="2773680" cy="3890772"/>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9" name="Shape 7"/>
          <p:cNvSpPr/>
          <p:nvPr/>
        </p:nvSpPr>
        <p:spPr>
          <a:xfrm>
            <a:off x="320040" y="868680"/>
            <a:ext cx="2773680" cy="45720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393192" y="868680"/>
            <a:ext cx="2627376"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1. Waiver by Contract</a:t>
            </a:r>
            <a:endParaRPr lang="en-US" sz="1300" dirty="0"/>
          </a:p>
        </p:txBody>
      </p:sp>
      <p:sp>
        <p:nvSpPr>
          <p:cNvPr id="11" name="Text 9"/>
          <p:cNvSpPr/>
          <p:nvPr/>
        </p:nvSpPr>
        <p:spPr>
          <a:xfrm>
            <a:off x="429768" y="1399032"/>
            <a:ext cx="2572512" cy="3232404"/>
          </a:xfrm>
          <a:prstGeom prst="rect">
            <a:avLst/>
          </a:prstGeom>
          <a:noFill/>
          <a:ln/>
        </p:spPr>
        <p:txBody>
          <a:bodyPr wrap="square" rtlCol="0" anchor="t"/>
          <a:lstStyle/>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Specific and clearly articulated CBA language</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Must cover the exact subject matter at issue</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Catch-all clauses alone won't do it</a:t>
            </a:r>
            <a:endParaRPr lang="en-US" sz="1700" dirty="0"/>
          </a:p>
        </p:txBody>
      </p:sp>
      <p:sp>
        <p:nvSpPr>
          <p:cNvPr id="12" name="Shape 10"/>
          <p:cNvSpPr/>
          <p:nvPr/>
        </p:nvSpPr>
        <p:spPr>
          <a:xfrm>
            <a:off x="3166872" y="868680"/>
            <a:ext cx="2773680" cy="3890772"/>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3" name="Shape 11"/>
          <p:cNvSpPr/>
          <p:nvPr/>
        </p:nvSpPr>
        <p:spPr>
          <a:xfrm>
            <a:off x="3166872" y="868680"/>
            <a:ext cx="2773680" cy="457200"/>
          </a:xfrm>
          <a:prstGeom prst="rect">
            <a:avLst/>
          </a:prstGeom>
          <a:solidFill>
            <a:srgbClr val="166534"/>
          </a:solidFill>
          <a:ln w="12700">
            <a:solidFill>
              <a:srgbClr val="166534"/>
            </a:solidFill>
            <a:prstDash val="solid"/>
          </a:ln>
        </p:spPr>
        <p:txBody>
          <a:bodyPr/>
          <a:lstStyle/>
          <a:p>
            <a:endParaRPr lang="en-US"/>
          </a:p>
        </p:txBody>
      </p:sp>
      <p:sp>
        <p:nvSpPr>
          <p:cNvPr id="14" name="Text 12"/>
          <p:cNvSpPr/>
          <p:nvPr/>
        </p:nvSpPr>
        <p:spPr>
          <a:xfrm>
            <a:off x="3240024" y="868680"/>
            <a:ext cx="2627376"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 Waiver by Conduct / Inaction</a:t>
            </a:r>
            <a:endParaRPr lang="en-US" sz="1300" dirty="0"/>
          </a:p>
        </p:txBody>
      </p:sp>
      <p:sp>
        <p:nvSpPr>
          <p:cNvPr id="15" name="Text 13"/>
          <p:cNvSpPr/>
          <p:nvPr/>
        </p:nvSpPr>
        <p:spPr>
          <a:xfrm>
            <a:off x="3276600" y="1399032"/>
            <a:ext cx="2572512" cy="3232404"/>
          </a:xfrm>
          <a:prstGeom prst="rect">
            <a:avLst/>
          </a:prstGeom>
          <a:noFill/>
          <a:ln/>
        </p:spPr>
        <p:txBody>
          <a:bodyPr wrap="square" rtlCol="0" anchor="t"/>
          <a:lstStyle/>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Union knew of the employer's change</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Failed to timely demand to bargain</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Clock starts when union has notice — not when change occurs</a:t>
            </a:r>
            <a:endParaRPr lang="en-US" sz="1700" dirty="0"/>
          </a:p>
        </p:txBody>
      </p:sp>
      <p:sp>
        <p:nvSpPr>
          <p:cNvPr id="16" name="Shape 14"/>
          <p:cNvSpPr/>
          <p:nvPr/>
        </p:nvSpPr>
        <p:spPr>
          <a:xfrm>
            <a:off x="6013704" y="868680"/>
            <a:ext cx="2773680" cy="3890772"/>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7" name="Shape 15"/>
          <p:cNvSpPr/>
          <p:nvPr/>
        </p:nvSpPr>
        <p:spPr>
          <a:xfrm>
            <a:off x="6013704" y="868680"/>
            <a:ext cx="2773680" cy="457200"/>
          </a:xfrm>
          <a:prstGeom prst="rect">
            <a:avLst/>
          </a:prstGeom>
          <a:solidFill>
            <a:srgbClr val="92400E"/>
          </a:solidFill>
          <a:ln w="12700">
            <a:solidFill>
              <a:srgbClr val="92400E"/>
            </a:solidFill>
            <a:prstDash val="solid"/>
          </a:ln>
        </p:spPr>
        <p:txBody>
          <a:bodyPr/>
          <a:lstStyle/>
          <a:p>
            <a:endParaRPr lang="en-US"/>
          </a:p>
        </p:txBody>
      </p:sp>
      <p:sp>
        <p:nvSpPr>
          <p:cNvPr id="18" name="Text 16"/>
          <p:cNvSpPr/>
          <p:nvPr/>
        </p:nvSpPr>
        <p:spPr>
          <a:xfrm>
            <a:off x="6086856" y="868680"/>
            <a:ext cx="2627376"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 Waiver by Bargaining History</a:t>
            </a:r>
            <a:endParaRPr lang="en-US" sz="1300" dirty="0"/>
          </a:p>
        </p:txBody>
      </p:sp>
      <p:sp>
        <p:nvSpPr>
          <p:cNvPr id="19" name="Text 17"/>
          <p:cNvSpPr/>
          <p:nvPr/>
        </p:nvSpPr>
        <p:spPr>
          <a:xfrm>
            <a:off x="6123432" y="1399032"/>
            <a:ext cx="2572512" cy="3232404"/>
          </a:xfrm>
          <a:prstGeom prst="rect">
            <a:avLst/>
          </a:prstGeom>
          <a:noFill/>
          <a:ln/>
        </p:spPr>
        <p:txBody>
          <a:bodyPr wrap="square" rtlCol="0" anchor="t"/>
          <a:lstStyle/>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A party proposed language and it was rejected</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Shows intentional exclusion from the CBA</a:t>
            </a:r>
            <a:endParaRPr lang="en-US" sz="1700" dirty="0"/>
          </a:p>
          <a:p>
            <a:pPr marL="342900" indent="-342900">
              <a:spcAft>
                <a:spcPts val="700"/>
              </a:spcAft>
              <a:buSzPct val="100000"/>
              <a:buChar char="•"/>
            </a:pPr>
            <a:r>
              <a:rPr lang="en-US" sz="1700" dirty="0">
                <a:solidFill>
                  <a:srgbClr val="334155"/>
                </a:solidFill>
                <a:latin typeface="Calibri" pitchFamily="34" charset="0"/>
                <a:ea typeface="Calibri" pitchFamily="34" charset="-122"/>
                <a:cs typeface="Calibri" pitchFamily="34" charset="-120"/>
              </a:rPr>
              <a:t>Union "traded away" a right in prior negotiations</a:t>
            </a:r>
            <a:endParaRPr lang="en-US" sz="1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0A2301FD-2C28-C434-0802-634CCC0DFDBB}"/>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BC1640C-7E91-E73E-CF49-1681D94CE54F}"/>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Vigilance In The Weeks After Ratification </a:t>
            </a:r>
            <a:endParaRPr lang="en-US" dirty="0"/>
          </a:p>
        </p:txBody>
      </p:sp>
      <p:sp>
        <p:nvSpPr>
          <p:cNvPr id="3" name="Shape 1">
            <a:extLst>
              <a:ext uri="{FF2B5EF4-FFF2-40B4-BE49-F238E27FC236}">
                <a16:creationId xmlns:a16="http://schemas.microsoft.com/office/drawing/2014/main" id="{C48EBC86-9F47-E9C6-22F4-23C2DB8CA0B7}"/>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1F70C971-37D0-C900-411E-283FD2E79BE5}"/>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65E7C2A9-6A32-46BC-84BD-C4CE23CA06F9}"/>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4763E39D-AFED-C1DF-A49E-BE685528CEF8}"/>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5338C17C-0193-58A1-A27B-CC1B9ED4A98C}"/>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Enforce short-term and long-term deadlines.</a:t>
            </a:r>
            <a:endParaRPr lang="en-US" sz="2100" dirty="0"/>
          </a:p>
        </p:txBody>
      </p:sp>
      <p:sp>
        <p:nvSpPr>
          <p:cNvPr id="9" name="Text 7">
            <a:extLst>
              <a:ext uri="{FF2B5EF4-FFF2-40B4-BE49-F238E27FC236}">
                <a16:creationId xmlns:a16="http://schemas.microsoft.com/office/drawing/2014/main" id="{47B6E451-8C47-C783-F409-89502DCE4157}"/>
              </a:ext>
            </a:extLst>
          </p:cNvPr>
          <p:cNvSpPr/>
          <p:nvPr/>
        </p:nvSpPr>
        <p:spPr>
          <a:xfrm>
            <a:off x="365760" y="1967344"/>
            <a:ext cx="8412480" cy="2746387"/>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Pay rate and premium increases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Retro payments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Implementation of operational or policy changes on fixed timelines</a:t>
            </a:r>
            <a:endParaRPr lang="en-US" sz="2000" dirty="0"/>
          </a:p>
        </p:txBody>
      </p:sp>
    </p:spTree>
    <p:extLst>
      <p:ext uri="{BB962C8B-B14F-4D97-AF65-F5344CB8AC3E}">
        <p14:creationId xmlns:p14="http://schemas.microsoft.com/office/powerpoint/2010/main" val="5382511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2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CBA Example: Broad Zipper Clause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371600"/>
          </a:xfrm>
          <a:prstGeom prst="rect">
            <a:avLst/>
          </a:prstGeom>
          <a:solidFill>
            <a:srgbClr val="EAF0FB"/>
          </a:solidFill>
          <a:ln w="12700">
            <a:solidFill>
              <a:srgbClr val="1B3A6B"/>
            </a:solidFill>
            <a:prstDash val="solid"/>
          </a:ln>
        </p:spPr>
        <p:txBody>
          <a:bodyPr/>
          <a:lstStyle/>
          <a:p>
            <a:endParaRPr lang="en-US"/>
          </a:p>
        </p:txBody>
      </p:sp>
      <p:sp>
        <p:nvSpPr>
          <p:cNvPr id="9" name="Shape 7"/>
          <p:cNvSpPr/>
          <p:nvPr/>
        </p:nvSpPr>
        <p:spPr>
          <a:xfrm>
            <a:off x="320040" y="841248"/>
            <a:ext cx="128016" cy="137160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14400"/>
            <a:ext cx="8229600" cy="1188720"/>
          </a:xfrm>
          <a:prstGeom prst="rect">
            <a:avLst/>
          </a:prstGeom>
          <a:noFill/>
          <a:ln/>
        </p:spPr>
        <p:txBody>
          <a:bodyPr wrap="square" rtlCol="0" anchor="ctr"/>
          <a:lstStyle/>
          <a:p>
            <a:pPr marL="0" indent="0">
              <a:buNone/>
            </a:pPr>
            <a:r>
              <a:rPr lang="en-US" sz="1700" i="1" dirty="0">
                <a:solidFill>
                  <a:srgbClr val="1B3A6B"/>
                </a:solidFill>
                <a:latin typeface="Calibri" pitchFamily="34" charset="0"/>
                <a:ea typeface="Calibri" pitchFamily="34" charset="-122"/>
                <a:cs typeface="Calibri" pitchFamily="34" charset="-120"/>
              </a:rPr>
              <a:t>"This Agreement is the complete and full agreement between the parties and supersedes all prior agreements. Neither party shall be required during the term hereof to bargain on any subject, whether or not covered by this Agreement."</a:t>
            </a:r>
            <a:endParaRPr lang="en-US" sz="1700" dirty="0"/>
          </a:p>
        </p:txBody>
      </p:sp>
      <p:sp>
        <p:nvSpPr>
          <p:cNvPr id="11" name="Text 9"/>
          <p:cNvSpPr/>
          <p:nvPr/>
        </p:nvSpPr>
        <p:spPr>
          <a:xfrm>
            <a:off x="365760" y="2359152"/>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How to Analyze:</a:t>
            </a:r>
            <a:endParaRPr lang="en-US" sz="2000" dirty="0"/>
          </a:p>
        </p:txBody>
      </p:sp>
      <p:sp>
        <p:nvSpPr>
          <p:cNvPr id="12" name="Text 10"/>
          <p:cNvSpPr/>
          <p:nvPr/>
        </p:nvSpPr>
        <p:spPr>
          <a:xfrm>
            <a:off x="365760" y="2779776"/>
            <a:ext cx="8412480" cy="1933956"/>
          </a:xfrm>
          <a:prstGeom prst="rect">
            <a:avLst/>
          </a:prstGeom>
          <a:noFill/>
          <a:ln/>
        </p:spPr>
        <p:txBody>
          <a:bodyPr wrap="square" rtlCol="0" anchor="t"/>
          <a:lstStyle/>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Employer argues: blocks all mid-term bargaining demands</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Union argues: doesn't meet the clear &amp; unmistakable standard for specific subjects</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PERC will ask: was this specific subject actually "covered" in bargaining — or just not raised?</a:t>
            </a:r>
            <a:endParaRPr lang="en-US" sz="18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23">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CBA Example: Narrow Zipper Clause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188720"/>
          </a:xfrm>
          <a:prstGeom prst="rect">
            <a:avLst/>
          </a:prstGeom>
          <a:solidFill>
            <a:srgbClr val="EAF0FB"/>
          </a:solidFill>
          <a:ln w="12700">
            <a:solidFill>
              <a:srgbClr val="1B3A6B"/>
            </a:solidFill>
            <a:prstDash val="solid"/>
          </a:ln>
        </p:spPr>
        <p:txBody>
          <a:bodyPr/>
          <a:lstStyle/>
          <a:p>
            <a:endParaRPr lang="en-US"/>
          </a:p>
        </p:txBody>
      </p:sp>
      <p:sp>
        <p:nvSpPr>
          <p:cNvPr id="9" name="Shape 7"/>
          <p:cNvSpPr/>
          <p:nvPr/>
        </p:nvSpPr>
        <p:spPr>
          <a:xfrm>
            <a:off x="320040" y="841248"/>
            <a:ext cx="128016" cy="118872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530352" y="905256"/>
            <a:ext cx="8229600" cy="1051560"/>
          </a:xfrm>
          <a:prstGeom prst="rect">
            <a:avLst/>
          </a:prstGeom>
          <a:noFill/>
          <a:ln/>
        </p:spPr>
        <p:txBody>
          <a:bodyPr wrap="square" rtlCol="0" anchor="ctr"/>
          <a:lstStyle/>
          <a:p>
            <a:pPr marL="0" indent="0">
              <a:buNone/>
            </a:pPr>
            <a:r>
              <a:rPr lang="en-US" sz="1700" i="1" dirty="0">
                <a:solidFill>
                  <a:srgbClr val="1B3A6B"/>
                </a:solidFill>
                <a:latin typeface="Calibri" pitchFamily="34" charset="0"/>
                <a:ea typeface="Calibri" pitchFamily="34" charset="-122"/>
                <a:cs typeface="Calibri" pitchFamily="34" charset="-120"/>
              </a:rPr>
              <a:t>"The parties acknowledge that this Agreement represents the full understanding on the matters set forth herein. On matters NOT covered herein, the Employer retains its obligation to bargain."</a:t>
            </a:r>
            <a:endParaRPr lang="en-US" sz="1700" dirty="0"/>
          </a:p>
        </p:txBody>
      </p:sp>
      <p:sp>
        <p:nvSpPr>
          <p:cNvPr id="11" name="Text 9"/>
          <p:cNvSpPr/>
          <p:nvPr/>
        </p:nvSpPr>
        <p:spPr>
          <a:xfrm>
            <a:off x="365760" y="2176272"/>
            <a:ext cx="8412480" cy="365760"/>
          </a:xfrm>
          <a:prstGeom prst="rect">
            <a:avLst/>
          </a:prstGeom>
          <a:noFill/>
          <a:ln/>
        </p:spPr>
        <p:txBody>
          <a:bodyPr wrap="square" rtlCol="0" anchor="ctr"/>
          <a:lstStyle/>
          <a:p>
            <a:pPr marL="0" indent="0">
              <a:buNone/>
            </a:pPr>
            <a:r>
              <a:rPr lang="en-US" sz="2000" b="1" dirty="0">
                <a:solidFill>
                  <a:srgbClr val="166534"/>
                </a:solidFill>
                <a:latin typeface="Calibri" pitchFamily="34" charset="0"/>
                <a:ea typeface="Calibri" pitchFamily="34" charset="-122"/>
                <a:cs typeface="Calibri" pitchFamily="34" charset="-120"/>
              </a:rPr>
              <a:t>How to Analyze:</a:t>
            </a:r>
            <a:endParaRPr lang="en-US" sz="2000" dirty="0"/>
          </a:p>
        </p:txBody>
      </p:sp>
      <p:sp>
        <p:nvSpPr>
          <p:cNvPr id="12" name="Text 10"/>
          <p:cNvSpPr/>
          <p:nvPr/>
        </p:nvSpPr>
        <p:spPr>
          <a:xfrm>
            <a:off x="365760" y="2596896"/>
            <a:ext cx="8412480" cy="2116836"/>
          </a:xfrm>
          <a:prstGeom prst="rect">
            <a:avLst/>
          </a:prstGeom>
          <a:noFill/>
          <a:ln/>
        </p:spPr>
        <p:txBody>
          <a:bodyPr wrap="square" rtlCol="0" anchor="t"/>
          <a:lstStyle/>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More union-friendly: expressly preserves the bargaining obligation on uncovered topics</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Key battle: what exactly is "covered"? Scheduling? Equipment policies? Staffing minimums?</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The more specific the CBA language on a topic, the harder to argue it was not "covered"</a:t>
            </a:r>
            <a:endParaRPr lang="en-US" sz="1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2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73152" y="18288"/>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6871174"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CBA Example: Broad Management Rights Clause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Shape 6"/>
          <p:cNvSpPr/>
          <p:nvPr/>
        </p:nvSpPr>
        <p:spPr>
          <a:xfrm>
            <a:off x="320040" y="841248"/>
            <a:ext cx="8503920" cy="1417320"/>
          </a:xfrm>
          <a:prstGeom prst="rect">
            <a:avLst/>
          </a:prstGeom>
          <a:solidFill>
            <a:srgbClr val="FFFBEB"/>
          </a:solidFill>
          <a:ln w="12700">
            <a:solidFill>
              <a:srgbClr val="C8972E"/>
            </a:solidFill>
            <a:prstDash val="solid"/>
          </a:ln>
        </p:spPr>
        <p:txBody>
          <a:bodyPr/>
          <a:lstStyle/>
          <a:p>
            <a:endParaRPr lang="en-US"/>
          </a:p>
        </p:txBody>
      </p:sp>
      <p:sp>
        <p:nvSpPr>
          <p:cNvPr id="9" name="Shape 7"/>
          <p:cNvSpPr/>
          <p:nvPr/>
        </p:nvSpPr>
        <p:spPr>
          <a:xfrm>
            <a:off x="320040" y="841248"/>
            <a:ext cx="128016" cy="1417320"/>
          </a:xfrm>
          <a:prstGeom prst="rect">
            <a:avLst/>
          </a:prstGeom>
          <a:solidFill>
            <a:srgbClr val="C8972E"/>
          </a:solidFill>
          <a:ln w="12700">
            <a:solidFill>
              <a:srgbClr val="C8972E"/>
            </a:solidFill>
            <a:prstDash val="solid"/>
          </a:ln>
        </p:spPr>
        <p:txBody>
          <a:bodyPr/>
          <a:lstStyle/>
          <a:p>
            <a:endParaRPr lang="en-US"/>
          </a:p>
        </p:txBody>
      </p:sp>
      <p:sp>
        <p:nvSpPr>
          <p:cNvPr id="10" name="Text 8"/>
          <p:cNvSpPr/>
          <p:nvPr/>
        </p:nvSpPr>
        <p:spPr>
          <a:xfrm>
            <a:off x="530352" y="905256"/>
            <a:ext cx="8229600" cy="1280160"/>
          </a:xfrm>
          <a:prstGeom prst="rect">
            <a:avLst/>
          </a:prstGeom>
          <a:noFill/>
          <a:ln/>
        </p:spPr>
        <p:txBody>
          <a:bodyPr wrap="square" rtlCol="0" anchor="ctr"/>
          <a:lstStyle/>
          <a:p>
            <a:pPr marL="0" indent="0">
              <a:buNone/>
            </a:pPr>
            <a:r>
              <a:rPr lang="en-US" sz="1600" i="1" dirty="0">
                <a:solidFill>
                  <a:srgbClr val="92400E"/>
                </a:solidFill>
                <a:latin typeface="Calibri" pitchFamily="34" charset="0"/>
                <a:ea typeface="Calibri" pitchFamily="34" charset="-122"/>
                <a:cs typeface="Calibri" pitchFamily="34" charset="-120"/>
              </a:rPr>
              <a:t>"The City retains all rights of management, including the right to direct the workforce; to hire, promote, transfer, assign, and retain employees; to discipline, suspend, or discharge employees; to maintain the efficiency of operations; and to take whatever actions are necessary to carry out the mission of the Fire Department."</a:t>
            </a:r>
            <a:endParaRPr lang="en-US" sz="1600" dirty="0"/>
          </a:p>
        </p:txBody>
      </p:sp>
      <p:sp>
        <p:nvSpPr>
          <p:cNvPr id="11" name="Text 9"/>
          <p:cNvSpPr/>
          <p:nvPr/>
        </p:nvSpPr>
        <p:spPr>
          <a:xfrm>
            <a:off x="365760" y="2286000"/>
            <a:ext cx="8412480" cy="365760"/>
          </a:xfrm>
          <a:prstGeom prst="rect">
            <a:avLst/>
          </a:prstGeom>
          <a:noFill/>
          <a:ln/>
        </p:spPr>
        <p:txBody>
          <a:bodyPr wrap="square" rtlCol="0" anchor="ctr"/>
          <a:lstStyle/>
          <a:p>
            <a:pPr marL="0" indent="0">
              <a:buNone/>
            </a:pPr>
            <a:r>
              <a:rPr lang="en-US" sz="2000" b="1" dirty="0">
                <a:solidFill>
                  <a:srgbClr val="92400E"/>
                </a:solidFill>
                <a:latin typeface="Calibri" pitchFamily="34" charset="0"/>
                <a:ea typeface="Calibri" pitchFamily="34" charset="-122"/>
                <a:cs typeface="Calibri" pitchFamily="34" charset="-120"/>
              </a:rPr>
              <a:t>How to Analyze:</a:t>
            </a:r>
            <a:endParaRPr lang="en-US" sz="2000" dirty="0"/>
          </a:p>
        </p:txBody>
      </p:sp>
      <p:sp>
        <p:nvSpPr>
          <p:cNvPr id="12" name="Text 10"/>
          <p:cNvSpPr/>
          <p:nvPr/>
        </p:nvSpPr>
        <p:spPr>
          <a:xfrm>
            <a:off x="365760" y="2706624"/>
            <a:ext cx="8412480" cy="2007108"/>
          </a:xfrm>
          <a:prstGeom prst="rect">
            <a:avLst/>
          </a:prstGeom>
          <a:noFill/>
          <a:ln/>
        </p:spPr>
        <p:txBody>
          <a:bodyPr wrap="square" rtlCol="0" anchor="t"/>
          <a:lstStyle/>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"Necessary to carry out the mission" is NOT a blank check</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PERC will ask: does the specific subject (e.g., staffing minimums, new tech policies) fall within a listed right?</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If not expressly listed → likely requires bargaining before implementation</a:t>
            </a:r>
            <a:endParaRPr lang="en-US" sz="1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2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39" y="36576"/>
            <a:ext cx="8010299"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CBA Example: Management Rights with Bargaining Carve-Out</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078992"/>
          </a:xfrm>
          <a:prstGeom prst="rect">
            <a:avLst/>
          </a:prstGeom>
          <a:solidFill>
            <a:srgbClr val="FFFBEB"/>
          </a:solidFill>
          <a:ln w="12700">
            <a:solidFill>
              <a:srgbClr val="C8972E"/>
            </a:solidFill>
            <a:prstDash val="solid"/>
          </a:ln>
        </p:spPr>
        <p:txBody>
          <a:bodyPr/>
          <a:lstStyle/>
          <a:p>
            <a:endParaRPr lang="en-US"/>
          </a:p>
        </p:txBody>
      </p:sp>
      <p:sp>
        <p:nvSpPr>
          <p:cNvPr id="9" name="Shape 7"/>
          <p:cNvSpPr/>
          <p:nvPr/>
        </p:nvSpPr>
        <p:spPr>
          <a:xfrm>
            <a:off x="320040" y="841248"/>
            <a:ext cx="128016" cy="1078992"/>
          </a:xfrm>
          <a:prstGeom prst="rect">
            <a:avLst/>
          </a:prstGeom>
          <a:solidFill>
            <a:srgbClr val="C8972E"/>
          </a:solidFill>
          <a:ln w="12700">
            <a:solidFill>
              <a:srgbClr val="C8972E"/>
            </a:solidFill>
            <a:prstDash val="solid"/>
          </a:ln>
        </p:spPr>
        <p:txBody>
          <a:bodyPr/>
          <a:lstStyle/>
          <a:p>
            <a:endParaRPr lang="en-US"/>
          </a:p>
        </p:txBody>
      </p:sp>
      <p:sp>
        <p:nvSpPr>
          <p:cNvPr id="10" name="Text 8"/>
          <p:cNvSpPr/>
          <p:nvPr/>
        </p:nvSpPr>
        <p:spPr>
          <a:xfrm>
            <a:off x="530352" y="905256"/>
            <a:ext cx="8229600" cy="950976"/>
          </a:xfrm>
          <a:prstGeom prst="rect">
            <a:avLst/>
          </a:prstGeom>
          <a:noFill/>
          <a:ln/>
        </p:spPr>
        <p:txBody>
          <a:bodyPr wrap="square" rtlCol="0" anchor="ctr"/>
          <a:lstStyle/>
          <a:p>
            <a:pPr marL="0" indent="0">
              <a:buNone/>
            </a:pPr>
            <a:r>
              <a:rPr lang="en-US" sz="1700" i="1" dirty="0">
                <a:solidFill>
                  <a:srgbClr val="92400E"/>
                </a:solidFill>
                <a:latin typeface="Calibri" pitchFamily="34" charset="0"/>
                <a:ea typeface="Calibri" pitchFamily="34" charset="-122"/>
                <a:cs typeface="Calibri" pitchFamily="34" charset="-120"/>
              </a:rPr>
              <a:t>"The Employer shall have the right to determine staffing levels consistent with operational needs, provided that the Employer shall notify and bargain with the Union prior to implementing any change that materially impacts working conditions."</a:t>
            </a:r>
            <a:endParaRPr lang="en-US" sz="1700" dirty="0"/>
          </a:p>
        </p:txBody>
      </p:sp>
      <p:sp>
        <p:nvSpPr>
          <p:cNvPr id="11" name="Text 9"/>
          <p:cNvSpPr/>
          <p:nvPr/>
        </p:nvSpPr>
        <p:spPr>
          <a:xfrm>
            <a:off x="365760" y="2066544"/>
            <a:ext cx="8412480" cy="365760"/>
          </a:xfrm>
          <a:prstGeom prst="rect">
            <a:avLst/>
          </a:prstGeom>
          <a:noFill/>
          <a:ln/>
        </p:spPr>
        <p:txBody>
          <a:bodyPr wrap="square" rtlCol="0" anchor="ctr"/>
          <a:lstStyle/>
          <a:p>
            <a:pPr marL="0" indent="0">
              <a:buNone/>
            </a:pPr>
            <a:r>
              <a:rPr lang="en-US" sz="2000" b="1" dirty="0">
                <a:solidFill>
                  <a:srgbClr val="92400E"/>
                </a:solidFill>
                <a:latin typeface="Calibri" pitchFamily="34" charset="0"/>
                <a:ea typeface="Calibri" pitchFamily="34" charset="-122"/>
                <a:cs typeface="Calibri" pitchFamily="34" charset="-120"/>
              </a:rPr>
              <a:t>How to Analyze:</a:t>
            </a:r>
            <a:endParaRPr lang="en-US" sz="2000" dirty="0"/>
          </a:p>
        </p:txBody>
      </p:sp>
      <p:sp>
        <p:nvSpPr>
          <p:cNvPr id="12" name="Text 10"/>
          <p:cNvSpPr/>
          <p:nvPr/>
        </p:nvSpPr>
        <p:spPr>
          <a:xfrm>
            <a:off x="365760" y="2487168"/>
            <a:ext cx="8412480" cy="2226564"/>
          </a:xfrm>
          <a:prstGeom prst="rect">
            <a:avLst/>
          </a:prstGeom>
          <a:noFill/>
          <a:ln/>
        </p:spPr>
        <p:txBody>
          <a:bodyPr wrap="square" rtlCol="0" anchor="t"/>
          <a:lstStyle/>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Best for union: express obligation to notify AND bargain before implementing</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Key issue: what is "material"? Courts &amp; PERC look at direct, substantial effect on working conditions</a:t>
            </a:r>
            <a:endParaRPr lang="en-US" sz="1800" dirty="0"/>
          </a:p>
          <a:p>
            <a:pPr marL="342900" indent="-342900">
              <a:spcAft>
                <a:spcPts val="600"/>
              </a:spcAft>
              <a:buSzPct val="100000"/>
              <a:buChar char="•"/>
            </a:pPr>
            <a:r>
              <a:rPr lang="en-US" sz="1800" dirty="0">
                <a:solidFill>
                  <a:srgbClr val="334155"/>
                </a:solidFill>
                <a:latin typeface="Calibri" pitchFamily="34" charset="0"/>
                <a:ea typeface="Calibri" pitchFamily="34" charset="-122"/>
                <a:cs typeface="Calibri" pitchFamily="34" charset="-120"/>
              </a:rPr>
              <a:t>Requires case-by-case analysis — document the impact to support "material" argument</a:t>
            </a:r>
            <a:endParaRPr lang="en-US" sz="1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26">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How To Analyze: A 5-Step Decision Framework</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694944"/>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9" name="Shape 7"/>
          <p:cNvSpPr/>
          <p:nvPr/>
        </p:nvSpPr>
        <p:spPr>
          <a:xfrm>
            <a:off x="320040" y="841248"/>
            <a:ext cx="475488" cy="694944"/>
          </a:xfrm>
          <a:prstGeom prst="rect">
            <a:avLst/>
          </a:prstGeom>
          <a:solidFill>
            <a:srgbClr val="C8972E"/>
          </a:solidFill>
          <a:ln w="12700">
            <a:solidFill>
              <a:srgbClr val="C8972E"/>
            </a:solidFill>
            <a:prstDash val="solid"/>
          </a:ln>
        </p:spPr>
        <p:txBody>
          <a:bodyPr/>
          <a:lstStyle/>
          <a:p>
            <a:endParaRPr lang="en-US"/>
          </a:p>
        </p:txBody>
      </p:sp>
      <p:sp>
        <p:nvSpPr>
          <p:cNvPr id="10" name="Text 8"/>
          <p:cNvSpPr/>
          <p:nvPr/>
        </p:nvSpPr>
        <p:spPr>
          <a:xfrm>
            <a:off x="320040" y="841248"/>
            <a:ext cx="475488" cy="694944"/>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1</a:t>
            </a:r>
            <a:endParaRPr lang="en-US" sz="2000" dirty="0"/>
          </a:p>
        </p:txBody>
      </p:sp>
      <p:sp>
        <p:nvSpPr>
          <p:cNvPr id="11" name="Text 9"/>
          <p:cNvSpPr/>
          <p:nvPr/>
        </p:nvSpPr>
        <p:spPr>
          <a:xfrm>
            <a:off x="868680" y="896112"/>
            <a:ext cx="3108960" cy="585216"/>
          </a:xfrm>
          <a:prstGeom prst="rect">
            <a:avLst/>
          </a:prstGeom>
          <a:noFill/>
          <a:ln/>
        </p:spPr>
        <p:txBody>
          <a:bodyPr wrap="square" lIns="0" tIns="0" rIns="0" bIns="0" rtlCol="0" anchor="ctr"/>
          <a:lstStyle/>
          <a:p>
            <a:pPr marL="0" indent="0">
              <a:buNone/>
            </a:pPr>
            <a:r>
              <a:rPr lang="en-US" sz="1400" b="1" dirty="0">
                <a:solidFill>
                  <a:srgbClr val="1B3A6B"/>
                </a:solidFill>
                <a:latin typeface="Calibri" pitchFamily="34" charset="0"/>
                <a:ea typeface="Calibri" pitchFamily="34" charset="-122"/>
                <a:cs typeface="Calibri" pitchFamily="34" charset="-120"/>
              </a:rPr>
              <a:t>Mandatory subject?</a:t>
            </a:r>
            <a:endParaRPr lang="en-US" sz="1400" dirty="0"/>
          </a:p>
        </p:txBody>
      </p:sp>
      <p:sp>
        <p:nvSpPr>
          <p:cNvPr id="12" name="Text 10"/>
          <p:cNvSpPr/>
          <p:nvPr/>
        </p:nvSpPr>
        <p:spPr>
          <a:xfrm>
            <a:off x="4023360" y="914400"/>
            <a:ext cx="4754880" cy="54864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Wages, hours, or another term/condition of employment? If not → no demand right.</a:t>
            </a:r>
            <a:endParaRPr lang="en-US" sz="1300" dirty="0"/>
          </a:p>
        </p:txBody>
      </p:sp>
      <p:sp>
        <p:nvSpPr>
          <p:cNvPr id="13" name="Shape 11"/>
          <p:cNvSpPr/>
          <p:nvPr/>
        </p:nvSpPr>
        <p:spPr>
          <a:xfrm>
            <a:off x="320040" y="1615745"/>
            <a:ext cx="8503920" cy="694944"/>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4" name="Shape 12"/>
          <p:cNvSpPr/>
          <p:nvPr/>
        </p:nvSpPr>
        <p:spPr>
          <a:xfrm>
            <a:off x="320040" y="1615745"/>
            <a:ext cx="475488" cy="694944"/>
          </a:xfrm>
          <a:prstGeom prst="rect">
            <a:avLst/>
          </a:prstGeom>
          <a:solidFill>
            <a:srgbClr val="1B3A6B"/>
          </a:solidFill>
          <a:ln w="12700">
            <a:solidFill>
              <a:srgbClr val="1B3A6B"/>
            </a:solidFill>
            <a:prstDash val="solid"/>
          </a:ln>
        </p:spPr>
        <p:txBody>
          <a:bodyPr/>
          <a:lstStyle/>
          <a:p>
            <a:endParaRPr lang="en-US"/>
          </a:p>
        </p:txBody>
      </p:sp>
      <p:sp>
        <p:nvSpPr>
          <p:cNvPr id="15" name="Text 13"/>
          <p:cNvSpPr/>
          <p:nvPr/>
        </p:nvSpPr>
        <p:spPr>
          <a:xfrm>
            <a:off x="320040" y="1615745"/>
            <a:ext cx="475488" cy="694944"/>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2</a:t>
            </a:r>
            <a:endParaRPr lang="en-US" sz="2000" dirty="0"/>
          </a:p>
        </p:txBody>
      </p:sp>
      <p:sp>
        <p:nvSpPr>
          <p:cNvPr id="16" name="Text 14"/>
          <p:cNvSpPr/>
          <p:nvPr/>
        </p:nvSpPr>
        <p:spPr>
          <a:xfrm>
            <a:off x="868680" y="1670609"/>
            <a:ext cx="3108960" cy="585216"/>
          </a:xfrm>
          <a:prstGeom prst="rect">
            <a:avLst/>
          </a:prstGeom>
          <a:noFill/>
          <a:ln/>
        </p:spPr>
        <p:txBody>
          <a:bodyPr wrap="square" lIns="0" tIns="0" rIns="0" bIns="0" rtlCol="0" anchor="ctr"/>
          <a:lstStyle/>
          <a:p>
            <a:pPr marL="0" indent="0">
              <a:buNone/>
            </a:pPr>
            <a:r>
              <a:rPr lang="en-US" sz="1400" b="1" dirty="0">
                <a:solidFill>
                  <a:srgbClr val="1B3A6B"/>
                </a:solidFill>
                <a:latin typeface="Calibri" pitchFamily="34" charset="0"/>
                <a:ea typeface="Calibri" pitchFamily="34" charset="-122"/>
                <a:cs typeface="Calibri" pitchFamily="34" charset="-120"/>
              </a:rPr>
              <a:t>Does the CBA address it?</a:t>
            </a:r>
            <a:endParaRPr lang="en-US" sz="1400" dirty="0"/>
          </a:p>
        </p:txBody>
      </p:sp>
      <p:sp>
        <p:nvSpPr>
          <p:cNvPr id="17" name="Text 15"/>
          <p:cNvSpPr/>
          <p:nvPr/>
        </p:nvSpPr>
        <p:spPr>
          <a:xfrm>
            <a:off x="4023360" y="1688897"/>
            <a:ext cx="4754880" cy="54864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Expressly covered? Express employer right? Or silent?</a:t>
            </a:r>
            <a:endParaRPr lang="en-US" sz="1300" dirty="0"/>
          </a:p>
        </p:txBody>
      </p:sp>
      <p:sp>
        <p:nvSpPr>
          <p:cNvPr id="18" name="Shape 16"/>
          <p:cNvSpPr/>
          <p:nvPr/>
        </p:nvSpPr>
        <p:spPr>
          <a:xfrm>
            <a:off x="320040" y="2390242"/>
            <a:ext cx="8503920" cy="694944"/>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9" name="Shape 17"/>
          <p:cNvSpPr/>
          <p:nvPr/>
        </p:nvSpPr>
        <p:spPr>
          <a:xfrm>
            <a:off x="320040" y="2390242"/>
            <a:ext cx="475488" cy="694944"/>
          </a:xfrm>
          <a:prstGeom prst="rect">
            <a:avLst/>
          </a:prstGeom>
          <a:solidFill>
            <a:srgbClr val="C8972E"/>
          </a:solidFill>
          <a:ln w="12700">
            <a:solidFill>
              <a:srgbClr val="C8972E"/>
            </a:solidFill>
            <a:prstDash val="solid"/>
          </a:ln>
        </p:spPr>
        <p:txBody>
          <a:bodyPr/>
          <a:lstStyle/>
          <a:p>
            <a:endParaRPr lang="en-US"/>
          </a:p>
        </p:txBody>
      </p:sp>
      <p:sp>
        <p:nvSpPr>
          <p:cNvPr id="20" name="Text 18"/>
          <p:cNvSpPr/>
          <p:nvPr/>
        </p:nvSpPr>
        <p:spPr>
          <a:xfrm>
            <a:off x="320040" y="2390242"/>
            <a:ext cx="475488" cy="694944"/>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3</a:t>
            </a:r>
            <a:endParaRPr lang="en-US" sz="2000" dirty="0"/>
          </a:p>
        </p:txBody>
      </p:sp>
      <p:sp>
        <p:nvSpPr>
          <p:cNvPr id="21" name="Text 19"/>
          <p:cNvSpPr/>
          <p:nvPr/>
        </p:nvSpPr>
        <p:spPr>
          <a:xfrm>
            <a:off x="868680" y="2445106"/>
            <a:ext cx="3108960" cy="585216"/>
          </a:xfrm>
          <a:prstGeom prst="rect">
            <a:avLst/>
          </a:prstGeom>
          <a:noFill/>
          <a:ln/>
        </p:spPr>
        <p:txBody>
          <a:bodyPr wrap="square" lIns="0" tIns="0" rIns="0" bIns="0" rtlCol="0" anchor="ctr"/>
          <a:lstStyle/>
          <a:p>
            <a:pPr marL="0" indent="0">
              <a:buNone/>
            </a:pPr>
            <a:r>
              <a:rPr lang="en-US" sz="1400" b="1" dirty="0">
                <a:solidFill>
                  <a:srgbClr val="1B3A6B"/>
                </a:solidFill>
                <a:latin typeface="Calibri" pitchFamily="34" charset="0"/>
                <a:ea typeface="Calibri" pitchFamily="34" charset="-122"/>
                <a:cs typeface="Calibri" pitchFamily="34" charset="-120"/>
              </a:rPr>
              <a:t>Zipper or mgmt rights clause?</a:t>
            </a:r>
            <a:endParaRPr lang="en-US" sz="1400" dirty="0"/>
          </a:p>
        </p:txBody>
      </p:sp>
      <p:sp>
        <p:nvSpPr>
          <p:cNvPr id="22" name="Text 20"/>
          <p:cNvSpPr/>
          <p:nvPr/>
        </p:nvSpPr>
        <p:spPr>
          <a:xfrm>
            <a:off x="4023360" y="2463394"/>
            <a:ext cx="4754880" cy="54864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Specific language clearly covering this subject? Catch-all won't do it.</a:t>
            </a:r>
            <a:endParaRPr lang="en-US" sz="1300" dirty="0"/>
          </a:p>
        </p:txBody>
      </p:sp>
      <p:sp>
        <p:nvSpPr>
          <p:cNvPr id="23" name="Shape 21"/>
          <p:cNvSpPr/>
          <p:nvPr/>
        </p:nvSpPr>
        <p:spPr>
          <a:xfrm>
            <a:off x="320040" y="3164738"/>
            <a:ext cx="8503920" cy="694944"/>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4" name="Shape 22"/>
          <p:cNvSpPr/>
          <p:nvPr/>
        </p:nvSpPr>
        <p:spPr>
          <a:xfrm>
            <a:off x="320040" y="3164738"/>
            <a:ext cx="475488" cy="694944"/>
          </a:xfrm>
          <a:prstGeom prst="rect">
            <a:avLst/>
          </a:prstGeom>
          <a:solidFill>
            <a:srgbClr val="1B3A6B"/>
          </a:solidFill>
          <a:ln w="12700">
            <a:solidFill>
              <a:srgbClr val="1B3A6B"/>
            </a:solidFill>
            <a:prstDash val="solid"/>
          </a:ln>
        </p:spPr>
        <p:txBody>
          <a:bodyPr/>
          <a:lstStyle/>
          <a:p>
            <a:endParaRPr lang="en-US"/>
          </a:p>
        </p:txBody>
      </p:sp>
      <p:sp>
        <p:nvSpPr>
          <p:cNvPr id="25" name="Text 23"/>
          <p:cNvSpPr/>
          <p:nvPr/>
        </p:nvSpPr>
        <p:spPr>
          <a:xfrm>
            <a:off x="320040" y="3164738"/>
            <a:ext cx="475488" cy="694944"/>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4</a:t>
            </a:r>
            <a:endParaRPr lang="en-US" sz="2000" dirty="0"/>
          </a:p>
        </p:txBody>
      </p:sp>
      <p:sp>
        <p:nvSpPr>
          <p:cNvPr id="26" name="Text 24"/>
          <p:cNvSpPr/>
          <p:nvPr/>
        </p:nvSpPr>
        <p:spPr>
          <a:xfrm>
            <a:off x="868680" y="3219602"/>
            <a:ext cx="3108960" cy="585216"/>
          </a:xfrm>
          <a:prstGeom prst="rect">
            <a:avLst/>
          </a:prstGeom>
          <a:noFill/>
          <a:ln/>
        </p:spPr>
        <p:txBody>
          <a:bodyPr wrap="square" lIns="0" tIns="0" rIns="0" bIns="0" rtlCol="0" anchor="ctr"/>
          <a:lstStyle/>
          <a:p>
            <a:pPr marL="0" indent="0">
              <a:buNone/>
            </a:pPr>
            <a:r>
              <a:rPr lang="en-US" sz="1400" b="1" dirty="0">
                <a:solidFill>
                  <a:srgbClr val="1B3A6B"/>
                </a:solidFill>
                <a:latin typeface="Calibri" pitchFamily="34" charset="0"/>
                <a:ea typeface="Calibri" pitchFamily="34" charset="-122"/>
                <a:cs typeface="Calibri" pitchFamily="34" charset="-120"/>
              </a:rPr>
              <a:t>Did the union waive?</a:t>
            </a:r>
            <a:endParaRPr lang="en-US" sz="1400" dirty="0"/>
          </a:p>
        </p:txBody>
      </p:sp>
      <p:sp>
        <p:nvSpPr>
          <p:cNvPr id="27" name="Text 25"/>
          <p:cNvSpPr/>
          <p:nvPr/>
        </p:nvSpPr>
        <p:spPr>
          <a:xfrm>
            <a:off x="4023360" y="3237890"/>
            <a:ext cx="4754880" cy="54864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(a) Express agreement, (b) inaction after notice, or (c) bargaining history giving up the right?</a:t>
            </a:r>
            <a:endParaRPr lang="en-US" sz="1300" dirty="0"/>
          </a:p>
        </p:txBody>
      </p:sp>
      <p:sp>
        <p:nvSpPr>
          <p:cNvPr id="28" name="Shape 26"/>
          <p:cNvSpPr/>
          <p:nvPr/>
        </p:nvSpPr>
        <p:spPr>
          <a:xfrm>
            <a:off x="320040" y="3939235"/>
            <a:ext cx="8503920" cy="694944"/>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9" name="Shape 27"/>
          <p:cNvSpPr/>
          <p:nvPr/>
        </p:nvSpPr>
        <p:spPr>
          <a:xfrm>
            <a:off x="320040" y="3939235"/>
            <a:ext cx="475488" cy="694944"/>
          </a:xfrm>
          <a:prstGeom prst="rect">
            <a:avLst/>
          </a:prstGeom>
          <a:solidFill>
            <a:srgbClr val="C8972E"/>
          </a:solidFill>
          <a:ln w="12700">
            <a:solidFill>
              <a:srgbClr val="C8972E"/>
            </a:solidFill>
            <a:prstDash val="solid"/>
          </a:ln>
        </p:spPr>
        <p:txBody>
          <a:bodyPr/>
          <a:lstStyle/>
          <a:p>
            <a:endParaRPr lang="en-US"/>
          </a:p>
        </p:txBody>
      </p:sp>
      <p:sp>
        <p:nvSpPr>
          <p:cNvPr id="30" name="Text 28"/>
          <p:cNvSpPr/>
          <p:nvPr/>
        </p:nvSpPr>
        <p:spPr>
          <a:xfrm>
            <a:off x="320040" y="3939235"/>
            <a:ext cx="475488" cy="694944"/>
          </a:xfrm>
          <a:prstGeom prst="rect">
            <a:avLst/>
          </a:prstGeom>
          <a:noFill/>
          <a:ln/>
        </p:spPr>
        <p:txBody>
          <a:bodyPr wrap="square" lIns="0" tIns="0" rIns="0" bIns="0" rtlCol="0" anchor="ctr"/>
          <a:lstStyle/>
          <a:p>
            <a:pPr marL="0" indent="0" algn="ctr">
              <a:buNone/>
            </a:pPr>
            <a:r>
              <a:rPr lang="en-US" sz="2000" b="1" dirty="0">
                <a:solidFill>
                  <a:srgbClr val="FFFFFF"/>
                </a:solidFill>
                <a:latin typeface="Calibri" pitchFamily="34" charset="0"/>
                <a:ea typeface="Calibri" pitchFamily="34" charset="-122"/>
                <a:cs typeface="Calibri" pitchFamily="34" charset="-120"/>
              </a:rPr>
              <a:t>5</a:t>
            </a:r>
            <a:endParaRPr lang="en-US" sz="2000" dirty="0"/>
          </a:p>
        </p:txBody>
      </p:sp>
      <p:sp>
        <p:nvSpPr>
          <p:cNvPr id="31" name="Text 29"/>
          <p:cNvSpPr/>
          <p:nvPr/>
        </p:nvSpPr>
        <p:spPr>
          <a:xfrm>
            <a:off x="868680" y="3994099"/>
            <a:ext cx="3108960" cy="585216"/>
          </a:xfrm>
          <a:prstGeom prst="rect">
            <a:avLst/>
          </a:prstGeom>
          <a:noFill/>
          <a:ln/>
        </p:spPr>
        <p:txBody>
          <a:bodyPr wrap="square" lIns="0" tIns="0" rIns="0" bIns="0" rtlCol="0" anchor="ctr"/>
          <a:lstStyle/>
          <a:p>
            <a:pPr marL="0" indent="0">
              <a:buNone/>
            </a:pPr>
            <a:r>
              <a:rPr lang="en-US" sz="1400" b="1" dirty="0">
                <a:solidFill>
                  <a:srgbClr val="1B3A6B"/>
                </a:solidFill>
                <a:latin typeface="Calibri" pitchFamily="34" charset="0"/>
                <a:ea typeface="Calibri" pitchFamily="34" charset="-122"/>
                <a:cs typeface="Calibri" pitchFamily="34" charset="-120"/>
              </a:rPr>
              <a:t>What is the remedy?</a:t>
            </a:r>
            <a:endParaRPr lang="en-US" sz="1400" dirty="0"/>
          </a:p>
        </p:txBody>
      </p:sp>
      <p:sp>
        <p:nvSpPr>
          <p:cNvPr id="32" name="Text 30"/>
          <p:cNvSpPr/>
          <p:nvPr/>
        </p:nvSpPr>
        <p:spPr>
          <a:xfrm>
            <a:off x="4023360" y="4012387"/>
            <a:ext cx="4754880" cy="548640"/>
          </a:xfrm>
          <a:prstGeom prst="rect">
            <a:avLst/>
          </a:prstGeom>
          <a:noFill/>
          <a:ln/>
        </p:spPr>
        <p:txBody>
          <a:bodyPr wrap="square" rtlCol="0" anchor="ctr"/>
          <a:lstStyle/>
          <a:p>
            <a:pPr marL="0" indent="0">
              <a:buNone/>
            </a:pPr>
            <a:r>
              <a:rPr lang="en-US" sz="1300" dirty="0">
                <a:solidFill>
                  <a:srgbClr val="334155"/>
                </a:solidFill>
                <a:latin typeface="Calibri" pitchFamily="34" charset="0"/>
                <a:ea typeface="Calibri" pitchFamily="34" charset="-122"/>
                <a:cs typeface="Calibri" pitchFamily="34" charset="-120"/>
              </a:rPr>
              <a:t>If no waiver: demand to bargain, file ULP, seek status quo maintenance.</a:t>
            </a:r>
            <a:endParaRPr lang="en-US" sz="13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5585285F-26E4-DA5F-9A50-B63DF8D9D99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414A920D-AB82-26DA-5E19-3995196A8FC7}"/>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52261DC9-DBE5-93EF-9980-389852EC98C0}"/>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23E8EF96-5F42-42BE-E20F-C052F831ED61}"/>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Hypothetical #1: </a:t>
            </a:r>
            <a:r>
              <a:rPr lang="en-US" sz="2400" b="1" i="1" dirty="0">
                <a:solidFill>
                  <a:srgbClr val="FFFFFF"/>
                </a:solidFill>
                <a:latin typeface="Calibri" pitchFamily="34" charset="0"/>
                <a:ea typeface="Calibri" pitchFamily="34" charset="-122"/>
                <a:cs typeface="Calibri" pitchFamily="34" charset="-120"/>
              </a:rPr>
              <a:t>Griffin School District</a:t>
            </a:r>
            <a:r>
              <a:rPr lang="en-US" sz="2400" b="1" dirty="0">
                <a:solidFill>
                  <a:srgbClr val="FFFFFF"/>
                </a:solidFill>
                <a:latin typeface="Calibri" pitchFamily="34" charset="0"/>
                <a:ea typeface="Calibri" pitchFamily="34" charset="-122"/>
                <a:cs typeface="Calibri" pitchFamily="34" charset="-120"/>
              </a:rPr>
              <a:t>, Decision 10489-A (PECB, 2010)</a:t>
            </a:r>
            <a:endParaRPr lang="en-US" sz="2400" dirty="0"/>
          </a:p>
        </p:txBody>
      </p:sp>
      <p:sp>
        <p:nvSpPr>
          <p:cNvPr id="6" name="Text 4">
            <a:extLst>
              <a:ext uri="{FF2B5EF4-FFF2-40B4-BE49-F238E27FC236}">
                <a16:creationId xmlns:a16="http://schemas.microsoft.com/office/drawing/2014/main" id="{FAE12B3A-638A-C820-B630-C7A8C2B5ADBD}"/>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732DCF56-1444-F379-3EAD-F85A631ADD81}"/>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a:extLst>
              <a:ext uri="{FF2B5EF4-FFF2-40B4-BE49-F238E27FC236}">
                <a16:creationId xmlns:a16="http://schemas.microsoft.com/office/drawing/2014/main" id="{04045CF6-0763-BEA7-2B61-276FF6FE1207}"/>
              </a:ext>
            </a:extLst>
          </p:cNvPr>
          <p:cNvSpPr/>
          <p:nvPr/>
        </p:nvSpPr>
        <p:spPr>
          <a:xfrm>
            <a:off x="320040" y="841248"/>
            <a:ext cx="8503920" cy="1078992"/>
          </a:xfrm>
          <a:prstGeom prst="rect">
            <a:avLst/>
          </a:prstGeom>
          <a:solidFill>
            <a:srgbClr val="FFFBEB"/>
          </a:solidFill>
          <a:ln w="12700">
            <a:solidFill>
              <a:srgbClr val="C8972E"/>
            </a:solidFill>
            <a:prstDash val="solid"/>
          </a:ln>
        </p:spPr>
        <p:txBody>
          <a:bodyPr/>
          <a:lstStyle/>
          <a:p>
            <a:endParaRPr lang="en-US"/>
          </a:p>
        </p:txBody>
      </p:sp>
      <p:sp>
        <p:nvSpPr>
          <p:cNvPr id="9" name="Shape 7">
            <a:extLst>
              <a:ext uri="{FF2B5EF4-FFF2-40B4-BE49-F238E27FC236}">
                <a16:creationId xmlns:a16="http://schemas.microsoft.com/office/drawing/2014/main" id="{7DC4E2E3-1587-9A10-A989-9E5BC9527E2A}"/>
              </a:ext>
            </a:extLst>
          </p:cNvPr>
          <p:cNvSpPr/>
          <p:nvPr/>
        </p:nvSpPr>
        <p:spPr>
          <a:xfrm>
            <a:off x="320040" y="841248"/>
            <a:ext cx="128016" cy="1078992"/>
          </a:xfrm>
          <a:prstGeom prst="rect">
            <a:avLst/>
          </a:prstGeom>
          <a:solidFill>
            <a:srgbClr val="C8972E"/>
          </a:solidFill>
          <a:ln w="12700">
            <a:solidFill>
              <a:srgbClr val="C8972E"/>
            </a:solidFill>
            <a:prstDash val="solid"/>
          </a:ln>
        </p:spPr>
        <p:txBody>
          <a:bodyPr/>
          <a:lstStyle/>
          <a:p>
            <a:endParaRPr lang="en-US"/>
          </a:p>
        </p:txBody>
      </p:sp>
      <p:sp>
        <p:nvSpPr>
          <p:cNvPr id="10" name="Text 8">
            <a:extLst>
              <a:ext uri="{FF2B5EF4-FFF2-40B4-BE49-F238E27FC236}">
                <a16:creationId xmlns:a16="http://schemas.microsoft.com/office/drawing/2014/main" id="{1EE33F89-D8AF-BC37-2420-ED643B0F6435}"/>
              </a:ext>
            </a:extLst>
          </p:cNvPr>
          <p:cNvSpPr/>
          <p:nvPr/>
        </p:nvSpPr>
        <p:spPr>
          <a:xfrm>
            <a:off x="530352" y="905256"/>
            <a:ext cx="8229600" cy="950976"/>
          </a:xfrm>
          <a:prstGeom prst="rect">
            <a:avLst/>
          </a:prstGeom>
          <a:noFill/>
          <a:ln/>
        </p:spPr>
        <p:txBody>
          <a:bodyPr wrap="square" rtlCol="0" anchor="ctr"/>
          <a:lstStyle/>
          <a:p>
            <a:pPr marL="0" indent="0">
              <a:buNone/>
            </a:pPr>
            <a:r>
              <a:rPr lang="en-US" sz="1700" i="1" dirty="0">
                <a:solidFill>
                  <a:srgbClr val="92400E"/>
                </a:solidFill>
                <a:latin typeface="Calibri" pitchFamily="34" charset="0"/>
                <a:ea typeface="Calibri" pitchFamily="34" charset="-122"/>
                <a:cs typeface="Calibri" pitchFamily="34" charset="-120"/>
              </a:rPr>
              <a:t>"nothing in the CBA shall limit the District in the exercising of its function as management …including but not limited to … the rights to lay off employees because of lack of work or other legitimate reasons.”</a:t>
            </a:r>
            <a:endParaRPr lang="en-US" sz="1700" dirty="0"/>
          </a:p>
        </p:txBody>
      </p:sp>
      <p:sp>
        <p:nvSpPr>
          <p:cNvPr id="12" name="Text 10">
            <a:extLst>
              <a:ext uri="{FF2B5EF4-FFF2-40B4-BE49-F238E27FC236}">
                <a16:creationId xmlns:a16="http://schemas.microsoft.com/office/drawing/2014/main" id="{57E1B8C4-75AE-3C20-7219-59539B2B12FA}"/>
              </a:ext>
            </a:extLst>
          </p:cNvPr>
          <p:cNvSpPr/>
          <p:nvPr/>
        </p:nvSpPr>
        <p:spPr>
          <a:xfrm>
            <a:off x="365760" y="2096429"/>
            <a:ext cx="8412480" cy="2617303"/>
          </a:xfrm>
          <a:prstGeom prst="rect">
            <a:avLst/>
          </a:prstGeom>
          <a:noFill/>
          <a:ln/>
        </p:spPr>
        <p:txBody>
          <a:bodyPr wrap="square" rtlCol="0" anchor="t"/>
          <a:lstStyle/>
          <a:p>
            <a:pPr marL="342900" indent="-342900">
              <a:spcAft>
                <a:spcPts val="600"/>
              </a:spcAft>
              <a:buSzPct val="100000"/>
              <a:buChar char="•"/>
            </a:pPr>
            <a:r>
              <a:rPr lang="en-US" sz="1800" dirty="0">
                <a:solidFill>
                  <a:schemeClr val="accent1">
                    <a:lumMod val="50000"/>
                  </a:schemeClr>
                </a:solidFill>
                <a:latin typeface="Calibri" pitchFamily="34" charset="0"/>
                <a:ea typeface="Calibri" pitchFamily="34" charset="-122"/>
                <a:cs typeface="Calibri" pitchFamily="34" charset="-120"/>
              </a:rPr>
              <a:t>CBA silent as to the length of the school year.</a:t>
            </a:r>
          </a:p>
          <a:p>
            <a:pPr marL="342900" indent="-342900">
              <a:spcAft>
                <a:spcPts val="600"/>
              </a:spcAft>
              <a:buSzPct val="100000"/>
              <a:buChar char="•"/>
            </a:pPr>
            <a:r>
              <a:rPr lang="en-US" sz="1800" dirty="0">
                <a:solidFill>
                  <a:schemeClr val="accent1">
                    <a:lumMod val="50000"/>
                  </a:schemeClr>
                </a:solidFill>
              </a:rPr>
              <a:t>Several represented classifications were provided with pay for 260 workdays a year.</a:t>
            </a:r>
          </a:p>
          <a:p>
            <a:pPr marL="342900" indent="-342900">
              <a:spcAft>
                <a:spcPts val="600"/>
              </a:spcAft>
              <a:buSzPct val="100000"/>
              <a:buChar char="•"/>
            </a:pPr>
            <a:r>
              <a:rPr lang="en-US" sz="1800" dirty="0">
                <a:solidFill>
                  <a:schemeClr val="accent1">
                    <a:lumMod val="50000"/>
                  </a:schemeClr>
                </a:solidFill>
              </a:rPr>
              <a:t>Employer claimed CBA language waived the Union’s right to bargain about a reduction in compensated workdays per year.</a:t>
            </a:r>
          </a:p>
          <a:p>
            <a:pPr marL="342900" indent="-342900">
              <a:spcAft>
                <a:spcPts val="600"/>
              </a:spcAft>
              <a:buSzPct val="100000"/>
              <a:buChar char="•"/>
            </a:pPr>
            <a:r>
              <a:rPr lang="en-US" sz="1800" dirty="0">
                <a:solidFill>
                  <a:schemeClr val="accent1">
                    <a:lumMod val="50000"/>
                  </a:schemeClr>
                </a:solidFill>
              </a:rPr>
              <a:t>During successor CBA bargaining, the Employer proposed reducing annual  compensated workdays from 260 to 240, a substantial reduction in pay. </a:t>
            </a:r>
          </a:p>
          <a:p>
            <a:pPr marL="342900" indent="-342900">
              <a:spcAft>
                <a:spcPts val="600"/>
              </a:spcAft>
              <a:buSzPct val="100000"/>
              <a:buChar char="•"/>
            </a:pPr>
            <a:r>
              <a:rPr lang="en-US" dirty="0">
                <a:solidFill>
                  <a:schemeClr val="accent1">
                    <a:lumMod val="50000"/>
                  </a:schemeClr>
                </a:solidFill>
              </a:rPr>
              <a:t>Shortly before mediation, the Employer unilaterally implemented 240 days.</a:t>
            </a:r>
          </a:p>
          <a:p>
            <a:pPr algn="ctr">
              <a:spcAft>
                <a:spcPts val="600"/>
              </a:spcAft>
              <a:buSzPct val="100000"/>
            </a:pPr>
            <a:r>
              <a:rPr lang="en-US" sz="1800" b="1" dirty="0">
                <a:solidFill>
                  <a:srgbClr val="FF0000"/>
                </a:solidFill>
              </a:rPr>
              <a:t>How did PERC rule?</a:t>
            </a:r>
          </a:p>
          <a:p>
            <a:pPr marL="342900" indent="-342900">
              <a:spcAft>
                <a:spcPts val="600"/>
              </a:spcAft>
              <a:buSzPct val="100000"/>
              <a:buChar char="•"/>
            </a:pPr>
            <a:endParaRPr lang="en-US" sz="1800" dirty="0"/>
          </a:p>
        </p:txBody>
      </p:sp>
    </p:spTree>
    <p:extLst>
      <p:ext uri="{BB962C8B-B14F-4D97-AF65-F5344CB8AC3E}">
        <p14:creationId xmlns:p14="http://schemas.microsoft.com/office/powerpoint/2010/main" val="35339114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C5992567-63F4-E040-AD15-93FD9103948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28E396DE-E631-C5BE-D5B2-1113101DDA24}"/>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A5FAF00B-10FA-E5A6-0A60-7046633005EB}"/>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483BF3BC-F8CE-B850-5354-F57BF3CE54D8}"/>
              </a:ext>
            </a:extLst>
          </p:cNvPr>
          <p:cNvSpPr/>
          <p:nvPr/>
        </p:nvSpPr>
        <p:spPr>
          <a:xfrm>
            <a:off x="320040" y="36576"/>
            <a:ext cx="5538319"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Hypothetical #2: </a:t>
            </a:r>
            <a:r>
              <a:rPr lang="en-US" sz="2400" b="1" i="1" dirty="0">
                <a:solidFill>
                  <a:srgbClr val="FFFFFF"/>
                </a:solidFill>
                <a:latin typeface="Calibri" pitchFamily="34" charset="0"/>
                <a:ea typeface="Calibri" pitchFamily="34" charset="-122"/>
                <a:cs typeface="Calibri" pitchFamily="34" charset="-120"/>
              </a:rPr>
              <a:t>Community Transit</a:t>
            </a:r>
            <a:r>
              <a:rPr lang="en-US" sz="2400" b="1" dirty="0">
                <a:solidFill>
                  <a:srgbClr val="FFFFFF"/>
                </a:solidFill>
                <a:latin typeface="Calibri" pitchFamily="34" charset="0"/>
                <a:ea typeface="Calibri" pitchFamily="34" charset="-122"/>
                <a:cs typeface="Calibri" pitchFamily="34" charset="-120"/>
              </a:rPr>
              <a:t>, Decision 10647 (PECB, 2010)</a:t>
            </a:r>
            <a:endParaRPr lang="en-US" sz="2400" dirty="0"/>
          </a:p>
        </p:txBody>
      </p:sp>
      <p:sp>
        <p:nvSpPr>
          <p:cNvPr id="6" name="Text 4">
            <a:extLst>
              <a:ext uri="{FF2B5EF4-FFF2-40B4-BE49-F238E27FC236}">
                <a16:creationId xmlns:a16="http://schemas.microsoft.com/office/drawing/2014/main" id="{B37B6DC7-6751-27AA-7AC5-1E641ECE1BCF}"/>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80584760-51BD-5914-F3B4-E1B2E8AA7E30}"/>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a:extLst>
              <a:ext uri="{FF2B5EF4-FFF2-40B4-BE49-F238E27FC236}">
                <a16:creationId xmlns:a16="http://schemas.microsoft.com/office/drawing/2014/main" id="{BD38273C-26B6-F185-82F2-546A8C9DF603}"/>
              </a:ext>
            </a:extLst>
          </p:cNvPr>
          <p:cNvSpPr/>
          <p:nvPr/>
        </p:nvSpPr>
        <p:spPr>
          <a:xfrm>
            <a:off x="320040" y="841248"/>
            <a:ext cx="8503920" cy="1078992"/>
          </a:xfrm>
          <a:prstGeom prst="rect">
            <a:avLst/>
          </a:prstGeom>
          <a:solidFill>
            <a:srgbClr val="FFFBEB"/>
          </a:solidFill>
          <a:ln w="12700">
            <a:solidFill>
              <a:srgbClr val="C8972E"/>
            </a:solidFill>
            <a:prstDash val="solid"/>
          </a:ln>
        </p:spPr>
        <p:txBody>
          <a:bodyPr/>
          <a:lstStyle/>
          <a:p>
            <a:endParaRPr lang="en-US"/>
          </a:p>
        </p:txBody>
      </p:sp>
      <p:sp>
        <p:nvSpPr>
          <p:cNvPr id="9" name="Shape 7">
            <a:extLst>
              <a:ext uri="{FF2B5EF4-FFF2-40B4-BE49-F238E27FC236}">
                <a16:creationId xmlns:a16="http://schemas.microsoft.com/office/drawing/2014/main" id="{5B551B22-3C26-1F56-A8DD-B50A023FE3E6}"/>
              </a:ext>
            </a:extLst>
          </p:cNvPr>
          <p:cNvSpPr/>
          <p:nvPr/>
        </p:nvSpPr>
        <p:spPr>
          <a:xfrm>
            <a:off x="320040" y="841248"/>
            <a:ext cx="128016" cy="1078992"/>
          </a:xfrm>
          <a:prstGeom prst="rect">
            <a:avLst/>
          </a:prstGeom>
          <a:solidFill>
            <a:srgbClr val="C8972E"/>
          </a:solidFill>
          <a:ln w="12700">
            <a:solidFill>
              <a:srgbClr val="C8972E"/>
            </a:solidFill>
            <a:prstDash val="solid"/>
          </a:ln>
        </p:spPr>
        <p:txBody>
          <a:bodyPr/>
          <a:lstStyle/>
          <a:p>
            <a:endParaRPr lang="en-US"/>
          </a:p>
        </p:txBody>
      </p:sp>
      <p:sp>
        <p:nvSpPr>
          <p:cNvPr id="10" name="Text 8">
            <a:extLst>
              <a:ext uri="{FF2B5EF4-FFF2-40B4-BE49-F238E27FC236}">
                <a16:creationId xmlns:a16="http://schemas.microsoft.com/office/drawing/2014/main" id="{EA525EDE-89C7-B396-DE30-2E8AFF975A14}"/>
              </a:ext>
            </a:extLst>
          </p:cNvPr>
          <p:cNvSpPr/>
          <p:nvPr/>
        </p:nvSpPr>
        <p:spPr>
          <a:xfrm>
            <a:off x="530352" y="905256"/>
            <a:ext cx="8229600" cy="950976"/>
          </a:xfrm>
          <a:prstGeom prst="rect">
            <a:avLst/>
          </a:prstGeom>
          <a:noFill/>
          <a:ln/>
        </p:spPr>
        <p:txBody>
          <a:bodyPr wrap="square" rtlCol="0" anchor="ctr"/>
          <a:lstStyle/>
          <a:p>
            <a:pPr marL="0" indent="0">
              <a:buNone/>
            </a:pPr>
            <a:r>
              <a:rPr lang="en-US" sz="1700" i="1" dirty="0">
                <a:solidFill>
                  <a:srgbClr val="92400E"/>
                </a:solidFill>
                <a:latin typeface="Calibri" pitchFamily="34" charset="0"/>
                <a:ea typeface="Calibri" pitchFamily="34" charset="-122"/>
                <a:cs typeface="Calibri" pitchFamily="34" charset="-120"/>
              </a:rPr>
              <a:t>When the employer makes changes to rules and regulations, its only obligation is to “notify” the Union.</a:t>
            </a:r>
            <a:endParaRPr lang="en-US" sz="1700" dirty="0"/>
          </a:p>
        </p:txBody>
      </p:sp>
      <p:sp>
        <p:nvSpPr>
          <p:cNvPr id="12" name="Text 10">
            <a:extLst>
              <a:ext uri="{FF2B5EF4-FFF2-40B4-BE49-F238E27FC236}">
                <a16:creationId xmlns:a16="http://schemas.microsoft.com/office/drawing/2014/main" id="{7D4AAF78-71C9-A68D-8824-1C7985E36A2C}"/>
              </a:ext>
            </a:extLst>
          </p:cNvPr>
          <p:cNvSpPr/>
          <p:nvPr/>
        </p:nvSpPr>
        <p:spPr>
          <a:xfrm>
            <a:off x="365760" y="2096429"/>
            <a:ext cx="8412480" cy="2617303"/>
          </a:xfrm>
          <a:prstGeom prst="rect">
            <a:avLst/>
          </a:prstGeom>
          <a:noFill/>
          <a:ln/>
        </p:spPr>
        <p:txBody>
          <a:bodyPr wrap="square" rtlCol="0" anchor="t"/>
          <a:lstStyle/>
          <a:p>
            <a:pPr marL="342900" indent="-342900">
              <a:spcAft>
                <a:spcPts val="600"/>
              </a:spcAft>
              <a:buSzPct val="100000"/>
              <a:buChar char="•"/>
            </a:pPr>
            <a:r>
              <a:rPr lang="en-US" sz="1800" dirty="0">
                <a:solidFill>
                  <a:schemeClr val="accent1">
                    <a:lumMod val="50000"/>
                  </a:schemeClr>
                </a:solidFill>
                <a:latin typeface="Calibri" pitchFamily="34" charset="0"/>
                <a:ea typeface="Calibri" pitchFamily="34" charset="-122"/>
                <a:cs typeface="Calibri" pitchFamily="34" charset="-120"/>
              </a:rPr>
              <a:t>The Union put the Employer on notice during bargaining that the Union considered this language to be a waiver of bargaining rights and thus permissive.</a:t>
            </a:r>
          </a:p>
          <a:p>
            <a:pPr marL="342900" indent="-342900">
              <a:spcAft>
                <a:spcPts val="600"/>
              </a:spcAft>
              <a:buSzPct val="100000"/>
              <a:buChar char="•"/>
            </a:pPr>
            <a:r>
              <a:rPr lang="en-US" sz="1800" dirty="0">
                <a:solidFill>
                  <a:schemeClr val="accent1">
                    <a:lumMod val="50000"/>
                  </a:schemeClr>
                </a:solidFill>
                <a:latin typeface="Calibri" pitchFamily="34" charset="0"/>
                <a:ea typeface="Calibri" pitchFamily="34" charset="-122"/>
                <a:cs typeface="Calibri" pitchFamily="34" charset="-120"/>
              </a:rPr>
              <a:t>The Employer disagreed and asked PERC to certify the language for interest arbitration. </a:t>
            </a:r>
          </a:p>
          <a:p>
            <a:pPr marL="342900" indent="-342900">
              <a:spcAft>
                <a:spcPts val="600"/>
              </a:spcAft>
              <a:buSzPct val="100000"/>
              <a:buChar char="•"/>
            </a:pPr>
            <a:r>
              <a:rPr lang="en-US" sz="1800" dirty="0">
                <a:solidFill>
                  <a:schemeClr val="accent1">
                    <a:lumMod val="50000"/>
                  </a:schemeClr>
                </a:solidFill>
              </a:rPr>
              <a:t>The Union then filed a ULP, contending that the Employer had asked PERC to certify a permissive subject for interest arbitration. </a:t>
            </a:r>
          </a:p>
          <a:p>
            <a:pPr algn="ctr">
              <a:spcAft>
                <a:spcPts val="600"/>
              </a:spcAft>
              <a:buSzPct val="100000"/>
            </a:pPr>
            <a:r>
              <a:rPr lang="en-US" sz="1800" b="1" dirty="0">
                <a:solidFill>
                  <a:srgbClr val="FF0000"/>
                </a:solidFill>
              </a:rPr>
              <a:t>How did PERC rule?</a:t>
            </a:r>
          </a:p>
          <a:p>
            <a:pPr marL="342900" indent="-342900">
              <a:spcAft>
                <a:spcPts val="600"/>
              </a:spcAft>
              <a:buSzPct val="100000"/>
              <a:buChar char="•"/>
            </a:pPr>
            <a:endParaRPr lang="en-US" sz="1800" dirty="0"/>
          </a:p>
        </p:txBody>
      </p:sp>
    </p:spTree>
    <p:extLst>
      <p:ext uri="{BB962C8B-B14F-4D97-AF65-F5344CB8AC3E}">
        <p14:creationId xmlns:p14="http://schemas.microsoft.com/office/powerpoint/2010/main" val="2752245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7">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What If You Bargain But Don't Agree?</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Can the Union Force Mid-Contract Interest Arbitration?</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name="Slide 2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6793682"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Mid-Contract Interest Arbitration: The General Rule</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1417320"/>
          </a:xfrm>
          <a:prstGeom prst="rect">
            <a:avLst/>
          </a:prstGeom>
          <a:solidFill>
            <a:srgbClr val="FEE2E2"/>
          </a:solidFill>
          <a:ln w="12700">
            <a:solidFill>
              <a:srgbClr val="B91C1C"/>
            </a:solidFill>
            <a:prstDash val="solid"/>
          </a:ln>
        </p:spPr>
        <p:txBody>
          <a:bodyPr/>
          <a:lstStyle/>
          <a:p>
            <a:endParaRPr lang="en-US"/>
          </a:p>
        </p:txBody>
      </p:sp>
      <p:sp>
        <p:nvSpPr>
          <p:cNvPr id="9" name="Shape 7"/>
          <p:cNvSpPr/>
          <p:nvPr/>
        </p:nvSpPr>
        <p:spPr>
          <a:xfrm>
            <a:off x="320040" y="841248"/>
            <a:ext cx="128016" cy="1417320"/>
          </a:xfrm>
          <a:prstGeom prst="rect">
            <a:avLst/>
          </a:prstGeom>
          <a:solidFill>
            <a:srgbClr val="B91C1C"/>
          </a:solidFill>
          <a:ln w="12700">
            <a:solidFill>
              <a:srgbClr val="B91C1C"/>
            </a:solidFill>
            <a:prstDash val="solid"/>
          </a:ln>
        </p:spPr>
        <p:txBody>
          <a:bodyPr/>
          <a:lstStyle/>
          <a:p>
            <a:endParaRPr lang="en-US"/>
          </a:p>
        </p:txBody>
      </p:sp>
      <p:sp>
        <p:nvSpPr>
          <p:cNvPr id="10" name="Text 8"/>
          <p:cNvSpPr/>
          <p:nvPr/>
        </p:nvSpPr>
        <p:spPr>
          <a:xfrm>
            <a:off x="530352" y="914400"/>
            <a:ext cx="8229600" cy="1261872"/>
          </a:xfrm>
          <a:prstGeom prst="rect">
            <a:avLst/>
          </a:prstGeom>
          <a:noFill/>
          <a:ln/>
        </p:spPr>
        <p:txBody>
          <a:bodyPr wrap="square" rtlCol="0" anchor="ctr"/>
          <a:lstStyle/>
          <a:p>
            <a:r>
              <a:rPr lang="en-US" b="1" dirty="0">
                <a:solidFill>
                  <a:srgbClr val="FF0000"/>
                </a:solidFill>
              </a:rPr>
              <a:t>Interest arbitration is applicable when an employer desires to make a mid‑term contract change to a mandatory subject of bargaining</a:t>
            </a:r>
            <a:r>
              <a:rPr lang="en-US" sz="1900" b="1" dirty="0">
                <a:solidFill>
                  <a:srgbClr val="FF0000"/>
                </a:solidFill>
                <a:latin typeface="Calibri" pitchFamily="34" charset="0"/>
                <a:ea typeface="Calibri" pitchFamily="34" charset="-122"/>
                <a:cs typeface="Calibri" pitchFamily="34" charset="-120"/>
              </a:rPr>
              <a:t>.</a:t>
            </a:r>
            <a:endParaRPr lang="en-US" sz="2000" b="1" dirty="0">
              <a:solidFill>
                <a:srgbClr val="FF0000"/>
              </a:solidFill>
            </a:endParaRPr>
          </a:p>
        </p:txBody>
      </p:sp>
      <p:sp>
        <p:nvSpPr>
          <p:cNvPr id="11" name="Text 9"/>
          <p:cNvSpPr/>
          <p:nvPr/>
        </p:nvSpPr>
        <p:spPr>
          <a:xfrm>
            <a:off x="365760" y="2395728"/>
            <a:ext cx="8412480" cy="2318004"/>
          </a:xfrm>
          <a:prstGeom prst="rect">
            <a:avLst/>
          </a:prstGeom>
          <a:noFill/>
          <a:ln/>
        </p:spPr>
        <p:txBody>
          <a:bodyPr wrap="square" rtlCol="0" anchor="t"/>
          <a:lstStyle/>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Interest arbitration is available for mid-contract changes to mandatory subjects of bargaining. </a:t>
            </a:r>
            <a:r>
              <a:rPr lang="en-US" sz="1900" i="1" dirty="0">
                <a:solidFill>
                  <a:srgbClr val="334155"/>
                </a:solidFill>
                <a:latin typeface="Calibri" pitchFamily="34" charset="0"/>
                <a:ea typeface="Calibri" pitchFamily="34" charset="-122"/>
                <a:cs typeface="Calibri" pitchFamily="34" charset="-120"/>
              </a:rPr>
              <a:t>See, e.g., City of Yakima</a:t>
            </a:r>
            <a:r>
              <a:rPr lang="en-US" sz="1900" dirty="0">
                <a:solidFill>
                  <a:srgbClr val="334155"/>
                </a:solidFill>
                <a:latin typeface="Calibri" pitchFamily="34" charset="0"/>
                <a:ea typeface="Calibri" pitchFamily="34" charset="-122"/>
                <a:cs typeface="Calibri" pitchFamily="34" charset="-120"/>
              </a:rPr>
              <a:t>, Decision 9062-A (2006); </a:t>
            </a:r>
            <a:r>
              <a:rPr lang="en-US" sz="1900" i="1" dirty="0">
                <a:solidFill>
                  <a:srgbClr val="334155"/>
                </a:solidFill>
                <a:latin typeface="Calibri" pitchFamily="34" charset="0"/>
                <a:ea typeface="Calibri" pitchFamily="34" charset="-122"/>
                <a:cs typeface="Calibri" pitchFamily="34" charset="-120"/>
              </a:rPr>
              <a:t>City of Walla Walla</a:t>
            </a:r>
            <a:r>
              <a:rPr lang="en-US" sz="1900" dirty="0">
                <a:solidFill>
                  <a:srgbClr val="334155"/>
                </a:solidFill>
                <a:latin typeface="Calibri" pitchFamily="34" charset="0"/>
                <a:ea typeface="Calibri" pitchFamily="34" charset="-122"/>
                <a:cs typeface="Calibri" pitchFamily="34" charset="-120"/>
              </a:rPr>
              <a:t>, Decision 12348-A (2015).</a:t>
            </a:r>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The parties can bargain and if impasse is reached on a mandatory subject </a:t>
            </a:r>
            <a:r>
              <a:rPr lang="en-US" sz="1900" dirty="0">
                <a:solidFill>
                  <a:srgbClr val="334155"/>
                </a:solidFill>
                <a:latin typeface="Calibri" pitchFamily="34" charset="0"/>
                <a:ea typeface="Calibri" pitchFamily="34" charset="-122"/>
                <a:cs typeface="Calibri" pitchFamily="34" charset="-120"/>
                <a:sym typeface="Wingdings" panose="05000000000000000000" pitchFamily="2" charset="2"/>
              </a:rPr>
              <a:t></a:t>
            </a:r>
            <a:r>
              <a:rPr lang="en-US" sz="1900" dirty="0">
                <a:solidFill>
                  <a:srgbClr val="334155"/>
                </a:solidFill>
                <a:latin typeface="Calibri" pitchFamily="34" charset="0"/>
                <a:ea typeface="Calibri" pitchFamily="34" charset="-122"/>
                <a:cs typeface="Calibri" pitchFamily="34" charset="-120"/>
              </a:rPr>
              <a:t> IA</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BUT – permissive subjects never go to interest arbitration. Example: Broad waivers of union bargaining rights. </a:t>
            </a:r>
            <a:r>
              <a:rPr lang="en-US" sz="1900" i="1" dirty="0">
                <a:solidFill>
                  <a:srgbClr val="334155"/>
                </a:solidFill>
                <a:latin typeface="Calibri" pitchFamily="34" charset="0"/>
                <a:ea typeface="Calibri" pitchFamily="34" charset="-122"/>
                <a:cs typeface="Calibri" pitchFamily="34" charset="-120"/>
              </a:rPr>
              <a:t>Whatcom </a:t>
            </a:r>
            <a:r>
              <a:rPr lang="en-US" sz="1900" i="1" dirty="0" err="1">
                <a:solidFill>
                  <a:srgbClr val="334155"/>
                </a:solidFill>
                <a:latin typeface="Calibri" pitchFamily="34" charset="0"/>
                <a:ea typeface="Calibri" pitchFamily="34" charset="-122"/>
                <a:cs typeface="Calibri" pitchFamily="34" charset="-120"/>
              </a:rPr>
              <a:t>Cty</a:t>
            </a:r>
            <a:r>
              <a:rPr lang="en-US" sz="1900" i="1" dirty="0">
                <a:solidFill>
                  <a:srgbClr val="334155"/>
                </a:solidFill>
                <a:latin typeface="Calibri" pitchFamily="34" charset="0"/>
                <a:ea typeface="Calibri" pitchFamily="34" charset="-122"/>
                <a:cs typeface="Calibri" pitchFamily="34" charset="-120"/>
              </a:rPr>
              <a:t>.,</a:t>
            </a:r>
            <a:r>
              <a:rPr lang="en-US" sz="1900" dirty="0">
                <a:solidFill>
                  <a:srgbClr val="334155"/>
                </a:solidFill>
                <a:latin typeface="Calibri" pitchFamily="34" charset="0"/>
                <a:ea typeface="Calibri" pitchFamily="34" charset="-122"/>
                <a:cs typeface="Calibri" pitchFamily="34" charset="-120"/>
              </a:rPr>
              <a:t> Decision 7244-B (PECB, 2004).</a:t>
            </a:r>
          </a:p>
          <a:p>
            <a:pPr marL="342900" indent="-342900">
              <a:spcAft>
                <a:spcPts val="600"/>
              </a:spcAft>
              <a:buSzPct val="100000"/>
              <a:buChar char="•"/>
            </a:pPr>
            <a:endParaRPr lang="en-US" sz="19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name="Slide 30">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Is Ratification Required for</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Mid-Term MOUs/LOAs?</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FB5103BF-C1DE-947D-5BA8-B2B9C0AF51D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516367BF-ECB7-50D4-6939-AAF13A102D26}"/>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Vigilance In The Weeks After Ratification </a:t>
            </a:r>
            <a:endParaRPr lang="en-US" dirty="0"/>
          </a:p>
        </p:txBody>
      </p:sp>
      <p:sp>
        <p:nvSpPr>
          <p:cNvPr id="3" name="Shape 1">
            <a:extLst>
              <a:ext uri="{FF2B5EF4-FFF2-40B4-BE49-F238E27FC236}">
                <a16:creationId xmlns:a16="http://schemas.microsoft.com/office/drawing/2014/main" id="{CA6613D7-F47C-D903-D116-4C7E433ADE2E}"/>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4AD8368B-6677-6C33-6DA3-6262935EDD90}"/>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4F5825BB-F815-2E5C-D687-281EFB87932B}"/>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DD4C5D1F-DFA7-6EDF-5499-B76B4721EFB3}"/>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627E6408-6D56-55BE-3D9F-CC241B9BF84E}"/>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Trust, but verify.</a:t>
            </a:r>
            <a:endParaRPr lang="en-US" sz="2100" dirty="0"/>
          </a:p>
        </p:txBody>
      </p:sp>
      <p:sp>
        <p:nvSpPr>
          <p:cNvPr id="9" name="Text 7">
            <a:extLst>
              <a:ext uri="{FF2B5EF4-FFF2-40B4-BE49-F238E27FC236}">
                <a16:creationId xmlns:a16="http://schemas.microsoft.com/office/drawing/2014/main" id="{3526DE23-125E-7536-4C2D-31B1DC9D2606}"/>
              </a:ext>
            </a:extLst>
          </p:cNvPr>
          <p:cNvSpPr/>
          <p:nvPr/>
        </p:nvSpPr>
        <p:spPr>
          <a:xfrm>
            <a:off x="365760" y="1967344"/>
            <a:ext cx="8412480" cy="2746387"/>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Were your members paid accurately?</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Have you requested all relevant documents?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Have you looked at timing, rate changes, lump sum payments, etc.?</a:t>
            </a:r>
          </a:p>
        </p:txBody>
      </p:sp>
    </p:spTree>
    <p:extLst>
      <p:ext uri="{BB962C8B-B14F-4D97-AF65-F5344CB8AC3E}">
        <p14:creationId xmlns:p14="http://schemas.microsoft.com/office/powerpoint/2010/main" val="22133661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31">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Ratification: What RCW 41.56 Requires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8503920" cy="640080"/>
          </a:xfrm>
          <a:prstGeom prst="rect">
            <a:avLst/>
          </a:prstGeom>
          <a:solidFill>
            <a:srgbClr val="EAF0FB"/>
          </a:solidFill>
          <a:ln w="12700">
            <a:solidFill>
              <a:srgbClr val="1B3A6B"/>
            </a:solidFill>
            <a:prstDash val="solid"/>
          </a:ln>
        </p:spPr>
        <p:txBody>
          <a:bodyPr/>
          <a:lstStyle/>
          <a:p>
            <a:endParaRPr lang="en-US"/>
          </a:p>
        </p:txBody>
      </p:sp>
      <p:sp>
        <p:nvSpPr>
          <p:cNvPr id="9" name="Text 7"/>
          <p:cNvSpPr/>
          <p:nvPr/>
        </p:nvSpPr>
        <p:spPr>
          <a:xfrm>
            <a:off x="457200" y="877824"/>
            <a:ext cx="8229600" cy="548640"/>
          </a:xfrm>
          <a:prstGeom prst="rect">
            <a:avLst/>
          </a:prstGeom>
          <a:noFill/>
          <a:ln/>
        </p:spPr>
        <p:txBody>
          <a:bodyPr wrap="square" rtlCol="0" anchor="ctr"/>
          <a:lstStyle/>
          <a:p>
            <a:pPr marL="0" indent="0">
              <a:buNone/>
            </a:pPr>
            <a:r>
              <a:rPr lang="en-US" sz="1900" b="1" dirty="0">
                <a:solidFill>
                  <a:srgbClr val="1B3A6B"/>
                </a:solidFill>
                <a:latin typeface="Calibri" pitchFamily="34" charset="0"/>
                <a:ea typeface="Calibri" pitchFamily="34" charset="-122"/>
                <a:cs typeface="Calibri" pitchFamily="34" charset="-120"/>
              </a:rPr>
              <a:t>Short answer: RCW 41.56 does NOT require membership ratification of mid-term MOUs/LOAs (but your Constitution &amp; Bylaws might!)</a:t>
            </a:r>
            <a:endParaRPr lang="en-US" sz="1900" dirty="0"/>
          </a:p>
        </p:txBody>
      </p:sp>
      <p:sp>
        <p:nvSpPr>
          <p:cNvPr id="10" name="Text 8"/>
          <p:cNvSpPr/>
          <p:nvPr/>
        </p:nvSpPr>
        <p:spPr>
          <a:xfrm>
            <a:off x="365760" y="1609344"/>
            <a:ext cx="8412480" cy="3104388"/>
          </a:xfrm>
          <a:prstGeom prst="rect">
            <a:avLst/>
          </a:prstGeom>
          <a:noFill/>
          <a:ln/>
        </p:spPr>
        <p:txBody>
          <a:bodyPr wrap="square" rtlCol="0" anchor="t"/>
          <a:lstStyle/>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The CBA is executed by the union as exclusive bargaining representative — not by membership vote</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PERC does not impose a ratification requirement as a condition of enforceability</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An MOU/LOA signed by an authorized union representative is generally binding on the employer</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Key question: Did the union rep have actual authority to bind the union?</a:t>
            </a:r>
            <a:endParaRPr lang="en-US" sz="19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name="Slide 32">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626364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Ratification: Your Constitution &amp; Best Practices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Shape 6"/>
          <p:cNvSpPr/>
          <p:nvPr/>
        </p:nvSpPr>
        <p:spPr>
          <a:xfrm>
            <a:off x="320040" y="841248"/>
            <a:ext cx="420624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9" name="Shape 7"/>
          <p:cNvSpPr/>
          <p:nvPr/>
        </p:nvSpPr>
        <p:spPr>
          <a:xfrm>
            <a:off x="320040" y="841248"/>
            <a:ext cx="4206240" cy="402336"/>
          </a:xfrm>
          <a:prstGeom prst="rect">
            <a:avLst/>
          </a:prstGeom>
          <a:solidFill>
            <a:srgbClr val="C8972E"/>
          </a:solidFill>
          <a:ln w="12700">
            <a:solidFill>
              <a:srgbClr val="C8972E"/>
            </a:solidFill>
            <a:prstDash val="solid"/>
          </a:ln>
        </p:spPr>
        <p:txBody>
          <a:bodyPr/>
          <a:lstStyle/>
          <a:p>
            <a:endParaRPr lang="en-US"/>
          </a:p>
        </p:txBody>
      </p:sp>
      <p:sp>
        <p:nvSpPr>
          <p:cNvPr id="10" name="Text 8"/>
          <p:cNvSpPr/>
          <p:nvPr/>
        </p:nvSpPr>
        <p:spPr>
          <a:xfrm>
            <a:off x="393192" y="841248"/>
            <a:ext cx="405993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UNION CONSTITUTION / BYLAWS</a:t>
            </a:r>
            <a:endParaRPr lang="en-US" sz="1300" dirty="0"/>
          </a:p>
        </p:txBody>
      </p:sp>
      <p:sp>
        <p:nvSpPr>
          <p:cNvPr id="11" name="Text 9"/>
          <p:cNvSpPr/>
          <p:nvPr/>
        </p:nvSpPr>
        <p:spPr>
          <a:xfrm>
            <a:off x="457200" y="1353312"/>
            <a:ext cx="3931920" cy="3332988"/>
          </a:xfrm>
          <a:prstGeom prst="rect">
            <a:avLst/>
          </a:prstGeom>
          <a:noFill/>
          <a:ln/>
        </p:spPr>
        <p:txBody>
          <a:bodyPr wrap="square" rtlCol="0" anchor="t"/>
          <a:lstStyle/>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Many IAFF locals’ constitution and bylaws require ratification of any agreement</a:t>
            </a:r>
          </a:p>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But many do not</a:t>
            </a:r>
            <a:endParaRPr lang="en-US" sz="1600" dirty="0"/>
          </a:p>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Employer is not responsible for ensuring union follows its own internal rules</a:t>
            </a:r>
            <a:endParaRPr lang="en-US" sz="1600" dirty="0"/>
          </a:p>
          <a:p>
            <a:pPr marL="342900" indent="-342900">
              <a:spcAft>
                <a:spcPts val="600"/>
              </a:spcAft>
              <a:buSzPct val="100000"/>
              <a:buChar char="•"/>
            </a:pPr>
            <a:r>
              <a:rPr lang="en-US" sz="1600" b="1" dirty="0">
                <a:solidFill>
                  <a:srgbClr val="B91C1C"/>
                </a:solidFill>
                <a:latin typeface="Calibri" pitchFamily="34" charset="0"/>
                <a:ea typeface="Calibri" pitchFamily="34" charset="-122"/>
                <a:cs typeface="Calibri" pitchFamily="34" charset="-120"/>
              </a:rPr>
              <a:t>BUT: if rep lacked actual authority, agreement may not hold up</a:t>
            </a:r>
            <a:endParaRPr lang="en-US" sz="1600" dirty="0"/>
          </a:p>
        </p:txBody>
      </p:sp>
      <p:sp>
        <p:nvSpPr>
          <p:cNvPr id="12" name="Shape 10"/>
          <p:cNvSpPr/>
          <p:nvPr/>
        </p:nvSpPr>
        <p:spPr>
          <a:xfrm>
            <a:off x="4754880" y="841248"/>
            <a:ext cx="4069080" cy="3918204"/>
          </a:xfrm>
          <a:prstGeom prst="rect">
            <a:avLst/>
          </a:prstGeom>
          <a:solidFill>
            <a:srgbClr val="FFFFFF"/>
          </a:solidFill>
          <a:ln w="12700">
            <a:solidFill>
              <a:srgbClr val="CBD5E1"/>
            </a:solidFill>
            <a:prstDash val="solid"/>
          </a:ln>
          <a:effectLst>
            <a:outerShdw blurRad="50800" dist="12700" dir="8100000" algn="bl" rotWithShape="0">
              <a:srgbClr val="000000">
                <a:alpha val="8000"/>
              </a:srgbClr>
            </a:outerShdw>
          </a:effectLst>
        </p:spPr>
        <p:txBody>
          <a:bodyPr/>
          <a:lstStyle/>
          <a:p>
            <a:endParaRPr lang="en-US"/>
          </a:p>
        </p:txBody>
      </p:sp>
      <p:sp>
        <p:nvSpPr>
          <p:cNvPr id="13" name="Shape 11"/>
          <p:cNvSpPr/>
          <p:nvPr/>
        </p:nvSpPr>
        <p:spPr>
          <a:xfrm>
            <a:off x="4754880" y="841248"/>
            <a:ext cx="4069080" cy="402336"/>
          </a:xfrm>
          <a:prstGeom prst="rect">
            <a:avLst/>
          </a:prstGeom>
          <a:solidFill>
            <a:srgbClr val="166534"/>
          </a:solidFill>
          <a:ln w="12700">
            <a:solidFill>
              <a:srgbClr val="166534"/>
            </a:solidFill>
            <a:prstDash val="solid"/>
          </a:ln>
        </p:spPr>
        <p:txBody>
          <a:bodyPr/>
          <a:lstStyle/>
          <a:p>
            <a:endParaRPr lang="en-US"/>
          </a:p>
        </p:txBody>
      </p:sp>
      <p:sp>
        <p:nvSpPr>
          <p:cNvPr id="14" name="Text 12"/>
          <p:cNvSpPr/>
          <p:nvPr/>
        </p:nvSpPr>
        <p:spPr>
          <a:xfrm>
            <a:off x="4828032" y="841248"/>
            <a:ext cx="3922776"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BEST PRACTICES</a:t>
            </a:r>
            <a:endParaRPr lang="en-US" sz="1300" dirty="0"/>
          </a:p>
        </p:txBody>
      </p:sp>
      <p:sp>
        <p:nvSpPr>
          <p:cNvPr id="15" name="Text 13"/>
          <p:cNvSpPr/>
          <p:nvPr/>
        </p:nvSpPr>
        <p:spPr>
          <a:xfrm>
            <a:off x="4892040" y="1353312"/>
            <a:ext cx="3794760" cy="3332988"/>
          </a:xfrm>
          <a:prstGeom prst="rect">
            <a:avLst/>
          </a:prstGeom>
          <a:noFill/>
          <a:ln/>
        </p:spPr>
        <p:txBody>
          <a:bodyPr wrap="square" rtlCol="0" anchor="t"/>
          <a:lstStyle/>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Know your constitution &amp; bylaws</a:t>
            </a:r>
          </a:p>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Understand the need for flexibility to effectively and practically administer CBA</a:t>
            </a:r>
          </a:p>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If required, include in the MOU/LOA (</a:t>
            </a:r>
            <a:r>
              <a:rPr lang="en-US" sz="1600" dirty="0">
                <a:solidFill>
                  <a:srgbClr val="FF0000"/>
                </a:solidFill>
                <a:latin typeface="Calibri" pitchFamily="34" charset="0"/>
                <a:ea typeface="Calibri" pitchFamily="34" charset="-122"/>
                <a:cs typeface="Calibri" pitchFamily="34" charset="-120"/>
              </a:rPr>
              <a:t>and any proposals</a:t>
            </a:r>
            <a:r>
              <a:rPr lang="en-US" sz="1600" dirty="0">
                <a:solidFill>
                  <a:srgbClr val="334155"/>
                </a:solidFill>
                <a:latin typeface="Calibri" pitchFamily="34" charset="0"/>
                <a:ea typeface="Calibri" pitchFamily="34" charset="-122"/>
                <a:cs typeface="Calibri" pitchFamily="34" charset="-120"/>
              </a:rPr>
              <a:t>): "Subject to ratification by [date]"</a:t>
            </a:r>
            <a:endParaRPr lang="en-US" sz="1600" dirty="0"/>
          </a:p>
          <a:p>
            <a:pPr marL="342900" indent="-342900">
              <a:spcAft>
                <a:spcPts val="600"/>
              </a:spcAft>
              <a:buSzPct val="100000"/>
              <a:buChar char="•"/>
            </a:pPr>
            <a:r>
              <a:rPr lang="en-US" sz="1600" b="1" dirty="0">
                <a:solidFill>
                  <a:srgbClr val="166534"/>
                </a:solidFill>
                <a:latin typeface="Calibri" pitchFamily="34" charset="0"/>
                <a:ea typeface="Calibri" pitchFamily="34" charset="-122"/>
                <a:cs typeface="Calibri" pitchFamily="34" charset="-120"/>
              </a:rPr>
              <a:t>Do NOT implement changes before ratification is confirmed</a:t>
            </a:r>
            <a:endParaRPr lang="en-US" sz="1600" dirty="0"/>
          </a:p>
          <a:p>
            <a:pPr marL="342900" indent="-342900">
              <a:spcAft>
                <a:spcPts val="600"/>
              </a:spcAft>
              <a:buSzPct val="100000"/>
              <a:buChar char="•"/>
            </a:pPr>
            <a:r>
              <a:rPr lang="en-US" sz="1600" dirty="0">
                <a:solidFill>
                  <a:srgbClr val="334155"/>
                </a:solidFill>
                <a:latin typeface="Calibri" pitchFamily="34" charset="0"/>
                <a:ea typeface="Calibri" pitchFamily="34" charset="-122"/>
                <a:cs typeface="Calibri" pitchFamily="34" charset="-120"/>
              </a:rPr>
              <a:t>Document the signing rep's authority to bind the union</a:t>
            </a:r>
            <a:endParaRPr lang="en-US" sz="1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name="Slide 33">
    <p:bg>
      <p:bgPr>
        <a:solidFill>
          <a:srgbClr val="112240"/>
        </a:solidFill>
        <a:effectLst/>
      </p:bgPr>
    </p:bg>
    <p:spTree>
      <p:nvGrpSpPr>
        <p:cNvPr id="1" name=""/>
        <p:cNvGrpSpPr/>
        <p:nvPr/>
      </p:nvGrpSpPr>
      <p:grpSpPr>
        <a:xfrm>
          <a:off x="0" y="0"/>
          <a:ext cx="0" cy="0"/>
          <a:chOff x="0" y="0"/>
          <a:chExt cx="0" cy="0"/>
        </a:xfrm>
      </p:grpSpPr>
      <p:sp>
        <p:nvSpPr>
          <p:cNvPr id="2" name="Shape 0"/>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Grievance Settlements:</a:t>
            </a:r>
            <a:endParaRPr lang="en-US" sz="3400" dirty="0"/>
          </a:p>
          <a:p>
            <a:pPr marL="0" indent="0">
              <a:buNone/>
            </a:pPr>
            <a:r>
              <a:rPr lang="en-US" sz="3400" b="1" dirty="0">
                <a:solidFill>
                  <a:srgbClr val="FFFFFF"/>
                </a:solidFill>
                <a:latin typeface="Calibri" pitchFamily="34" charset="0"/>
                <a:ea typeface="Calibri" pitchFamily="34" charset="-122"/>
                <a:cs typeface="Calibri" pitchFamily="34" charset="-120"/>
              </a:rPr>
              <a:t>One-Offs vs. Settling Larger Contract Issues</a:t>
            </a:r>
            <a:endParaRPr lang="en-US" sz="3400" dirty="0"/>
          </a:p>
        </p:txBody>
      </p:sp>
      <p:sp>
        <p:nvSpPr>
          <p:cNvPr id="5" name="Shape 3"/>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
        <p:nvSpPr>
          <p:cNvPr id="6" name="Text 4"/>
          <p:cNvSpPr/>
          <p:nvPr/>
        </p:nvSpPr>
        <p:spPr>
          <a:xfrm>
            <a:off x="411480" y="3639312"/>
            <a:ext cx="8229600" cy="384048"/>
          </a:xfrm>
          <a:prstGeom prst="rect">
            <a:avLst/>
          </a:prstGeom>
          <a:noFill/>
          <a:ln/>
        </p:spPr>
        <p:txBody>
          <a:bodyPr wrap="square" rtlCol="0" anchor="ctr"/>
          <a:lstStyle/>
          <a:p>
            <a:pPr marL="0" indent="0">
              <a:buNone/>
            </a:pPr>
            <a:endParaRPr lang="en-US" sz="12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name="Slide 34">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One-Off Grievance Settlements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365760"/>
          </a:xfrm>
          <a:prstGeom prst="rect">
            <a:avLst/>
          </a:prstGeom>
          <a:noFill/>
          <a:ln/>
        </p:spPr>
        <p:txBody>
          <a:bodyPr wrap="square" rtlCol="0" anchor="ctr"/>
          <a:lstStyle/>
          <a:p>
            <a:pPr marL="0" indent="0">
              <a:buNone/>
            </a:pPr>
            <a:r>
              <a:rPr lang="en-US" sz="2000" b="1" dirty="0">
                <a:solidFill>
                  <a:srgbClr val="1B3A6B"/>
                </a:solidFill>
                <a:latin typeface="Calibri" pitchFamily="34" charset="0"/>
                <a:ea typeface="Calibri" pitchFamily="34" charset="-122"/>
                <a:cs typeface="Calibri" pitchFamily="34" charset="-120"/>
              </a:rPr>
              <a:t>What they are:</a:t>
            </a:r>
            <a:endParaRPr lang="en-US" sz="2000" dirty="0"/>
          </a:p>
        </p:txBody>
      </p:sp>
      <p:sp>
        <p:nvSpPr>
          <p:cNvPr id="9" name="Text 7"/>
          <p:cNvSpPr/>
          <p:nvPr/>
        </p:nvSpPr>
        <p:spPr>
          <a:xfrm>
            <a:off x="365760" y="1243584"/>
            <a:ext cx="8412480" cy="475488"/>
          </a:xfrm>
          <a:prstGeom prst="rect">
            <a:avLst/>
          </a:prstGeom>
          <a:noFill/>
          <a:ln/>
        </p:spPr>
        <p:txBody>
          <a:bodyPr wrap="square" rtlCol="0" anchor="ctr"/>
          <a:lstStyle/>
          <a:p>
            <a:pPr marL="0" indent="0">
              <a:buNone/>
            </a:pPr>
            <a:r>
              <a:rPr lang="en-US" sz="1900" dirty="0">
                <a:solidFill>
                  <a:srgbClr val="334155"/>
                </a:solidFill>
                <a:latin typeface="Calibri" pitchFamily="34" charset="0"/>
                <a:ea typeface="Calibri" pitchFamily="34" charset="-122"/>
                <a:cs typeface="Calibri" pitchFamily="34" charset="-120"/>
              </a:rPr>
              <a:t>Resolve a specific grievance for a specific grievant — without creating broader precedent.</a:t>
            </a:r>
            <a:endParaRPr lang="en-US" sz="1900" dirty="0"/>
          </a:p>
        </p:txBody>
      </p:sp>
      <p:sp>
        <p:nvSpPr>
          <p:cNvPr id="10" name="Text 8"/>
          <p:cNvSpPr/>
          <p:nvPr/>
        </p:nvSpPr>
        <p:spPr>
          <a:xfrm>
            <a:off x="365760" y="2631948"/>
            <a:ext cx="8412480" cy="611124"/>
          </a:xfrm>
          <a:prstGeom prst="rect">
            <a:avLst/>
          </a:prstGeom>
          <a:noFill/>
          <a:ln/>
        </p:spPr>
        <p:txBody>
          <a:bodyPr wrap="square" rtlCol="0" anchor="ctr"/>
          <a:lstStyle/>
          <a:p>
            <a:pPr marL="0" indent="0">
              <a:buNone/>
            </a:pPr>
            <a:r>
              <a:rPr lang="en-US" sz="2000" b="1" dirty="0">
                <a:solidFill>
                  <a:srgbClr val="166534"/>
                </a:solidFill>
                <a:latin typeface="Calibri" pitchFamily="34" charset="0"/>
                <a:ea typeface="Calibri" pitchFamily="34" charset="-122"/>
                <a:cs typeface="Calibri" pitchFamily="34" charset="-120"/>
              </a:rPr>
              <a:t>Best Practices:</a:t>
            </a:r>
            <a:endParaRPr lang="en-US" sz="2000" dirty="0"/>
          </a:p>
        </p:txBody>
      </p:sp>
      <p:sp>
        <p:nvSpPr>
          <p:cNvPr id="11" name="Text 9"/>
          <p:cNvSpPr/>
          <p:nvPr/>
        </p:nvSpPr>
        <p:spPr>
          <a:xfrm>
            <a:off x="365760" y="3014472"/>
            <a:ext cx="8412480" cy="1699260"/>
          </a:xfrm>
          <a:prstGeom prst="rect">
            <a:avLst/>
          </a:prstGeom>
          <a:noFill/>
          <a:ln/>
        </p:spPr>
        <p:txBody>
          <a:bodyPr wrap="square" rtlCol="0" anchor="t"/>
          <a:lstStyle/>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Include "without precedent" language</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Specify: "this does not constitute interpretation of the CBA"</a:t>
            </a:r>
            <a:endParaRPr lang="en-US" sz="1900" dirty="0"/>
          </a:p>
          <a:p>
            <a:pPr marL="342900" indent="-342900">
              <a:spcAft>
                <a:spcPts val="600"/>
              </a:spcAft>
              <a:buSzPct val="100000"/>
              <a:buChar char="•"/>
            </a:pPr>
            <a:r>
              <a:rPr lang="en-US" sz="1900" dirty="0">
                <a:solidFill>
                  <a:srgbClr val="334155"/>
                </a:solidFill>
                <a:latin typeface="Calibri" pitchFamily="34" charset="0"/>
                <a:ea typeface="Calibri" pitchFamily="34" charset="-122"/>
                <a:cs typeface="Calibri" pitchFamily="34" charset="-120"/>
              </a:rPr>
              <a:t>Limit scope: "for this grievance only"</a:t>
            </a:r>
            <a:endParaRPr lang="en-US" sz="1900" dirty="0"/>
          </a:p>
        </p:txBody>
      </p:sp>
      <p:sp>
        <p:nvSpPr>
          <p:cNvPr id="12" name="Shape 10"/>
          <p:cNvSpPr/>
          <p:nvPr/>
        </p:nvSpPr>
        <p:spPr>
          <a:xfrm>
            <a:off x="320040" y="4137660"/>
            <a:ext cx="8503920" cy="566928"/>
          </a:xfrm>
          <a:prstGeom prst="rect">
            <a:avLst/>
          </a:prstGeom>
          <a:solidFill>
            <a:srgbClr val="FEF3C7"/>
          </a:solidFill>
          <a:ln w="12700">
            <a:solidFill>
              <a:srgbClr val="C8972E"/>
            </a:solidFill>
            <a:prstDash val="solid"/>
          </a:ln>
        </p:spPr>
        <p:txBody>
          <a:bodyPr/>
          <a:lstStyle/>
          <a:p>
            <a:endParaRPr lang="en-US"/>
          </a:p>
        </p:txBody>
      </p:sp>
      <p:sp>
        <p:nvSpPr>
          <p:cNvPr id="13" name="Text 11"/>
          <p:cNvSpPr/>
          <p:nvPr/>
        </p:nvSpPr>
        <p:spPr>
          <a:xfrm>
            <a:off x="457200" y="4174236"/>
            <a:ext cx="8229600" cy="493776"/>
          </a:xfrm>
          <a:prstGeom prst="rect">
            <a:avLst/>
          </a:prstGeom>
          <a:noFill/>
          <a:ln/>
        </p:spPr>
        <p:txBody>
          <a:bodyPr wrap="square" rtlCol="0" anchor="ctr"/>
          <a:lstStyle/>
          <a:p>
            <a:pPr marL="0" indent="0">
              <a:buNone/>
            </a:pPr>
            <a:r>
              <a:rPr lang="en-US" sz="1600" b="1" dirty="0">
                <a:solidFill>
                  <a:srgbClr val="92400E"/>
                </a:solidFill>
                <a:latin typeface="Calibri" pitchFamily="34" charset="0"/>
                <a:ea typeface="Calibri" pitchFamily="34" charset="-122"/>
                <a:cs typeface="Calibri" pitchFamily="34" charset="-120"/>
              </a:rPr>
              <a:t>⚠  Even with "without precedent" language — a pattern of identical settlements can still create a binding past practice.</a:t>
            </a:r>
            <a:endParaRPr lang="en-US" sz="1600" dirty="0"/>
          </a:p>
        </p:txBody>
      </p:sp>
      <p:sp>
        <p:nvSpPr>
          <p:cNvPr id="5" name="Text 8">
            <a:extLst>
              <a:ext uri="{FF2B5EF4-FFF2-40B4-BE49-F238E27FC236}">
                <a16:creationId xmlns:a16="http://schemas.microsoft.com/office/drawing/2014/main" id="{CD739422-8E1C-ED7E-2C56-EADDCE63A873}"/>
              </a:ext>
            </a:extLst>
          </p:cNvPr>
          <p:cNvSpPr/>
          <p:nvPr/>
        </p:nvSpPr>
        <p:spPr>
          <a:xfrm>
            <a:off x="365760" y="1816607"/>
            <a:ext cx="8564880" cy="874553"/>
          </a:xfrm>
          <a:prstGeom prst="rect">
            <a:avLst/>
          </a:prstGeom>
          <a:noFill/>
          <a:ln/>
        </p:spPr>
        <p:txBody>
          <a:bodyPr wrap="square" rtlCol="0" anchor="ctr"/>
          <a:lstStyle/>
          <a:p>
            <a:pPr marL="0" indent="0">
              <a:buNone/>
            </a:pPr>
            <a:r>
              <a:rPr lang="en-US" sz="2000" b="1" dirty="0">
                <a:solidFill>
                  <a:srgbClr val="FF0000"/>
                </a:solidFill>
                <a:latin typeface="Calibri" pitchFamily="34" charset="0"/>
                <a:ea typeface="Calibri" pitchFamily="34" charset="-122"/>
                <a:cs typeface="Calibri" pitchFamily="34" charset="-120"/>
              </a:rPr>
              <a:t>Caution: </a:t>
            </a:r>
            <a:r>
              <a:rPr lang="en-US" sz="2000" dirty="0">
                <a:solidFill>
                  <a:schemeClr val="tx2"/>
                </a:solidFill>
                <a:latin typeface="Calibri" pitchFamily="34" charset="0"/>
                <a:ea typeface="Calibri" pitchFamily="34" charset="-122"/>
                <a:cs typeface="Calibri" pitchFamily="34" charset="-120"/>
              </a:rPr>
              <a:t>Most grievances have the potential to impact multiple members of the bargaining unit. Even a disciplinary settlement might impact others in the future.</a:t>
            </a:r>
            <a:endParaRPr lang="en-US" sz="2000" dirty="0">
              <a:solidFill>
                <a:schemeClr val="tx2"/>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35">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Settling Larger Contract Issues</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p:cNvSpPr/>
          <p:nvPr/>
        </p:nvSpPr>
        <p:spPr>
          <a:xfrm>
            <a:off x="365760" y="841248"/>
            <a:ext cx="8412480" cy="411480"/>
          </a:xfrm>
          <a:prstGeom prst="rect">
            <a:avLst/>
          </a:prstGeom>
          <a:noFill/>
          <a:ln/>
        </p:spPr>
        <p:txBody>
          <a:bodyPr wrap="square" rtlCol="0" anchor="ctr"/>
          <a:lstStyle/>
          <a:p>
            <a:pPr marL="0" indent="0">
              <a:buNone/>
            </a:pPr>
            <a:r>
              <a:rPr lang="en-US" sz="1900" dirty="0">
                <a:solidFill>
                  <a:srgbClr val="1B3A6B"/>
                </a:solidFill>
                <a:latin typeface="Calibri" pitchFamily="34" charset="0"/>
                <a:ea typeface="Calibri" pitchFamily="34" charset="-122"/>
                <a:cs typeface="Calibri" pitchFamily="34" charset="-120"/>
              </a:rPr>
              <a:t>When a settlement effectively modifies the CBA or sets new terms unit-wide:</a:t>
            </a:r>
            <a:endParaRPr lang="en-US" sz="1900" dirty="0"/>
          </a:p>
        </p:txBody>
      </p:sp>
      <p:sp>
        <p:nvSpPr>
          <p:cNvPr id="9" name="Text 7"/>
          <p:cNvSpPr/>
          <p:nvPr/>
        </p:nvSpPr>
        <p:spPr>
          <a:xfrm>
            <a:off x="365760" y="1335024"/>
            <a:ext cx="8412480" cy="3378708"/>
          </a:xfrm>
          <a:prstGeom prst="rect">
            <a:avLst/>
          </a:prstGeom>
          <a:noFill/>
          <a:ln/>
        </p:spPr>
        <p:txBody>
          <a:bodyPr wrap="square" rtlCol="0" anchor="t"/>
          <a:lstStyle/>
          <a:p>
            <a:pPr marL="342900" indent="-342900">
              <a:spcAft>
                <a:spcPts val="600"/>
              </a:spcAft>
              <a:buSzPct val="100000"/>
              <a:buChar char="•"/>
            </a:pPr>
            <a:r>
              <a:rPr lang="en-US" sz="1900" dirty="0">
                <a:solidFill>
                  <a:srgbClr val="B91C1C"/>
                </a:solidFill>
                <a:latin typeface="Calibri" pitchFamily="34" charset="0"/>
                <a:ea typeface="Calibri" pitchFamily="34" charset="-122"/>
                <a:cs typeface="Calibri" pitchFamily="34" charset="-120"/>
              </a:rPr>
              <a:t>May constitute a mid-term CBA modification — is ratification required?</a:t>
            </a:r>
            <a:endParaRPr lang="en-US" sz="1900" dirty="0"/>
          </a:p>
          <a:p>
            <a:pPr marL="342900" indent="-342900">
              <a:spcAft>
                <a:spcPts val="600"/>
              </a:spcAft>
              <a:buSzPct val="100000"/>
              <a:buChar char="•"/>
            </a:pPr>
            <a:r>
              <a:rPr lang="en-US" sz="1900" dirty="0">
                <a:solidFill>
                  <a:srgbClr val="B91C1C"/>
                </a:solidFill>
                <a:latin typeface="Calibri" pitchFamily="34" charset="0"/>
                <a:ea typeface="Calibri" pitchFamily="34" charset="-122"/>
                <a:cs typeface="Calibri" pitchFamily="34" charset="-120"/>
              </a:rPr>
              <a:t>Could waive bargaining rights on related subjects</a:t>
            </a:r>
            <a:endParaRPr lang="en-US" sz="1900" dirty="0"/>
          </a:p>
          <a:p>
            <a:pPr marL="342900" indent="-342900">
              <a:spcAft>
                <a:spcPts val="600"/>
              </a:spcAft>
              <a:buSzPct val="100000"/>
              <a:buChar char="•"/>
            </a:pPr>
            <a:r>
              <a:rPr lang="en-US" sz="1900" dirty="0">
                <a:solidFill>
                  <a:srgbClr val="B91C1C"/>
                </a:solidFill>
                <a:latin typeface="Calibri" pitchFamily="34" charset="0"/>
                <a:ea typeface="Calibri" pitchFamily="34" charset="-122"/>
                <a:cs typeface="Calibri" pitchFamily="34" charset="-120"/>
              </a:rPr>
              <a:t>Creates binding past practice — even without "without precedent" language</a:t>
            </a:r>
            <a:endParaRPr lang="en-US" sz="1900" dirty="0"/>
          </a:p>
          <a:p>
            <a:pPr marL="342900" indent="-342900">
              <a:spcAft>
                <a:spcPts val="600"/>
              </a:spcAft>
              <a:buSzPct val="100000"/>
              <a:buChar char="•"/>
            </a:pPr>
            <a:r>
              <a:rPr lang="en-US" sz="1900" dirty="0">
                <a:solidFill>
                  <a:srgbClr val="B91C1C"/>
                </a:solidFill>
                <a:latin typeface="Calibri" pitchFamily="34" charset="0"/>
                <a:ea typeface="Calibri" pitchFamily="34" charset="-122"/>
                <a:cs typeface="Calibri" pitchFamily="34" charset="-120"/>
              </a:rPr>
              <a:t>Employer will cite the settlement in future grievances and negotiations</a:t>
            </a:r>
            <a:endParaRPr lang="en-US" sz="1900" dirty="0"/>
          </a:p>
        </p:txBody>
      </p:sp>
      <p:sp>
        <p:nvSpPr>
          <p:cNvPr id="10" name="Shape 8"/>
          <p:cNvSpPr/>
          <p:nvPr/>
        </p:nvSpPr>
        <p:spPr>
          <a:xfrm>
            <a:off x="320040" y="3954780"/>
            <a:ext cx="8503920" cy="731520"/>
          </a:xfrm>
          <a:prstGeom prst="rect">
            <a:avLst/>
          </a:prstGeom>
          <a:solidFill>
            <a:srgbClr val="EAF0FB"/>
          </a:solidFill>
          <a:ln w="12700">
            <a:solidFill>
              <a:srgbClr val="1B3A6B"/>
            </a:solidFill>
            <a:prstDash val="solid"/>
          </a:ln>
        </p:spPr>
        <p:txBody>
          <a:bodyPr/>
          <a:lstStyle/>
          <a:p>
            <a:endParaRPr lang="en-US"/>
          </a:p>
        </p:txBody>
      </p:sp>
      <p:sp>
        <p:nvSpPr>
          <p:cNvPr id="11" name="Text 9"/>
          <p:cNvSpPr/>
          <p:nvPr/>
        </p:nvSpPr>
        <p:spPr>
          <a:xfrm>
            <a:off x="457200" y="3991356"/>
            <a:ext cx="8229600" cy="658368"/>
          </a:xfrm>
          <a:prstGeom prst="rect">
            <a:avLst/>
          </a:prstGeom>
          <a:noFill/>
          <a:ln/>
        </p:spPr>
        <p:txBody>
          <a:bodyPr wrap="square" rtlCol="0" anchor="ctr"/>
          <a:lstStyle/>
          <a:p>
            <a:pPr marL="0" indent="0">
              <a:buNone/>
            </a:pPr>
            <a:r>
              <a:rPr lang="en-US" sz="1700" b="1" dirty="0">
                <a:solidFill>
                  <a:srgbClr val="1B3A6B"/>
                </a:solidFill>
                <a:latin typeface="Calibri" pitchFamily="34" charset="0"/>
                <a:ea typeface="Calibri" pitchFamily="34" charset="-122"/>
                <a:cs typeface="Calibri" pitchFamily="34" charset="-120"/>
              </a:rPr>
              <a:t>Recommendation: If a settlement changes policy broadly → treat it LIKE an LOA. Vet it carefully, consider ratification, document scope and duration.</a:t>
            </a:r>
            <a:endParaRPr lang="en-US" sz="17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6A7DE870-8416-9429-36FF-1E2542CD213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763B7B1-0258-C410-111D-75F67C38CA97}"/>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dirty="0"/>
          </a:p>
        </p:txBody>
      </p:sp>
      <p:sp>
        <p:nvSpPr>
          <p:cNvPr id="3" name="Shape 1">
            <a:extLst>
              <a:ext uri="{FF2B5EF4-FFF2-40B4-BE49-F238E27FC236}">
                <a16:creationId xmlns:a16="http://schemas.microsoft.com/office/drawing/2014/main" id="{C4E83606-BC9F-9AC8-5F4D-B4AD221EEAB6}"/>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548A0D4E-49D9-DE3A-0137-F2E7D9FCE8A1}"/>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Part 4 Session Roadmap  (35 Minutes)</a:t>
            </a:r>
            <a:endParaRPr lang="en-US" sz="2400" dirty="0"/>
          </a:p>
        </p:txBody>
      </p:sp>
      <p:sp>
        <p:nvSpPr>
          <p:cNvPr id="5" name="Text 3">
            <a:extLst>
              <a:ext uri="{FF2B5EF4-FFF2-40B4-BE49-F238E27FC236}">
                <a16:creationId xmlns:a16="http://schemas.microsoft.com/office/drawing/2014/main" id="{0DCFD434-E677-66BC-7640-3A2C46115AEB}"/>
              </a:ext>
            </a:extLst>
          </p:cNvPr>
          <p:cNvSpPr/>
          <p:nvPr/>
        </p:nvSpPr>
        <p:spPr>
          <a:xfrm>
            <a:off x="0" y="4869180"/>
            <a:ext cx="9144000" cy="274320"/>
          </a:xfrm>
          <a:prstGeom prst="rect">
            <a:avLst/>
          </a:prstGeom>
          <a:noFill/>
          <a:ln/>
        </p:spPr>
        <p:txBody>
          <a:bodyPr wrap="square" lIns="0" tIns="0" rIns="0" bIns="0" rtlCol="0" anchor="ctr"/>
          <a:lstStyle/>
          <a:p>
            <a:pPr algn="ct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6" name="Shape 4">
            <a:extLst>
              <a:ext uri="{FF2B5EF4-FFF2-40B4-BE49-F238E27FC236}">
                <a16:creationId xmlns:a16="http://schemas.microsoft.com/office/drawing/2014/main" id="{D5C8124F-DF39-B381-813A-5741FDABF19E}"/>
              </a:ext>
            </a:extLst>
          </p:cNvPr>
          <p:cNvSpPr/>
          <p:nvPr/>
        </p:nvSpPr>
        <p:spPr>
          <a:xfrm>
            <a:off x="274320" y="82296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7" name="Shape 5">
            <a:extLst>
              <a:ext uri="{FF2B5EF4-FFF2-40B4-BE49-F238E27FC236}">
                <a16:creationId xmlns:a16="http://schemas.microsoft.com/office/drawing/2014/main" id="{B984735D-5FE9-62F5-971F-AFE242CFA967}"/>
              </a:ext>
            </a:extLst>
          </p:cNvPr>
          <p:cNvSpPr/>
          <p:nvPr/>
        </p:nvSpPr>
        <p:spPr>
          <a:xfrm>
            <a:off x="320040" y="822960"/>
            <a:ext cx="420624" cy="475488"/>
          </a:xfrm>
          <a:prstGeom prst="rect">
            <a:avLst/>
          </a:prstGeom>
          <a:solidFill>
            <a:srgbClr val="B91C1C"/>
          </a:solidFill>
          <a:ln w="12700">
            <a:solidFill>
              <a:srgbClr val="B91C1C"/>
            </a:solidFill>
            <a:prstDash val="solid"/>
          </a:ln>
        </p:spPr>
        <p:txBody>
          <a:bodyPr/>
          <a:lstStyle/>
          <a:p>
            <a:endParaRPr lang="en-US"/>
          </a:p>
        </p:txBody>
      </p:sp>
      <p:sp>
        <p:nvSpPr>
          <p:cNvPr id="8" name="Text 6">
            <a:extLst>
              <a:ext uri="{FF2B5EF4-FFF2-40B4-BE49-F238E27FC236}">
                <a16:creationId xmlns:a16="http://schemas.microsoft.com/office/drawing/2014/main" id="{E29839FB-649A-22AF-892B-AA3C3A982C51}"/>
              </a:ext>
            </a:extLst>
          </p:cNvPr>
          <p:cNvSpPr/>
          <p:nvPr/>
        </p:nvSpPr>
        <p:spPr>
          <a:xfrm>
            <a:off x="320040" y="822960"/>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t>
            </a:r>
            <a:endParaRPr lang="en-US" sz="1400" dirty="0"/>
          </a:p>
        </p:txBody>
      </p:sp>
      <p:sp>
        <p:nvSpPr>
          <p:cNvPr id="9" name="Text 7">
            <a:extLst>
              <a:ext uri="{FF2B5EF4-FFF2-40B4-BE49-F238E27FC236}">
                <a16:creationId xmlns:a16="http://schemas.microsoft.com/office/drawing/2014/main" id="{A5CFE667-FE52-C886-4361-6E35DAB37677}"/>
              </a:ext>
            </a:extLst>
          </p:cNvPr>
          <p:cNvSpPr/>
          <p:nvPr/>
        </p:nvSpPr>
        <p:spPr>
          <a:xfrm>
            <a:off x="804672" y="896112"/>
            <a:ext cx="6373368"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Strategy Tools: How to Set Yourself Up For Success in the Next Round</a:t>
            </a:r>
            <a:endParaRPr lang="en-US" sz="1350" dirty="0"/>
          </a:p>
        </p:txBody>
      </p:sp>
      <p:sp>
        <p:nvSpPr>
          <p:cNvPr id="10" name="Text 8">
            <a:extLst>
              <a:ext uri="{FF2B5EF4-FFF2-40B4-BE49-F238E27FC236}">
                <a16:creationId xmlns:a16="http://schemas.microsoft.com/office/drawing/2014/main" id="{B725C0C5-BC68-7FE1-4657-197DB7891FBF}"/>
              </a:ext>
            </a:extLst>
          </p:cNvPr>
          <p:cNvSpPr/>
          <p:nvPr/>
        </p:nvSpPr>
        <p:spPr>
          <a:xfrm>
            <a:off x="7223760" y="914400"/>
            <a:ext cx="1645920" cy="292608"/>
          </a:xfrm>
          <a:prstGeom prst="rect">
            <a:avLst/>
          </a:prstGeom>
          <a:noFill/>
          <a:ln/>
        </p:spPr>
        <p:txBody>
          <a:bodyPr wrap="square" lIns="0" tIns="0" rIns="0" bIns="0" rtlCol="0" anchor="ctr"/>
          <a:lstStyle/>
          <a:p>
            <a:pPr marL="0" indent="0" algn="r">
              <a:buNone/>
            </a:pPr>
            <a:endParaRPr lang="en-US" sz="1100" dirty="0"/>
          </a:p>
        </p:txBody>
      </p:sp>
      <p:sp>
        <p:nvSpPr>
          <p:cNvPr id="11" name="Shape 9">
            <a:extLst>
              <a:ext uri="{FF2B5EF4-FFF2-40B4-BE49-F238E27FC236}">
                <a16:creationId xmlns:a16="http://schemas.microsoft.com/office/drawing/2014/main" id="{15AE27DC-F36B-916A-AB9B-02F4420AEC65}"/>
              </a:ext>
            </a:extLst>
          </p:cNvPr>
          <p:cNvSpPr/>
          <p:nvPr/>
        </p:nvSpPr>
        <p:spPr>
          <a:xfrm>
            <a:off x="320040" y="135331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2" name="Shape 10">
            <a:extLst>
              <a:ext uri="{FF2B5EF4-FFF2-40B4-BE49-F238E27FC236}">
                <a16:creationId xmlns:a16="http://schemas.microsoft.com/office/drawing/2014/main" id="{B4475FF4-8590-B278-B96D-DCEF8524020F}"/>
              </a:ext>
            </a:extLst>
          </p:cNvPr>
          <p:cNvSpPr/>
          <p:nvPr/>
        </p:nvSpPr>
        <p:spPr>
          <a:xfrm>
            <a:off x="320040" y="1353312"/>
            <a:ext cx="420624" cy="475488"/>
          </a:xfrm>
          <a:prstGeom prst="rect">
            <a:avLst/>
          </a:prstGeom>
          <a:solidFill>
            <a:srgbClr val="1B3A6B"/>
          </a:solidFill>
          <a:ln w="12700">
            <a:solidFill>
              <a:srgbClr val="1B3A6B"/>
            </a:solidFill>
            <a:prstDash val="solid"/>
          </a:ln>
        </p:spPr>
        <p:txBody>
          <a:bodyPr/>
          <a:lstStyle/>
          <a:p>
            <a:endParaRPr lang="en-US"/>
          </a:p>
        </p:txBody>
      </p:sp>
      <p:sp>
        <p:nvSpPr>
          <p:cNvPr id="13" name="Text 11">
            <a:extLst>
              <a:ext uri="{FF2B5EF4-FFF2-40B4-BE49-F238E27FC236}">
                <a16:creationId xmlns:a16="http://schemas.microsoft.com/office/drawing/2014/main" id="{F0AA45A3-9CA1-682B-51B7-70F6CA0ADDA2}"/>
              </a:ext>
            </a:extLst>
          </p:cNvPr>
          <p:cNvSpPr/>
          <p:nvPr/>
        </p:nvSpPr>
        <p:spPr>
          <a:xfrm>
            <a:off x="320040" y="1353312"/>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A</a:t>
            </a:r>
            <a:endParaRPr lang="en-US" sz="1400" dirty="0"/>
          </a:p>
        </p:txBody>
      </p:sp>
      <p:sp>
        <p:nvSpPr>
          <p:cNvPr id="14" name="Text 12">
            <a:extLst>
              <a:ext uri="{FF2B5EF4-FFF2-40B4-BE49-F238E27FC236}">
                <a16:creationId xmlns:a16="http://schemas.microsoft.com/office/drawing/2014/main" id="{AE865402-6179-BB5A-4305-B870ADE0219A}"/>
              </a:ext>
            </a:extLst>
          </p:cNvPr>
          <p:cNvSpPr/>
          <p:nvPr/>
        </p:nvSpPr>
        <p:spPr>
          <a:xfrm>
            <a:off x="804672" y="1426464"/>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Not Losing Sight of Issues You Fought For But Didn’t Get</a:t>
            </a:r>
            <a:endParaRPr lang="en-US" sz="1350" dirty="0"/>
          </a:p>
        </p:txBody>
      </p:sp>
      <p:sp>
        <p:nvSpPr>
          <p:cNvPr id="15" name="Text 13">
            <a:extLst>
              <a:ext uri="{FF2B5EF4-FFF2-40B4-BE49-F238E27FC236}">
                <a16:creationId xmlns:a16="http://schemas.microsoft.com/office/drawing/2014/main" id="{53B652BD-571E-1CBC-9627-6C920894A51B}"/>
              </a:ext>
            </a:extLst>
          </p:cNvPr>
          <p:cNvSpPr/>
          <p:nvPr/>
        </p:nvSpPr>
        <p:spPr>
          <a:xfrm>
            <a:off x="7223760" y="1444752"/>
            <a:ext cx="1645920" cy="292608"/>
          </a:xfrm>
          <a:prstGeom prst="rect">
            <a:avLst/>
          </a:prstGeom>
          <a:noFill/>
          <a:ln/>
        </p:spPr>
        <p:txBody>
          <a:bodyPr wrap="square" lIns="0" tIns="0" rIns="0" bIns="0" rtlCol="0" anchor="ctr"/>
          <a:lstStyle/>
          <a:p>
            <a:pPr marL="0" indent="0" algn="r">
              <a:buNone/>
            </a:pPr>
            <a:endParaRPr lang="en-US" sz="1100" dirty="0"/>
          </a:p>
        </p:txBody>
      </p:sp>
      <p:sp>
        <p:nvSpPr>
          <p:cNvPr id="16" name="Shape 14">
            <a:extLst>
              <a:ext uri="{FF2B5EF4-FFF2-40B4-BE49-F238E27FC236}">
                <a16:creationId xmlns:a16="http://schemas.microsoft.com/office/drawing/2014/main" id="{6DDE6DC8-7736-0321-6228-AE198F057C16}"/>
              </a:ext>
            </a:extLst>
          </p:cNvPr>
          <p:cNvSpPr/>
          <p:nvPr/>
        </p:nvSpPr>
        <p:spPr>
          <a:xfrm>
            <a:off x="320040" y="1883664"/>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17" name="Shape 15">
            <a:extLst>
              <a:ext uri="{FF2B5EF4-FFF2-40B4-BE49-F238E27FC236}">
                <a16:creationId xmlns:a16="http://schemas.microsoft.com/office/drawing/2014/main" id="{827A5565-1AA9-067B-5BED-7DC3D6E409FA}"/>
              </a:ext>
            </a:extLst>
          </p:cNvPr>
          <p:cNvSpPr/>
          <p:nvPr/>
        </p:nvSpPr>
        <p:spPr>
          <a:xfrm>
            <a:off x="320040" y="1883664"/>
            <a:ext cx="420624" cy="475488"/>
          </a:xfrm>
          <a:prstGeom prst="rect">
            <a:avLst/>
          </a:prstGeom>
          <a:solidFill>
            <a:srgbClr val="1B3A6B"/>
          </a:solidFill>
          <a:ln w="12700">
            <a:solidFill>
              <a:srgbClr val="1B3A6B"/>
            </a:solidFill>
            <a:prstDash val="solid"/>
          </a:ln>
        </p:spPr>
        <p:txBody>
          <a:bodyPr/>
          <a:lstStyle/>
          <a:p>
            <a:endParaRPr lang="en-US"/>
          </a:p>
        </p:txBody>
      </p:sp>
      <p:sp>
        <p:nvSpPr>
          <p:cNvPr id="18" name="Text 16">
            <a:extLst>
              <a:ext uri="{FF2B5EF4-FFF2-40B4-BE49-F238E27FC236}">
                <a16:creationId xmlns:a16="http://schemas.microsoft.com/office/drawing/2014/main" id="{20D1F95D-9170-3C22-CCB9-A64A679C6A40}"/>
              </a:ext>
            </a:extLst>
          </p:cNvPr>
          <p:cNvSpPr/>
          <p:nvPr/>
        </p:nvSpPr>
        <p:spPr>
          <a:xfrm>
            <a:off x="320040" y="1883664"/>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a:t>
            </a:r>
            <a:endParaRPr lang="en-US" sz="1400" dirty="0"/>
          </a:p>
        </p:txBody>
      </p:sp>
      <p:sp>
        <p:nvSpPr>
          <p:cNvPr id="19" name="Text 17">
            <a:extLst>
              <a:ext uri="{FF2B5EF4-FFF2-40B4-BE49-F238E27FC236}">
                <a16:creationId xmlns:a16="http://schemas.microsoft.com/office/drawing/2014/main" id="{A43D3273-AB9C-E0D4-B647-A03B63BEE6A2}"/>
              </a:ext>
            </a:extLst>
          </p:cNvPr>
          <p:cNvSpPr/>
          <p:nvPr/>
        </p:nvSpPr>
        <p:spPr>
          <a:xfrm>
            <a:off x="804672" y="1956816"/>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Building Upon Gains Achieved</a:t>
            </a:r>
            <a:endParaRPr lang="en-US" sz="1350" dirty="0"/>
          </a:p>
        </p:txBody>
      </p:sp>
      <p:sp>
        <p:nvSpPr>
          <p:cNvPr id="20" name="Text 18">
            <a:extLst>
              <a:ext uri="{FF2B5EF4-FFF2-40B4-BE49-F238E27FC236}">
                <a16:creationId xmlns:a16="http://schemas.microsoft.com/office/drawing/2014/main" id="{D41AD9A9-6FD7-6D8B-8211-FE00692E4FF4}"/>
              </a:ext>
            </a:extLst>
          </p:cNvPr>
          <p:cNvSpPr/>
          <p:nvPr/>
        </p:nvSpPr>
        <p:spPr>
          <a:xfrm>
            <a:off x="7223760" y="1975104"/>
            <a:ext cx="1645920" cy="292608"/>
          </a:xfrm>
          <a:prstGeom prst="rect">
            <a:avLst/>
          </a:prstGeom>
          <a:noFill/>
          <a:ln/>
        </p:spPr>
        <p:txBody>
          <a:bodyPr wrap="square" lIns="0" tIns="0" rIns="0" bIns="0" rtlCol="0" anchor="ctr"/>
          <a:lstStyle/>
          <a:p>
            <a:pPr marL="0" indent="0" algn="r">
              <a:buNone/>
            </a:pPr>
            <a:endParaRPr lang="en-US" sz="1100" dirty="0"/>
          </a:p>
        </p:txBody>
      </p:sp>
      <p:sp>
        <p:nvSpPr>
          <p:cNvPr id="21" name="Shape 19">
            <a:extLst>
              <a:ext uri="{FF2B5EF4-FFF2-40B4-BE49-F238E27FC236}">
                <a16:creationId xmlns:a16="http://schemas.microsoft.com/office/drawing/2014/main" id="{CB659E3F-5B77-213B-B65B-4BD2C37A53DC}"/>
              </a:ext>
            </a:extLst>
          </p:cNvPr>
          <p:cNvSpPr/>
          <p:nvPr/>
        </p:nvSpPr>
        <p:spPr>
          <a:xfrm>
            <a:off x="320040" y="2414016"/>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dirty="0"/>
          </a:p>
        </p:txBody>
      </p:sp>
      <p:sp>
        <p:nvSpPr>
          <p:cNvPr id="22" name="Shape 20">
            <a:extLst>
              <a:ext uri="{FF2B5EF4-FFF2-40B4-BE49-F238E27FC236}">
                <a16:creationId xmlns:a16="http://schemas.microsoft.com/office/drawing/2014/main" id="{5E333802-810D-B898-340F-493E2B286709}"/>
              </a:ext>
            </a:extLst>
          </p:cNvPr>
          <p:cNvSpPr/>
          <p:nvPr/>
        </p:nvSpPr>
        <p:spPr>
          <a:xfrm>
            <a:off x="320040" y="2414016"/>
            <a:ext cx="420624" cy="475488"/>
          </a:xfrm>
          <a:prstGeom prst="rect">
            <a:avLst/>
          </a:prstGeom>
          <a:solidFill>
            <a:srgbClr val="1B3A6B"/>
          </a:solidFill>
          <a:ln w="12700">
            <a:solidFill>
              <a:srgbClr val="1B3A6B"/>
            </a:solidFill>
            <a:prstDash val="solid"/>
          </a:ln>
        </p:spPr>
        <p:txBody>
          <a:bodyPr/>
          <a:lstStyle/>
          <a:p>
            <a:endParaRPr lang="en-US"/>
          </a:p>
        </p:txBody>
      </p:sp>
      <p:sp>
        <p:nvSpPr>
          <p:cNvPr id="23" name="Text 21">
            <a:extLst>
              <a:ext uri="{FF2B5EF4-FFF2-40B4-BE49-F238E27FC236}">
                <a16:creationId xmlns:a16="http://schemas.microsoft.com/office/drawing/2014/main" id="{CBD3DC2E-2324-0204-8AC6-E2D04C9174C5}"/>
              </a:ext>
            </a:extLst>
          </p:cNvPr>
          <p:cNvSpPr/>
          <p:nvPr/>
        </p:nvSpPr>
        <p:spPr>
          <a:xfrm>
            <a:off x="320040" y="2414016"/>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C</a:t>
            </a:r>
            <a:endParaRPr lang="en-US" sz="1400" dirty="0"/>
          </a:p>
        </p:txBody>
      </p:sp>
      <p:sp>
        <p:nvSpPr>
          <p:cNvPr id="24" name="Text 22">
            <a:extLst>
              <a:ext uri="{FF2B5EF4-FFF2-40B4-BE49-F238E27FC236}">
                <a16:creationId xmlns:a16="http://schemas.microsoft.com/office/drawing/2014/main" id="{2B77529D-81DA-BCCA-ECCE-CA26A41ADD3A}"/>
              </a:ext>
            </a:extLst>
          </p:cNvPr>
          <p:cNvSpPr/>
          <p:nvPr/>
        </p:nvSpPr>
        <p:spPr>
          <a:xfrm>
            <a:off x="804672" y="2487168"/>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Data Development: Comps, Mergers, Policy Changes, Trends </a:t>
            </a:r>
            <a:endParaRPr lang="en-US" sz="1350" dirty="0"/>
          </a:p>
        </p:txBody>
      </p:sp>
      <p:sp>
        <p:nvSpPr>
          <p:cNvPr id="25" name="Text 23">
            <a:extLst>
              <a:ext uri="{FF2B5EF4-FFF2-40B4-BE49-F238E27FC236}">
                <a16:creationId xmlns:a16="http://schemas.microsoft.com/office/drawing/2014/main" id="{8E879F0E-8068-781B-E95E-15CBDCECCA59}"/>
              </a:ext>
            </a:extLst>
          </p:cNvPr>
          <p:cNvSpPr/>
          <p:nvPr/>
        </p:nvSpPr>
        <p:spPr>
          <a:xfrm>
            <a:off x="7223760" y="2505456"/>
            <a:ext cx="1645920" cy="292608"/>
          </a:xfrm>
          <a:prstGeom prst="rect">
            <a:avLst/>
          </a:prstGeom>
          <a:noFill/>
          <a:ln/>
        </p:spPr>
        <p:txBody>
          <a:bodyPr wrap="square" lIns="0" tIns="0" rIns="0" bIns="0" rtlCol="0" anchor="ctr"/>
          <a:lstStyle/>
          <a:p>
            <a:pPr marL="0" indent="0" algn="r">
              <a:buNone/>
            </a:pPr>
            <a:endParaRPr lang="en-US" sz="1100" dirty="0"/>
          </a:p>
        </p:txBody>
      </p:sp>
      <p:sp>
        <p:nvSpPr>
          <p:cNvPr id="26" name="Shape 24">
            <a:extLst>
              <a:ext uri="{FF2B5EF4-FFF2-40B4-BE49-F238E27FC236}">
                <a16:creationId xmlns:a16="http://schemas.microsoft.com/office/drawing/2014/main" id="{F5D7A285-3EC7-5FC2-49C2-1AF347D92472}"/>
              </a:ext>
            </a:extLst>
          </p:cNvPr>
          <p:cNvSpPr/>
          <p:nvPr/>
        </p:nvSpPr>
        <p:spPr>
          <a:xfrm>
            <a:off x="320040" y="2944368"/>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27" name="Shape 25">
            <a:extLst>
              <a:ext uri="{FF2B5EF4-FFF2-40B4-BE49-F238E27FC236}">
                <a16:creationId xmlns:a16="http://schemas.microsoft.com/office/drawing/2014/main" id="{D5DF42E7-8E83-B763-3D6D-D68564C4B8A2}"/>
              </a:ext>
            </a:extLst>
          </p:cNvPr>
          <p:cNvSpPr/>
          <p:nvPr/>
        </p:nvSpPr>
        <p:spPr>
          <a:xfrm>
            <a:off x="320040" y="2944368"/>
            <a:ext cx="420624" cy="475488"/>
          </a:xfrm>
          <a:prstGeom prst="rect">
            <a:avLst/>
          </a:prstGeom>
          <a:solidFill>
            <a:srgbClr val="1B3A6B"/>
          </a:solidFill>
          <a:ln w="12700">
            <a:solidFill>
              <a:srgbClr val="1B3A6B"/>
            </a:solidFill>
            <a:prstDash val="solid"/>
          </a:ln>
        </p:spPr>
        <p:txBody>
          <a:bodyPr/>
          <a:lstStyle/>
          <a:p>
            <a:endParaRPr lang="en-US"/>
          </a:p>
        </p:txBody>
      </p:sp>
      <p:sp>
        <p:nvSpPr>
          <p:cNvPr id="28" name="Text 26">
            <a:extLst>
              <a:ext uri="{FF2B5EF4-FFF2-40B4-BE49-F238E27FC236}">
                <a16:creationId xmlns:a16="http://schemas.microsoft.com/office/drawing/2014/main" id="{C60653E5-548D-A934-2BB1-5D38459A8402}"/>
              </a:ext>
            </a:extLst>
          </p:cNvPr>
          <p:cNvSpPr/>
          <p:nvPr/>
        </p:nvSpPr>
        <p:spPr>
          <a:xfrm>
            <a:off x="320040" y="2944368"/>
            <a:ext cx="420624"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D</a:t>
            </a:r>
            <a:endParaRPr lang="en-US" sz="1400" dirty="0"/>
          </a:p>
        </p:txBody>
      </p:sp>
      <p:sp>
        <p:nvSpPr>
          <p:cNvPr id="29" name="Text 27">
            <a:extLst>
              <a:ext uri="{FF2B5EF4-FFF2-40B4-BE49-F238E27FC236}">
                <a16:creationId xmlns:a16="http://schemas.microsoft.com/office/drawing/2014/main" id="{6591D1BD-029C-6428-DF87-200F77BCDF0F}"/>
              </a:ext>
            </a:extLst>
          </p:cNvPr>
          <p:cNvSpPr/>
          <p:nvPr/>
        </p:nvSpPr>
        <p:spPr>
          <a:xfrm>
            <a:off x="804672" y="3017520"/>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Leadership Development</a:t>
            </a:r>
            <a:endParaRPr lang="en-US" sz="1350" dirty="0"/>
          </a:p>
        </p:txBody>
      </p:sp>
      <p:sp>
        <p:nvSpPr>
          <p:cNvPr id="30" name="Text 28">
            <a:extLst>
              <a:ext uri="{FF2B5EF4-FFF2-40B4-BE49-F238E27FC236}">
                <a16:creationId xmlns:a16="http://schemas.microsoft.com/office/drawing/2014/main" id="{963BB355-8F70-3D8F-87DF-4A259BB7BF94}"/>
              </a:ext>
            </a:extLst>
          </p:cNvPr>
          <p:cNvSpPr/>
          <p:nvPr/>
        </p:nvSpPr>
        <p:spPr>
          <a:xfrm>
            <a:off x="7223760" y="3035808"/>
            <a:ext cx="1645920" cy="292608"/>
          </a:xfrm>
          <a:prstGeom prst="rect">
            <a:avLst/>
          </a:prstGeom>
          <a:noFill/>
          <a:ln/>
        </p:spPr>
        <p:txBody>
          <a:bodyPr wrap="square" lIns="0" tIns="0" rIns="0" bIns="0" rtlCol="0" anchor="ctr"/>
          <a:lstStyle/>
          <a:p>
            <a:pPr marL="0" indent="0" algn="r">
              <a:buNone/>
            </a:pPr>
            <a:endParaRPr lang="en-US" sz="1100" dirty="0"/>
          </a:p>
        </p:txBody>
      </p:sp>
      <p:sp>
        <p:nvSpPr>
          <p:cNvPr id="31" name="Shape 29">
            <a:extLst>
              <a:ext uri="{FF2B5EF4-FFF2-40B4-BE49-F238E27FC236}">
                <a16:creationId xmlns:a16="http://schemas.microsoft.com/office/drawing/2014/main" id="{7201F455-E18F-969E-F62A-51B7EAE3C796}"/>
              </a:ext>
            </a:extLst>
          </p:cNvPr>
          <p:cNvSpPr/>
          <p:nvPr/>
        </p:nvSpPr>
        <p:spPr>
          <a:xfrm>
            <a:off x="320040" y="3474720"/>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dirty="0"/>
          </a:p>
        </p:txBody>
      </p:sp>
      <p:sp>
        <p:nvSpPr>
          <p:cNvPr id="32" name="Shape 30">
            <a:extLst>
              <a:ext uri="{FF2B5EF4-FFF2-40B4-BE49-F238E27FC236}">
                <a16:creationId xmlns:a16="http://schemas.microsoft.com/office/drawing/2014/main" id="{5C829573-85B6-6025-0609-280AC19C08E8}"/>
              </a:ext>
            </a:extLst>
          </p:cNvPr>
          <p:cNvSpPr/>
          <p:nvPr/>
        </p:nvSpPr>
        <p:spPr>
          <a:xfrm>
            <a:off x="320040" y="3474720"/>
            <a:ext cx="420624" cy="475488"/>
          </a:xfrm>
          <a:prstGeom prst="rect">
            <a:avLst/>
          </a:prstGeom>
          <a:solidFill>
            <a:srgbClr val="1B3A6B"/>
          </a:solidFill>
          <a:ln w="12700">
            <a:solidFill>
              <a:srgbClr val="1B3A6B"/>
            </a:solidFill>
            <a:prstDash val="solid"/>
          </a:ln>
        </p:spPr>
        <p:txBody>
          <a:bodyPr anchor="ctr"/>
          <a:lstStyle/>
          <a:p>
            <a:pPr algn="ctr"/>
            <a:r>
              <a:rPr lang="en-US" b="1" dirty="0">
                <a:solidFill>
                  <a:srgbClr val="FFFFFF"/>
                </a:solidFill>
                <a:latin typeface="Calibri" pitchFamily="34" charset="0"/>
                <a:ea typeface="Calibri" pitchFamily="34" charset="-122"/>
                <a:cs typeface="Calibri" pitchFamily="34" charset="-120"/>
              </a:rPr>
              <a:t>E</a:t>
            </a:r>
            <a:endParaRPr lang="en-US" dirty="0"/>
          </a:p>
        </p:txBody>
      </p:sp>
      <p:sp>
        <p:nvSpPr>
          <p:cNvPr id="33" name="Text 31">
            <a:extLst>
              <a:ext uri="{FF2B5EF4-FFF2-40B4-BE49-F238E27FC236}">
                <a16:creationId xmlns:a16="http://schemas.microsoft.com/office/drawing/2014/main" id="{85DC46A4-5C88-71F0-DAA7-14597537F9B7}"/>
              </a:ext>
            </a:extLst>
          </p:cNvPr>
          <p:cNvSpPr/>
          <p:nvPr/>
        </p:nvSpPr>
        <p:spPr>
          <a:xfrm>
            <a:off x="320040" y="3474720"/>
            <a:ext cx="420624" cy="475488"/>
          </a:xfrm>
          <a:prstGeom prst="rect">
            <a:avLst/>
          </a:prstGeom>
          <a:noFill/>
          <a:ln/>
        </p:spPr>
        <p:txBody>
          <a:bodyPr wrap="square" lIns="0" tIns="0" rIns="0" bIns="0" rtlCol="0" anchor="ctr"/>
          <a:lstStyle/>
          <a:p>
            <a:pPr marL="0" indent="0" algn="ctr">
              <a:buNone/>
            </a:pPr>
            <a:endParaRPr lang="en-US" sz="1400" dirty="0"/>
          </a:p>
        </p:txBody>
      </p:sp>
      <p:sp>
        <p:nvSpPr>
          <p:cNvPr id="34" name="Text 32">
            <a:extLst>
              <a:ext uri="{FF2B5EF4-FFF2-40B4-BE49-F238E27FC236}">
                <a16:creationId xmlns:a16="http://schemas.microsoft.com/office/drawing/2014/main" id="{E58ABE36-0130-7B29-CA04-179DFA3FE0C3}"/>
              </a:ext>
            </a:extLst>
          </p:cNvPr>
          <p:cNvSpPr/>
          <p:nvPr/>
        </p:nvSpPr>
        <p:spPr>
          <a:xfrm>
            <a:off x="804672" y="3547872"/>
            <a:ext cx="5943600" cy="329184"/>
          </a:xfrm>
          <a:prstGeom prst="rect">
            <a:avLst/>
          </a:prstGeom>
          <a:noFill/>
          <a:ln/>
        </p:spPr>
        <p:txBody>
          <a:bodyPr wrap="square" lIns="0" tIns="0" rIns="0" bIns="0" rtlCol="0" anchor="ctr"/>
          <a:lstStyle/>
          <a:p>
            <a:pPr marL="0" indent="0">
              <a:buNone/>
            </a:pPr>
            <a:endParaRPr lang="en-US" sz="1350" dirty="0"/>
          </a:p>
        </p:txBody>
      </p:sp>
      <p:sp>
        <p:nvSpPr>
          <p:cNvPr id="35" name="Text 33">
            <a:extLst>
              <a:ext uri="{FF2B5EF4-FFF2-40B4-BE49-F238E27FC236}">
                <a16:creationId xmlns:a16="http://schemas.microsoft.com/office/drawing/2014/main" id="{066DB959-639E-BE6E-7D13-59FDFE1F28B2}"/>
              </a:ext>
            </a:extLst>
          </p:cNvPr>
          <p:cNvSpPr/>
          <p:nvPr/>
        </p:nvSpPr>
        <p:spPr>
          <a:xfrm>
            <a:off x="7223760" y="3566160"/>
            <a:ext cx="1645920" cy="292608"/>
          </a:xfrm>
          <a:prstGeom prst="rect">
            <a:avLst/>
          </a:prstGeom>
          <a:noFill/>
          <a:ln/>
        </p:spPr>
        <p:txBody>
          <a:bodyPr wrap="square" lIns="0" tIns="0" rIns="0" bIns="0" rtlCol="0" anchor="ctr"/>
          <a:lstStyle/>
          <a:p>
            <a:pPr marL="0" indent="0" algn="r">
              <a:buNone/>
            </a:pPr>
            <a:endParaRPr lang="en-US" sz="1100" dirty="0"/>
          </a:p>
        </p:txBody>
      </p:sp>
      <p:sp>
        <p:nvSpPr>
          <p:cNvPr id="36" name="Shape 34">
            <a:extLst>
              <a:ext uri="{FF2B5EF4-FFF2-40B4-BE49-F238E27FC236}">
                <a16:creationId xmlns:a16="http://schemas.microsoft.com/office/drawing/2014/main" id="{A81C9BD3-195F-A59E-7FFC-C1BC1E52312D}"/>
              </a:ext>
            </a:extLst>
          </p:cNvPr>
          <p:cNvSpPr/>
          <p:nvPr/>
        </p:nvSpPr>
        <p:spPr>
          <a:xfrm>
            <a:off x="320040" y="4005072"/>
            <a:ext cx="8503920" cy="475488"/>
          </a:xfrm>
          <a:prstGeom prst="rect">
            <a:avLst/>
          </a:prstGeom>
          <a:solidFill>
            <a:srgbClr val="FFFFFF"/>
          </a:solidFill>
          <a:ln w="12700">
            <a:solidFill>
              <a:srgbClr val="CBD5E1"/>
            </a:solidFill>
            <a:prstDash val="solid"/>
          </a:ln>
          <a:effectLst>
            <a:outerShdw blurRad="38100" dist="12700" dir="8100000" algn="bl" rotWithShape="0">
              <a:srgbClr val="000000">
                <a:alpha val="7000"/>
              </a:srgbClr>
            </a:outerShdw>
          </a:effectLst>
        </p:spPr>
        <p:txBody>
          <a:bodyPr/>
          <a:lstStyle/>
          <a:p>
            <a:endParaRPr lang="en-US"/>
          </a:p>
        </p:txBody>
      </p:sp>
      <p:sp>
        <p:nvSpPr>
          <p:cNvPr id="37" name="Shape 35">
            <a:extLst>
              <a:ext uri="{FF2B5EF4-FFF2-40B4-BE49-F238E27FC236}">
                <a16:creationId xmlns:a16="http://schemas.microsoft.com/office/drawing/2014/main" id="{5A5DECF8-7440-CC3D-F4AD-B9AD8ED671A3}"/>
              </a:ext>
            </a:extLst>
          </p:cNvPr>
          <p:cNvSpPr/>
          <p:nvPr/>
        </p:nvSpPr>
        <p:spPr>
          <a:xfrm>
            <a:off x="320040" y="4005072"/>
            <a:ext cx="420624" cy="475488"/>
          </a:xfrm>
          <a:prstGeom prst="rect">
            <a:avLst/>
          </a:prstGeom>
          <a:solidFill>
            <a:srgbClr val="1B3A6B"/>
          </a:solidFill>
          <a:ln w="12700">
            <a:solidFill>
              <a:srgbClr val="1B3A6B"/>
            </a:solidFill>
            <a:prstDash val="solid"/>
          </a:ln>
        </p:spPr>
        <p:txBody>
          <a:bodyPr/>
          <a:lstStyle/>
          <a:p>
            <a:endParaRPr lang="en-US"/>
          </a:p>
        </p:txBody>
      </p:sp>
      <p:sp>
        <p:nvSpPr>
          <p:cNvPr id="38" name="Text 36">
            <a:extLst>
              <a:ext uri="{FF2B5EF4-FFF2-40B4-BE49-F238E27FC236}">
                <a16:creationId xmlns:a16="http://schemas.microsoft.com/office/drawing/2014/main" id="{A9D1AB55-A892-06B5-F3B2-531EE03FB1CA}"/>
              </a:ext>
            </a:extLst>
          </p:cNvPr>
          <p:cNvSpPr/>
          <p:nvPr/>
        </p:nvSpPr>
        <p:spPr>
          <a:xfrm>
            <a:off x="320040" y="4005072"/>
            <a:ext cx="420624" cy="475488"/>
          </a:xfrm>
          <a:prstGeom prst="rect">
            <a:avLst/>
          </a:prstGeom>
          <a:noFill/>
          <a:ln/>
        </p:spPr>
        <p:txBody>
          <a:bodyPr wrap="square" lIns="0" tIns="0" rIns="0" bIns="0" rtlCol="0" anchor="ctr"/>
          <a:lstStyle/>
          <a:p>
            <a:pPr marL="0" indent="0" algn="ctr">
              <a:buNone/>
            </a:pPr>
            <a:endParaRPr lang="en-US" sz="1400" dirty="0"/>
          </a:p>
        </p:txBody>
      </p:sp>
      <p:sp>
        <p:nvSpPr>
          <p:cNvPr id="39" name="Text 37">
            <a:extLst>
              <a:ext uri="{FF2B5EF4-FFF2-40B4-BE49-F238E27FC236}">
                <a16:creationId xmlns:a16="http://schemas.microsoft.com/office/drawing/2014/main" id="{CD1B8F69-88AD-94CE-754B-6C98134A484B}"/>
              </a:ext>
            </a:extLst>
          </p:cNvPr>
          <p:cNvSpPr/>
          <p:nvPr/>
        </p:nvSpPr>
        <p:spPr>
          <a:xfrm>
            <a:off x="804672" y="4078224"/>
            <a:ext cx="5943600" cy="329184"/>
          </a:xfrm>
          <a:prstGeom prst="rect">
            <a:avLst/>
          </a:prstGeom>
          <a:noFill/>
          <a:ln/>
        </p:spPr>
        <p:txBody>
          <a:bodyPr wrap="square" lIns="0" tIns="0" rIns="0" bIns="0" rtlCol="0" anchor="ctr"/>
          <a:lstStyle/>
          <a:p>
            <a:pPr marL="0" indent="0">
              <a:buNone/>
            </a:pPr>
            <a:endParaRPr lang="en-US" sz="1350" dirty="0"/>
          </a:p>
        </p:txBody>
      </p:sp>
      <p:sp>
        <p:nvSpPr>
          <p:cNvPr id="40" name="Text 38">
            <a:extLst>
              <a:ext uri="{FF2B5EF4-FFF2-40B4-BE49-F238E27FC236}">
                <a16:creationId xmlns:a16="http://schemas.microsoft.com/office/drawing/2014/main" id="{0BFAC8FD-0ED8-7072-B589-9347B86800F5}"/>
              </a:ext>
            </a:extLst>
          </p:cNvPr>
          <p:cNvSpPr/>
          <p:nvPr/>
        </p:nvSpPr>
        <p:spPr>
          <a:xfrm>
            <a:off x="7223760" y="4096512"/>
            <a:ext cx="1645920" cy="292608"/>
          </a:xfrm>
          <a:prstGeom prst="rect">
            <a:avLst/>
          </a:prstGeom>
          <a:noFill/>
          <a:ln/>
        </p:spPr>
        <p:txBody>
          <a:bodyPr wrap="square" lIns="0" tIns="0" rIns="0" bIns="0" rtlCol="0" anchor="ctr"/>
          <a:lstStyle/>
          <a:p>
            <a:pPr marL="0" indent="0" algn="r">
              <a:buNone/>
            </a:pPr>
            <a:endParaRPr lang="en-US" sz="1100" dirty="0"/>
          </a:p>
        </p:txBody>
      </p:sp>
      <p:sp>
        <p:nvSpPr>
          <p:cNvPr id="41" name="Text 27">
            <a:extLst>
              <a:ext uri="{FF2B5EF4-FFF2-40B4-BE49-F238E27FC236}">
                <a16:creationId xmlns:a16="http://schemas.microsoft.com/office/drawing/2014/main" id="{4B5D94ED-EDE2-B3B4-484A-6F458BB56AC2}"/>
              </a:ext>
            </a:extLst>
          </p:cNvPr>
          <p:cNvSpPr/>
          <p:nvPr/>
        </p:nvSpPr>
        <p:spPr>
          <a:xfrm>
            <a:off x="827532" y="3554730"/>
            <a:ext cx="5943600" cy="329184"/>
          </a:xfrm>
          <a:prstGeom prst="rect">
            <a:avLst/>
          </a:prstGeom>
          <a:noFill/>
          <a:ln/>
        </p:spPr>
        <p:txBody>
          <a:bodyPr wrap="square" lIns="0" tIns="0" rIns="0" bIns="0" rtlCol="0" anchor="ctr"/>
          <a:lstStyle/>
          <a:p>
            <a:pPr marL="0" indent="0">
              <a:buNone/>
            </a:pPr>
            <a:r>
              <a:rPr lang="en-US" sz="1350" dirty="0">
                <a:solidFill>
                  <a:srgbClr val="334155"/>
                </a:solidFill>
                <a:latin typeface="Calibri" pitchFamily="34" charset="0"/>
                <a:ea typeface="Calibri" pitchFamily="34" charset="-122"/>
                <a:cs typeface="Calibri" pitchFamily="34" charset="-120"/>
              </a:rPr>
              <a:t>Contract enforcement</a:t>
            </a:r>
            <a:endParaRPr lang="en-US" sz="1350" dirty="0"/>
          </a:p>
        </p:txBody>
      </p:sp>
    </p:spTree>
    <p:extLst>
      <p:ext uri="{BB962C8B-B14F-4D97-AF65-F5344CB8AC3E}">
        <p14:creationId xmlns:p14="http://schemas.microsoft.com/office/powerpoint/2010/main" val="22490770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3BD23C57-6314-0746-CF38-A37D8D903FE7}"/>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0D43C6E8-1DF0-1ED8-4E13-19644B574D44}"/>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Identifying Priorities For Next Time</a:t>
            </a:r>
            <a:endParaRPr lang="en-US" u="sng" dirty="0"/>
          </a:p>
        </p:txBody>
      </p:sp>
      <p:sp>
        <p:nvSpPr>
          <p:cNvPr id="3" name="Shape 1">
            <a:extLst>
              <a:ext uri="{FF2B5EF4-FFF2-40B4-BE49-F238E27FC236}">
                <a16:creationId xmlns:a16="http://schemas.microsoft.com/office/drawing/2014/main" id="{CD69B82B-1CE5-4674-9CBB-9F933E0045D1}"/>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228A486F-2026-AAF3-0EF8-AF5F5FADB449}"/>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4CC57164-EFDF-0331-0582-61A509571BBC}"/>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E8D0B6A9-B765-C457-DD26-A74ADF9A4430}"/>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E9EEFF4D-5E03-C0AA-2E27-3ABE2497222D}"/>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Identify priorities you did not get that you may want to revive.</a:t>
            </a:r>
            <a:endParaRPr lang="en-US" sz="2100" dirty="0"/>
          </a:p>
        </p:txBody>
      </p:sp>
      <p:sp>
        <p:nvSpPr>
          <p:cNvPr id="9" name="Text 7">
            <a:extLst>
              <a:ext uri="{FF2B5EF4-FFF2-40B4-BE49-F238E27FC236}">
                <a16:creationId xmlns:a16="http://schemas.microsoft.com/office/drawing/2014/main" id="{361F3519-BED3-2C6F-6162-532547AD9969}"/>
              </a:ext>
            </a:extLst>
          </p:cNvPr>
          <p:cNvSpPr/>
          <p:nvPr/>
        </p:nvSpPr>
        <p:spPr>
          <a:xfrm>
            <a:off x="365760" y="1810588"/>
            <a:ext cx="8412480" cy="2415244"/>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What did you let go of and say – we’ll try for this again next time?</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Identify all initial proposals you made but did not achieve </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Distinguish “hard no” items from those that got traction</a:t>
            </a:r>
          </a:p>
        </p:txBody>
      </p:sp>
    </p:spTree>
    <p:extLst>
      <p:ext uri="{BB962C8B-B14F-4D97-AF65-F5344CB8AC3E}">
        <p14:creationId xmlns:p14="http://schemas.microsoft.com/office/powerpoint/2010/main" val="7240590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5A8A84D1-0720-7416-A42A-DCA55015E75A}"/>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94FAE7C-87A1-69C3-2346-DBF978744582}"/>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Identifying Priorities For Next Time</a:t>
            </a:r>
            <a:endParaRPr lang="en-US" u="sng" dirty="0"/>
          </a:p>
        </p:txBody>
      </p:sp>
      <p:sp>
        <p:nvSpPr>
          <p:cNvPr id="3" name="Shape 1">
            <a:extLst>
              <a:ext uri="{FF2B5EF4-FFF2-40B4-BE49-F238E27FC236}">
                <a16:creationId xmlns:a16="http://schemas.microsoft.com/office/drawing/2014/main" id="{28824740-651A-EC9E-8FEA-99F11ECCBDBE}"/>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CA6AFF7A-E5C5-4AAA-69B3-CFBFBA522C03}"/>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70F3DD31-80C9-21CE-FA3F-E9F46C98B9D9}"/>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614923D2-C7F4-0001-CD8F-882DA22633C3}"/>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05E08DD9-7C52-A9EB-3A40-73DB59A0DD79}"/>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Identify new and existing terms to build on.</a:t>
            </a:r>
            <a:endParaRPr lang="en-US" sz="2100" dirty="0"/>
          </a:p>
        </p:txBody>
      </p:sp>
      <p:sp>
        <p:nvSpPr>
          <p:cNvPr id="9" name="Text 7">
            <a:extLst>
              <a:ext uri="{FF2B5EF4-FFF2-40B4-BE49-F238E27FC236}">
                <a16:creationId xmlns:a16="http://schemas.microsoft.com/office/drawing/2014/main" id="{88F80B1A-9BF2-57F8-48E9-0993D07E44B8}"/>
              </a:ext>
            </a:extLst>
          </p:cNvPr>
          <p:cNvSpPr/>
          <p:nvPr/>
        </p:nvSpPr>
        <p:spPr>
          <a:xfrm>
            <a:off x="365760" y="1810588"/>
            <a:ext cx="8412480" cy="2628824"/>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Areas of incremental growth</a:t>
            </a:r>
          </a:p>
          <a:p>
            <a:pPr marL="800100" lvl="1" indent="-342900">
              <a:spcAft>
                <a:spcPts val="600"/>
              </a:spcAft>
              <a:buSzPct val="100000"/>
              <a:buFont typeface="Arial" panose="020B0604020202020204" pitchFamily="34" charset="0"/>
              <a:buChar char="•"/>
            </a:pPr>
            <a:r>
              <a:rPr lang="en-US" sz="2000" dirty="0">
                <a:solidFill>
                  <a:srgbClr val="334155"/>
                </a:solidFill>
                <a:latin typeface="Calibri" pitchFamily="34" charset="0"/>
                <a:ea typeface="Calibri" pitchFamily="34" charset="-122"/>
                <a:cs typeface="Calibri" pitchFamily="34" charset="-120"/>
              </a:rPr>
              <a:t>Premiums</a:t>
            </a:r>
          </a:p>
          <a:p>
            <a:pPr marL="800100" lvl="1" indent="-342900">
              <a:spcAft>
                <a:spcPts val="600"/>
              </a:spcAft>
              <a:buSzPct val="100000"/>
              <a:buFont typeface="Arial" panose="020B0604020202020204" pitchFamily="34" charset="0"/>
              <a:buChar char="•"/>
            </a:pPr>
            <a:r>
              <a:rPr lang="en-US" sz="2000" dirty="0">
                <a:solidFill>
                  <a:srgbClr val="334155"/>
                </a:solidFill>
                <a:latin typeface="Calibri" pitchFamily="34" charset="0"/>
                <a:ea typeface="Calibri" pitchFamily="34" charset="-122"/>
                <a:cs typeface="Calibri" pitchFamily="34" charset="-120"/>
              </a:rPr>
              <a:t>Differentials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Safety and workload protections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Schedules and overtime</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Leave improvements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Etc. </a:t>
            </a:r>
          </a:p>
        </p:txBody>
      </p:sp>
    </p:spTree>
    <p:extLst>
      <p:ext uri="{BB962C8B-B14F-4D97-AF65-F5344CB8AC3E}">
        <p14:creationId xmlns:p14="http://schemas.microsoft.com/office/powerpoint/2010/main" val="8673556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07D738C3-8BCD-6E12-A644-0E88B1B34944}"/>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D9C9AE4-91D7-C5B3-60A0-44728C72500A}"/>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Data Development</a:t>
            </a:r>
            <a:endParaRPr lang="en-US" u="sng" dirty="0"/>
          </a:p>
        </p:txBody>
      </p:sp>
      <p:sp>
        <p:nvSpPr>
          <p:cNvPr id="3" name="Shape 1">
            <a:extLst>
              <a:ext uri="{FF2B5EF4-FFF2-40B4-BE49-F238E27FC236}">
                <a16:creationId xmlns:a16="http://schemas.microsoft.com/office/drawing/2014/main" id="{728040B2-1BD2-3F47-EEB7-2702E8F9CC26}"/>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9282D16B-F07C-26C7-8619-52C2D476CDBD}"/>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C5581FE6-8673-2108-BC47-2FE8970F509F}"/>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5E221A9C-D9EC-0C64-63F7-5CA5AA9B4BB3}"/>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04ECC5E3-0945-7846-2592-B5472E59BD4F}"/>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Be proactive in data collection throughout the contract term.</a:t>
            </a:r>
            <a:endParaRPr lang="en-US" sz="2100" dirty="0"/>
          </a:p>
        </p:txBody>
      </p:sp>
      <p:sp>
        <p:nvSpPr>
          <p:cNvPr id="9" name="Text 7">
            <a:extLst>
              <a:ext uri="{FF2B5EF4-FFF2-40B4-BE49-F238E27FC236}">
                <a16:creationId xmlns:a16="http://schemas.microsoft.com/office/drawing/2014/main" id="{A23265EB-2525-DE38-01B7-4B230FF11D78}"/>
              </a:ext>
            </a:extLst>
          </p:cNvPr>
          <p:cNvSpPr/>
          <p:nvPr/>
        </p:nvSpPr>
        <p:spPr>
          <a:xfrm>
            <a:off x="365760" y="1810588"/>
            <a:ext cx="8412480" cy="2628824"/>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Stay informed of changes to existing and potential comps: settled CBAs, mergers, RFA formation, changed demographics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Trends in comparator CBAs, PERC decisions, employer stats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Learn from and share with sister locals – a rising tide raises all boats</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Strategic use of information demands</a:t>
            </a:r>
          </a:p>
          <a:p>
            <a:pPr marL="800100" lvl="1"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Your employer’s budget and overall financial health</a:t>
            </a:r>
          </a:p>
          <a:p>
            <a:pPr marL="800100" lvl="1"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Demographics of your organization</a:t>
            </a:r>
          </a:p>
        </p:txBody>
      </p:sp>
    </p:spTree>
    <p:extLst>
      <p:ext uri="{BB962C8B-B14F-4D97-AF65-F5344CB8AC3E}">
        <p14:creationId xmlns:p14="http://schemas.microsoft.com/office/powerpoint/2010/main" val="8994963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52115242-8A8A-0EF3-862D-522A87924A43}"/>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28DA4E54-1D6E-BBD4-8A1E-B237E64C6665}"/>
              </a:ext>
            </a:extLst>
          </p:cNvPr>
          <p:cNvSpPr/>
          <p:nvPr/>
        </p:nvSpPr>
        <p:spPr>
          <a:xfrm>
            <a:off x="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CFD7CC17-0F2B-D3F5-0181-9B7278158042}"/>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EC5E54F2-3051-0EA9-5FC8-58C1DF7C625C}"/>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Leadership Development </a:t>
            </a:r>
            <a:endParaRPr lang="en-US" sz="2400" dirty="0"/>
          </a:p>
        </p:txBody>
      </p:sp>
      <p:sp>
        <p:nvSpPr>
          <p:cNvPr id="5" name="Text 3">
            <a:extLst>
              <a:ext uri="{FF2B5EF4-FFF2-40B4-BE49-F238E27FC236}">
                <a16:creationId xmlns:a16="http://schemas.microsoft.com/office/drawing/2014/main" id="{169AB358-B5A6-4A9B-1533-A8E38CBBBE1E}"/>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6" name="Shape 4">
            <a:extLst>
              <a:ext uri="{FF2B5EF4-FFF2-40B4-BE49-F238E27FC236}">
                <a16:creationId xmlns:a16="http://schemas.microsoft.com/office/drawing/2014/main" id="{62F03CF2-96EE-7F41-703C-67875D8CDDF2}"/>
              </a:ext>
            </a:extLst>
          </p:cNvPr>
          <p:cNvSpPr/>
          <p:nvPr/>
        </p:nvSpPr>
        <p:spPr>
          <a:xfrm>
            <a:off x="320040" y="841248"/>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7" name="Shape 5">
            <a:extLst>
              <a:ext uri="{FF2B5EF4-FFF2-40B4-BE49-F238E27FC236}">
                <a16:creationId xmlns:a16="http://schemas.microsoft.com/office/drawing/2014/main" id="{48260492-8DC2-5BDE-2DBA-D0F23B5D967F}"/>
              </a:ext>
            </a:extLst>
          </p:cNvPr>
          <p:cNvSpPr/>
          <p:nvPr/>
        </p:nvSpPr>
        <p:spPr>
          <a:xfrm>
            <a:off x="320040" y="841248"/>
            <a:ext cx="502920" cy="1188720"/>
          </a:xfrm>
          <a:prstGeom prst="rect">
            <a:avLst/>
          </a:prstGeom>
          <a:solidFill>
            <a:srgbClr val="1B3A6B"/>
          </a:solidFill>
          <a:ln w="12700">
            <a:solidFill>
              <a:srgbClr val="1B3A6B"/>
            </a:solidFill>
            <a:prstDash val="solid"/>
          </a:ln>
        </p:spPr>
        <p:txBody>
          <a:bodyPr/>
          <a:lstStyle/>
          <a:p>
            <a:endParaRPr lang="en-US"/>
          </a:p>
        </p:txBody>
      </p:sp>
      <p:sp>
        <p:nvSpPr>
          <p:cNvPr id="8" name="Text 6">
            <a:extLst>
              <a:ext uri="{FF2B5EF4-FFF2-40B4-BE49-F238E27FC236}">
                <a16:creationId xmlns:a16="http://schemas.microsoft.com/office/drawing/2014/main" id="{047973DE-13C6-704F-8754-4361E9209176}"/>
              </a:ext>
            </a:extLst>
          </p:cNvPr>
          <p:cNvSpPr/>
          <p:nvPr/>
        </p:nvSpPr>
        <p:spPr>
          <a:xfrm>
            <a:off x="320040" y="841248"/>
            <a:ext cx="502920" cy="1188720"/>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1</a:t>
            </a:r>
            <a:endParaRPr lang="en-US" sz="2600" dirty="0"/>
          </a:p>
        </p:txBody>
      </p:sp>
      <p:sp>
        <p:nvSpPr>
          <p:cNvPr id="9" name="Text 7">
            <a:extLst>
              <a:ext uri="{FF2B5EF4-FFF2-40B4-BE49-F238E27FC236}">
                <a16:creationId xmlns:a16="http://schemas.microsoft.com/office/drawing/2014/main" id="{04C4C0F4-DA46-B99F-0EBE-AE5DAF00D4BE}"/>
              </a:ext>
            </a:extLst>
          </p:cNvPr>
          <p:cNvSpPr/>
          <p:nvPr/>
        </p:nvSpPr>
        <p:spPr>
          <a:xfrm>
            <a:off x="896112" y="950976"/>
            <a:ext cx="7845552" cy="969264"/>
          </a:xfrm>
          <a:prstGeom prst="rect">
            <a:avLst/>
          </a:prstGeom>
          <a:noFill/>
          <a:ln/>
        </p:spPr>
        <p:txBody>
          <a:bodyPr wrap="square" rtlCol="0" anchor="ctr"/>
          <a:lstStyle/>
          <a:p>
            <a:pPr marL="0" indent="0">
              <a:buNone/>
            </a:pPr>
            <a:r>
              <a:rPr lang="en-US" sz="1750" dirty="0">
                <a:solidFill>
                  <a:srgbClr val="334155"/>
                </a:solidFill>
                <a:latin typeface="Calibri" pitchFamily="34" charset="0"/>
                <a:ea typeface="Calibri" pitchFamily="34" charset="-122"/>
                <a:cs typeface="Calibri" pitchFamily="34" charset="-120"/>
              </a:rPr>
              <a:t>Harness the energy of emerging leaders</a:t>
            </a:r>
            <a:endParaRPr lang="en-US" sz="1750" dirty="0"/>
          </a:p>
        </p:txBody>
      </p:sp>
      <p:sp>
        <p:nvSpPr>
          <p:cNvPr id="10" name="Shape 8">
            <a:extLst>
              <a:ext uri="{FF2B5EF4-FFF2-40B4-BE49-F238E27FC236}">
                <a16:creationId xmlns:a16="http://schemas.microsoft.com/office/drawing/2014/main" id="{0D961AC8-94FD-7AA2-7A3D-BE6382A19941}"/>
              </a:ext>
            </a:extLst>
          </p:cNvPr>
          <p:cNvSpPr/>
          <p:nvPr/>
        </p:nvSpPr>
        <p:spPr>
          <a:xfrm>
            <a:off x="320040" y="2139696"/>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dirty="0"/>
          </a:p>
        </p:txBody>
      </p:sp>
      <p:sp>
        <p:nvSpPr>
          <p:cNvPr id="11" name="Shape 9">
            <a:extLst>
              <a:ext uri="{FF2B5EF4-FFF2-40B4-BE49-F238E27FC236}">
                <a16:creationId xmlns:a16="http://schemas.microsoft.com/office/drawing/2014/main" id="{62282029-7140-7B52-09F4-3413421222EE}"/>
              </a:ext>
            </a:extLst>
          </p:cNvPr>
          <p:cNvSpPr/>
          <p:nvPr/>
        </p:nvSpPr>
        <p:spPr>
          <a:xfrm>
            <a:off x="320040" y="2139696"/>
            <a:ext cx="502920" cy="1188720"/>
          </a:xfrm>
          <a:prstGeom prst="rect">
            <a:avLst/>
          </a:prstGeom>
          <a:solidFill>
            <a:srgbClr val="C8972E"/>
          </a:solidFill>
          <a:ln w="12700">
            <a:solidFill>
              <a:srgbClr val="C8972E"/>
            </a:solidFill>
            <a:prstDash val="solid"/>
          </a:ln>
        </p:spPr>
        <p:txBody>
          <a:bodyPr/>
          <a:lstStyle/>
          <a:p>
            <a:endParaRPr lang="en-US"/>
          </a:p>
        </p:txBody>
      </p:sp>
      <p:sp>
        <p:nvSpPr>
          <p:cNvPr id="12" name="Text 10">
            <a:extLst>
              <a:ext uri="{FF2B5EF4-FFF2-40B4-BE49-F238E27FC236}">
                <a16:creationId xmlns:a16="http://schemas.microsoft.com/office/drawing/2014/main" id="{1FF13017-E8A8-63CC-D656-4E4F05E1BBDC}"/>
              </a:ext>
            </a:extLst>
          </p:cNvPr>
          <p:cNvSpPr/>
          <p:nvPr/>
        </p:nvSpPr>
        <p:spPr>
          <a:xfrm>
            <a:off x="320040" y="2139696"/>
            <a:ext cx="502920" cy="1188720"/>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2</a:t>
            </a:r>
            <a:endParaRPr lang="en-US" sz="2600" dirty="0"/>
          </a:p>
        </p:txBody>
      </p:sp>
      <p:sp>
        <p:nvSpPr>
          <p:cNvPr id="13" name="Text 11">
            <a:extLst>
              <a:ext uri="{FF2B5EF4-FFF2-40B4-BE49-F238E27FC236}">
                <a16:creationId xmlns:a16="http://schemas.microsoft.com/office/drawing/2014/main" id="{0FD5795A-464A-0547-A464-A57F7C69DC66}"/>
              </a:ext>
            </a:extLst>
          </p:cNvPr>
          <p:cNvSpPr/>
          <p:nvPr/>
        </p:nvSpPr>
        <p:spPr>
          <a:xfrm>
            <a:off x="896112" y="2249424"/>
            <a:ext cx="7845552" cy="969264"/>
          </a:xfrm>
          <a:prstGeom prst="rect">
            <a:avLst/>
          </a:prstGeom>
          <a:noFill/>
          <a:ln/>
        </p:spPr>
        <p:txBody>
          <a:bodyPr wrap="square" rtlCol="0" anchor="ctr"/>
          <a:lstStyle/>
          <a:p>
            <a:pPr marL="0" indent="0">
              <a:buNone/>
            </a:pPr>
            <a:r>
              <a:rPr lang="en-US" sz="1750" dirty="0">
                <a:solidFill>
                  <a:srgbClr val="334155"/>
                </a:solidFill>
                <a:latin typeface="Calibri" pitchFamily="34" charset="0"/>
                <a:ea typeface="Calibri" pitchFamily="34" charset="-122"/>
                <a:cs typeface="Calibri" pitchFamily="34" charset="-120"/>
              </a:rPr>
              <a:t>Continuity of leadership – maximize institutional knowledge</a:t>
            </a:r>
            <a:endParaRPr lang="en-US" sz="1750" dirty="0"/>
          </a:p>
        </p:txBody>
      </p:sp>
      <p:sp>
        <p:nvSpPr>
          <p:cNvPr id="14" name="Shape 12">
            <a:extLst>
              <a:ext uri="{FF2B5EF4-FFF2-40B4-BE49-F238E27FC236}">
                <a16:creationId xmlns:a16="http://schemas.microsoft.com/office/drawing/2014/main" id="{AFFEBD4D-EADF-C6F4-CABE-60459BD57828}"/>
              </a:ext>
            </a:extLst>
          </p:cNvPr>
          <p:cNvSpPr/>
          <p:nvPr/>
        </p:nvSpPr>
        <p:spPr>
          <a:xfrm>
            <a:off x="320040" y="3438144"/>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5" name="Shape 13">
            <a:extLst>
              <a:ext uri="{FF2B5EF4-FFF2-40B4-BE49-F238E27FC236}">
                <a16:creationId xmlns:a16="http://schemas.microsoft.com/office/drawing/2014/main" id="{8922F698-6A95-E749-9933-CD80EF602452}"/>
              </a:ext>
            </a:extLst>
          </p:cNvPr>
          <p:cNvSpPr/>
          <p:nvPr/>
        </p:nvSpPr>
        <p:spPr>
          <a:xfrm>
            <a:off x="320040" y="3438144"/>
            <a:ext cx="502920" cy="1188720"/>
          </a:xfrm>
          <a:prstGeom prst="rect">
            <a:avLst/>
          </a:prstGeom>
          <a:solidFill>
            <a:srgbClr val="1B3A6B"/>
          </a:solidFill>
          <a:ln w="12700">
            <a:solidFill>
              <a:srgbClr val="1B3A6B"/>
            </a:solidFill>
            <a:prstDash val="solid"/>
          </a:ln>
        </p:spPr>
        <p:txBody>
          <a:bodyPr/>
          <a:lstStyle/>
          <a:p>
            <a:endParaRPr lang="en-US"/>
          </a:p>
        </p:txBody>
      </p:sp>
      <p:sp>
        <p:nvSpPr>
          <p:cNvPr id="16" name="Text 14">
            <a:extLst>
              <a:ext uri="{FF2B5EF4-FFF2-40B4-BE49-F238E27FC236}">
                <a16:creationId xmlns:a16="http://schemas.microsoft.com/office/drawing/2014/main" id="{348107A8-EAC0-3E6C-1876-EDEACF7EEE09}"/>
              </a:ext>
            </a:extLst>
          </p:cNvPr>
          <p:cNvSpPr/>
          <p:nvPr/>
        </p:nvSpPr>
        <p:spPr>
          <a:xfrm>
            <a:off x="320040" y="3438144"/>
            <a:ext cx="502920" cy="1188720"/>
          </a:xfrm>
          <a:prstGeom prst="rect">
            <a:avLst/>
          </a:prstGeom>
          <a:noFill/>
          <a:ln/>
        </p:spPr>
        <p:txBody>
          <a:bodyPr wrap="square" lIns="0" tIns="0" rIns="0" bIns="0" rtlCol="0" anchor="ctr"/>
          <a:lstStyle/>
          <a:p>
            <a:pPr marL="0" indent="0" algn="ctr">
              <a:buNone/>
            </a:pPr>
            <a:r>
              <a:rPr lang="en-US" sz="2600" b="1" dirty="0">
                <a:solidFill>
                  <a:srgbClr val="FFFFFF"/>
                </a:solidFill>
                <a:latin typeface="Calibri" pitchFamily="34" charset="0"/>
                <a:ea typeface="Calibri" pitchFamily="34" charset="-122"/>
                <a:cs typeface="Calibri" pitchFamily="34" charset="-120"/>
              </a:rPr>
              <a:t>3</a:t>
            </a:r>
            <a:endParaRPr lang="en-US" sz="2600" dirty="0"/>
          </a:p>
        </p:txBody>
      </p:sp>
      <p:sp>
        <p:nvSpPr>
          <p:cNvPr id="17" name="Text 15">
            <a:extLst>
              <a:ext uri="{FF2B5EF4-FFF2-40B4-BE49-F238E27FC236}">
                <a16:creationId xmlns:a16="http://schemas.microsoft.com/office/drawing/2014/main" id="{3D379D36-C477-FD21-A304-448BE48D30EA}"/>
              </a:ext>
            </a:extLst>
          </p:cNvPr>
          <p:cNvSpPr/>
          <p:nvPr/>
        </p:nvSpPr>
        <p:spPr>
          <a:xfrm>
            <a:off x="896112" y="3547872"/>
            <a:ext cx="7845552" cy="969264"/>
          </a:xfrm>
          <a:prstGeom prst="rect">
            <a:avLst/>
          </a:prstGeom>
          <a:noFill/>
          <a:ln/>
        </p:spPr>
        <p:txBody>
          <a:bodyPr wrap="square" rtlCol="0" anchor="ctr"/>
          <a:lstStyle/>
          <a:p>
            <a:pPr marL="0" indent="0">
              <a:buNone/>
            </a:pPr>
            <a:r>
              <a:rPr lang="en-US" sz="1750" dirty="0">
                <a:solidFill>
                  <a:srgbClr val="334155"/>
                </a:solidFill>
                <a:latin typeface="Calibri" pitchFamily="34" charset="0"/>
                <a:ea typeface="Calibri" pitchFamily="34" charset="-122"/>
                <a:cs typeface="Calibri" pitchFamily="34" charset="-120"/>
              </a:rPr>
              <a:t>Succession planning – identify, develop, and train those who would be an asset to the bargaining team next go around. </a:t>
            </a:r>
            <a:endParaRPr lang="en-US" sz="1750" dirty="0"/>
          </a:p>
        </p:txBody>
      </p:sp>
    </p:spTree>
    <p:extLst>
      <p:ext uri="{BB962C8B-B14F-4D97-AF65-F5344CB8AC3E}">
        <p14:creationId xmlns:p14="http://schemas.microsoft.com/office/powerpoint/2010/main" val="1303670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BBDB6271-ED51-3430-4070-1971F9F62440}"/>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922808E-DBD7-20CA-45D1-DFB0ABF0A268}"/>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Vigilance In The Weeks After Ratification </a:t>
            </a:r>
            <a:endParaRPr lang="en-US" dirty="0"/>
          </a:p>
        </p:txBody>
      </p:sp>
      <p:sp>
        <p:nvSpPr>
          <p:cNvPr id="3" name="Shape 1">
            <a:extLst>
              <a:ext uri="{FF2B5EF4-FFF2-40B4-BE49-F238E27FC236}">
                <a16:creationId xmlns:a16="http://schemas.microsoft.com/office/drawing/2014/main" id="{A14368E2-06BA-212D-40BA-FFA6D046DAA2}"/>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E503B4A6-51CB-7BE8-F335-9DEA04FB34AB}"/>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7B73ABCC-2069-9C2D-86BB-E93C00B48281}"/>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39F90479-8729-20B0-2565-64CF2AF01F7B}"/>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Emmal Skalbania</a:t>
            </a:r>
            <a:endParaRPr lang="en-US" sz="800" dirty="0"/>
          </a:p>
        </p:txBody>
      </p:sp>
      <p:sp>
        <p:nvSpPr>
          <p:cNvPr id="8" name="Text 6">
            <a:extLst>
              <a:ext uri="{FF2B5EF4-FFF2-40B4-BE49-F238E27FC236}">
                <a16:creationId xmlns:a16="http://schemas.microsoft.com/office/drawing/2014/main" id="{32B6EA09-72B4-FAB8-CC5C-43C7AAC65807}"/>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Adhere to grievance timelines.</a:t>
            </a:r>
            <a:endParaRPr lang="en-US" sz="2100" dirty="0"/>
          </a:p>
        </p:txBody>
      </p:sp>
      <p:sp>
        <p:nvSpPr>
          <p:cNvPr id="9" name="Text 7">
            <a:extLst>
              <a:ext uri="{FF2B5EF4-FFF2-40B4-BE49-F238E27FC236}">
                <a16:creationId xmlns:a16="http://schemas.microsoft.com/office/drawing/2014/main" id="{AAC0AC9C-A1F0-4FB3-ED28-099D15B5719B}"/>
              </a:ext>
            </a:extLst>
          </p:cNvPr>
          <p:cNvSpPr/>
          <p:nvPr/>
        </p:nvSpPr>
        <p:spPr>
          <a:xfrm>
            <a:off x="365760" y="1967344"/>
            <a:ext cx="8412480" cy="2746387"/>
          </a:xfrm>
          <a:prstGeom prst="rect">
            <a:avLst/>
          </a:prstGeom>
          <a:noFill/>
          <a:ln/>
        </p:spPr>
        <p:txBody>
          <a:bodyPr wrap="square" rtlCol="0" anchor="t"/>
          <a:lstStyle/>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Be vigilant and proactive</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Appoint a grievance coordinator for short-term enforcement</a:t>
            </a:r>
          </a:p>
          <a:p>
            <a:pPr marL="342900" indent="-342900">
              <a:spcAft>
                <a:spcPts val="600"/>
              </a:spcAft>
              <a:buSzPct val="100000"/>
              <a:buFont typeface="Wingdings" panose="05000000000000000000" pitchFamily="2" charset="2"/>
              <a:buChar char="ü"/>
            </a:pPr>
            <a:r>
              <a:rPr lang="en-US" sz="2000" dirty="0">
                <a:solidFill>
                  <a:srgbClr val="334155"/>
                </a:solidFill>
                <a:latin typeface="Calibri" pitchFamily="34" charset="0"/>
                <a:ea typeface="Calibri" pitchFamily="34" charset="-122"/>
                <a:cs typeface="Calibri" pitchFamily="34" charset="-120"/>
              </a:rPr>
              <a:t>Shared calendars are your friend</a:t>
            </a:r>
          </a:p>
        </p:txBody>
      </p:sp>
    </p:spTree>
    <p:extLst>
      <p:ext uri="{BB962C8B-B14F-4D97-AF65-F5344CB8AC3E}">
        <p14:creationId xmlns:p14="http://schemas.microsoft.com/office/powerpoint/2010/main" val="40796031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122E6604-97CC-CE4B-4FC2-48586451B69A}"/>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02AB57E-75B3-C236-2A83-A8A1DB08D61F}"/>
              </a:ext>
            </a:extLst>
          </p:cNvPr>
          <p:cNvSpPr/>
          <p:nvPr/>
        </p:nvSpPr>
        <p:spPr>
          <a:xfrm>
            <a:off x="9144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a:extLst>
              <a:ext uri="{FF2B5EF4-FFF2-40B4-BE49-F238E27FC236}">
                <a16:creationId xmlns:a16="http://schemas.microsoft.com/office/drawing/2014/main" id="{69E1EDEA-F013-B62C-29A1-B0DE22B1B22F}"/>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62616DC4-A439-4091-6838-608B5734F449}"/>
              </a:ext>
            </a:extLst>
          </p:cNvPr>
          <p:cNvSpPr/>
          <p:nvPr/>
        </p:nvSpPr>
        <p:spPr>
          <a:xfrm>
            <a:off x="320040" y="36576"/>
            <a:ext cx="5852160"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Contract Enforcement</a:t>
            </a:r>
            <a:endParaRPr lang="en-US" sz="2400" dirty="0"/>
          </a:p>
        </p:txBody>
      </p:sp>
      <p:sp>
        <p:nvSpPr>
          <p:cNvPr id="6" name="Text 4">
            <a:extLst>
              <a:ext uri="{FF2B5EF4-FFF2-40B4-BE49-F238E27FC236}">
                <a16:creationId xmlns:a16="http://schemas.microsoft.com/office/drawing/2014/main" id="{0CAF2FAE-2CEC-B221-8BF7-297C8129FD3F}"/>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318D6AB0-702E-B8A0-B330-7F53BE773955}"/>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Shape 6">
            <a:extLst>
              <a:ext uri="{FF2B5EF4-FFF2-40B4-BE49-F238E27FC236}">
                <a16:creationId xmlns:a16="http://schemas.microsoft.com/office/drawing/2014/main" id="{A742DE89-A182-AF26-84E2-AC7EF08DB27A}"/>
              </a:ext>
            </a:extLst>
          </p:cNvPr>
          <p:cNvSpPr/>
          <p:nvPr/>
        </p:nvSpPr>
        <p:spPr>
          <a:xfrm>
            <a:off x="292608" y="841248"/>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9" name="Shape 7">
            <a:extLst>
              <a:ext uri="{FF2B5EF4-FFF2-40B4-BE49-F238E27FC236}">
                <a16:creationId xmlns:a16="http://schemas.microsoft.com/office/drawing/2014/main" id="{F4040CF3-CC75-8A19-8021-D3CF27D4CE70}"/>
              </a:ext>
            </a:extLst>
          </p:cNvPr>
          <p:cNvSpPr/>
          <p:nvPr/>
        </p:nvSpPr>
        <p:spPr>
          <a:xfrm>
            <a:off x="320040" y="841248"/>
            <a:ext cx="530352" cy="1188720"/>
          </a:xfrm>
          <a:prstGeom prst="rect">
            <a:avLst/>
          </a:prstGeom>
          <a:solidFill>
            <a:srgbClr val="1B3A6B"/>
          </a:solidFill>
          <a:ln w="12700">
            <a:solidFill>
              <a:srgbClr val="1B3A6B"/>
            </a:solidFill>
            <a:prstDash val="solid"/>
          </a:ln>
        </p:spPr>
        <p:txBody>
          <a:bodyPr/>
          <a:lstStyle/>
          <a:p>
            <a:endParaRPr lang="en-US"/>
          </a:p>
        </p:txBody>
      </p:sp>
      <p:sp>
        <p:nvSpPr>
          <p:cNvPr id="10" name="Text 8">
            <a:extLst>
              <a:ext uri="{FF2B5EF4-FFF2-40B4-BE49-F238E27FC236}">
                <a16:creationId xmlns:a16="http://schemas.microsoft.com/office/drawing/2014/main" id="{BEE9E25F-6BB4-2DD0-9D19-827F89CCC255}"/>
              </a:ext>
            </a:extLst>
          </p:cNvPr>
          <p:cNvSpPr/>
          <p:nvPr/>
        </p:nvSpPr>
        <p:spPr>
          <a:xfrm>
            <a:off x="320040" y="841248"/>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11" name="Text 9">
            <a:extLst>
              <a:ext uri="{FF2B5EF4-FFF2-40B4-BE49-F238E27FC236}">
                <a16:creationId xmlns:a16="http://schemas.microsoft.com/office/drawing/2014/main" id="{C35F012F-14DE-B57C-BE99-EBC10AC528EB}"/>
              </a:ext>
            </a:extLst>
          </p:cNvPr>
          <p:cNvSpPr/>
          <p:nvPr/>
        </p:nvSpPr>
        <p:spPr>
          <a:xfrm>
            <a:off x="932688" y="914400"/>
            <a:ext cx="7863840" cy="438912"/>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You bargained a strong contract, now enforce it!</a:t>
            </a:r>
            <a:endParaRPr lang="en-US" sz="1800" dirty="0"/>
          </a:p>
        </p:txBody>
      </p:sp>
      <p:sp>
        <p:nvSpPr>
          <p:cNvPr id="12" name="Text 10">
            <a:extLst>
              <a:ext uri="{FF2B5EF4-FFF2-40B4-BE49-F238E27FC236}">
                <a16:creationId xmlns:a16="http://schemas.microsoft.com/office/drawing/2014/main" id="{518B3B7D-AA5E-7D4F-7F59-95ECD37A1C50}"/>
              </a:ext>
            </a:extLst>
          </p:cNvPr>
          <p:cNvSpPr/>
          <p:nvPr/>
        </p:nvSpPr>
        <p:spPr>
          <a:xfrm>
            <a:off x="932688" y="1353312"/>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Educate your members about their contract. Make sure they know who to contact if the employer violates the CBA. </a:t>
            </a:r>
            <a:endParaRPr lang="en-US" sz="1650" dirty="0"/>
          </a:p>
        </p:txBody>
      </p:sp>
      <p:sp>
        <p:nvSpPr>
          <p:cNvPr id="13" name="Shape 11">
            <a:extLst>
              <a:ext uri="{FF2B5EF4-FFF2-40B4-BE49-F238E27FC236}">
                <a16:creationId xmlns:a16="http://schemas.microsoft.com/office/drawing/2014/main" id="{58490586-AEA0-75C5-4AF3-64F7C8319570}"/>
              </a:ext>
            </a:extLst>
          </p:cNvPr>
          <p:cNvSpPr/>
          <p:nvPr/>
        </p:nvSpPr>
        <p:spPr>
          <a:xfrm>
            <a:off x="320040" y="2139696"/>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4" name="Shape 12">
            <a:extLst>
              <a:ext uri="{FF2B5EF4-FFF2-40B4-BE49-F238E27FC236}">
                <a16:creationId xmlns:a16="http://schemas.microsoft.com/office/drawing/2014/main" id="{A6FAD86C-A21F-07B1-A453-41FD78DABB73}"/>
              </a:ext>
            </a:extLst>
          </p:cNvPr>
          <p:cNvSpPr/>
          <p:nvPr/>
        </p:nvSpPr>
        <p:spPr>
          <a:xfrm>
            <a:off x="320040" y="2139696"/>
            <a:ext cx="530352" cy="1188720"/>
          </a:xfrm>
          <a:prstGeom prst="rect">
            <a:avLst/>
          </a:prstGeom>
          <a:solidFill>
            <a:srgbClr val="C8972E"/>
          </a:solidFill>
          <a:ln w="12700">
            <a:solidFill>
              <a:srgbClr val="C8972E"/>
            </a:solidFill>
            <a:prstDash val="solid"/>
          </a:ln>
        </p:spPr>
        <p:txBody>
          <a:bodyPr/>
          <a:lstStyle/>
          <a:p>
            <a:endParaRPr lang="en-US"/>
          </a:p>
        </p:txBody>
      </p:sp>
      <p:sp>
        <p:nvSpPr>
          <p:cNvPr id="15" name="Text 13">
            <a:extLst>
              <a:ext uri="{FF2B5EF4-FFF2-40B4-BE49-F238E27FC236}">
                <a16:creationId xmlns:a16="http://schemas.microsoft.com/office/drawing/2014/main" id="{525E027C-09E1-30A9-4735-AA5C4D1F9C0D}"/>
              </a:ext>
            </a:extLst>
          </p:cNvPr>
          <p:cNvSpPr/>
          <p:nvPr/>
        </p:nvSpPr>
        <p:spPr>
          <a:xfrm>
            <a:off x="320040" y="2139696"/>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6" name="Text 14">
            <a:extLst>
              <a:ext uri="{FF2B5EF4-FFF2-40B4-BE49-F238E27FC236}">
                <a16:creationId xmlns:a16="http://schemas.microsoft.com/office/drawing/2014/main" id="{02597135-D431-A50F-B5D1-CA284FAC96B4}"/>
              </a:ext>
            </a:extLst>
          </p:cNvPr>
          <p:cNvSpPr/>
          <p:nvPr/>
        </p:nvSpPr>
        <p:spPr>
          <a:xfrm>
            <a:off x="932688" y="2212848"/>
            <a:ext cx="7863840" cy="438912"/>
          </a:xfrm>
          <a:prstGeom prst="rect">
            <a:avLst/>
          </a:prstGeom>
          <a:noFill/>
          <a:ln/>
        </p:spPr>
        <p:txBody>
          <a:bodyPr wrap="square" lIns="0" tIns="0" rIns="0" bIns="0" rtlCol="0" anchor="ctr"/>
          <a:lstStyle/>
          <a:p>
            <a:pPr marL="0" indent="0">
              <a:buNone/>
            </a:pPr>
            <a:r>
              <a:rPr lang="en-US" sz="1800" b="1" dirty="0">
                <a:solidFill>
                  <a:srgbClr val="92400E"/>
                </a:solidFill>
                <a:latin typeface="Calibri" pitchFamily="34" charset="0"/>
                <a:ea typeface="Calibri" pitchFamily="34" charset="-122"/>
                <a:cs typeface="Calibri" pitchFamily="34" charset="-120"/>
              </a:rPr>
              <a:t>Your grievance and arbitration process</a:t>
            </a:r>
            <a:endParaRPr lang="en-US" sz="1800" dirty="0"/>
          </a:p>
        </p:txBody>
      </p:sp>
      <p:sp>
        <p:nvSpPr>
          <p:cNvPr id="17" name="Text 15">
            <a:extLst>
              <a:ext uri="{FF2B5EF4-FFF2-40B4-BE49-F238E27FC236}">
                <a16:creationId xmlns:a16="http://schemas.microsoft.com/office/drawing/2014/main" id="{93A1289E-EF92-D572-6383-2034D46CE307}"/>
              </a:ext>
            </a:extLst>
          </p:cNvPr>
          <p:cNvSpPr/>
          <p:nvPr/>
        </p:nvSpPr>
        <p:spPr>
          <a:xfrm>
            <a:off x="932688" y="2651760"/>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Know it. Use it.</a:t>
            </a:r>
            <a:endParaRPr lang="en-US" sz="1650" dirty="0"/>
          </a:p>
        </p:txBody>
      </p:sp>
      <p:sp>
        <p:nvSpPr>
          <p:cNvPr id="18" name="Shape 16">
            <a:extLst>
              <a:ext uri="{FF2B5EF4-FFF2-40B4-BE49-F238E27FC236}">
                <a16:creationId xmlns:a16="http://schemas.microsoft.com/office/drawing/2014/main" id="{F3FD5F42-2D69-A472-B820-D824A38FC310}"/>
              </a:ext>
            </a:extLst>
          </p:cNvPr>
          <p:cNvSpPr/>
          <p:nvPr/>
        </p:nvSpPr>
        <p:spPr>
          <a:xfrm>
            <a:off x="320040" y="3438144"/>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9" name="Shape 17">
            <a:extLst>
              <a:ext uri="{FF2B5EF4-FFF2-40B4-BE49-F238E27FC236}">
                <a16:creationId xmlns:a16="http://schemas.microsoft.com/office/drawing/2014/main" id="{3CACA219-6581-C697-1DF1-FFB9C27FD8F7}"/>
              </a:ext>
            </a:extLst>
          </p:cNvPr>
          <p:cNvSpPr/>
          <p:nvPr/>
        </p:nvSpPr>
        <p:spPr>
          <a:xfrm>
            <a:off x="320040" y="3438144"/>
            <a:ext cx="530352" cy="1188720"/>
          </a:xfrm>
          <a:prstGeom prst="rect">
            <a:avLst/>
          </a:prstGeom>
          <a:solidFill>
            <a:srgbClr val="B91C1C"/>
          </a:solidFill>
          <a:ln w="12700">
            <a:solidFill>
              <a:srgbClr val="B91C1C"/>
            </a:solidFill>
            <a:prstDash val="solid"/>
          </a:ln>
        </p:spPr>
        <p:txBody>
          <a:bodyPr/>
          <a:lstStyle/>
          <a:p>
            <a:endParaRPr lang="en-US"/>
          </a:p>
        </p:txBody>
      </p:sp>
      <p:sp>
        <p:nvSpPr>
          <p:cNvPr id="20" name="Text 18">
            <a:extLst>
              <a:ext uri="{FF2B5EF4-FFF2-40B4-BE49-F238E27FC236}">
                <a16:creationId xmlns:a16="http://schemas.microsoft.com/office/drawing/2014/main" id="{C5F43FC3-034D-AEDB-EBBD-7B635A994911}"/>
              </a:ext>
            </a:extLst>
          </p:cNvPr>
          <p:cNvSpPr/>
          <p:nvPr/>
        </p:nvSpPr>
        <p:spPr>
          <a:xfrm>
            <a:off x="320040" y="3438144"/>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21" name="Text 19">
            <a:extLst>
              <a:ext uri="{FF2B5EF4-FFF2-40B4-BE49-F238E27FC236}">
                <a16:creationId xmlns:a16="http://schemas.microsoft.com/office/drawing/2014/main" id="{729777AB-FA82-04B6-6FB9-753071CA2DCE}"/>
              </a:ext>
            </a:extLst>
          </p:cNvPr>
          <p:cNvSpPr/>
          <p:nvPr/>
        </p:nvSpPr>
        <p:spPr>
          <a:xfrm>
            <a:off x="932688" y="3511296"/>
            <a:ext cx="7863840" cy="438912"/>
          </a:xfrm>
          <a:prstGeom prst="rect">
            <a:avLst/>
          </a:prstGeom>
          <a:noFill/>
          <a:ln/>
        </p:spPr>
        <p:txBody>
          <a:bodyPr wrap="square" lIns="0" tIns="0" rIns="0" bIns="0" rtlCol="0" anchor="ctr"/>
          <a:lstStyle/>
          <a:p>
            <a:pPr marL="0" indent="0">
              <a:buNone/>
            </a:pPr>
            <a:r>
              <a:rPr lang="en-US" b="1" dirty="0">
                <a:solidFill>
                  <a:srgbClr val="B91C1C"/>
                </a:solidFill>
                <a:latin typeface="Calibri" pitchFamily="34" charset="0"/>
                <a:ea typeface="Calibri" pitchFamily="34" charset="-122"/>
                <a:cs typeface="Calibri" pitchFamily="34" charset="-120"/>
              </a:rPr>
              <a:t>Get organized.</a:t>
            </a:r>
            <a:endParaRPr lang="en-US" sz="1800" dirty="0"/>
          </a:p>
        </p:txBody>
      </p:sp>
      <p:sp>
        <p:nvSpPr>
          <p:cNvPr id="22" name="Text 20">
            <a:extLst>
              <a:ext uri="{FF2B5EF4-FFF2-40B4-BE49-F238E27FC236}">
                <a16:creationId xmlns:a16="http://schemas.microsoft.com/office/drawing/2014/main" id="{7EC84AEB-D346-BB9D-EC18-048E2F6DFCF7}"/>
              </a:ext>
            </a:extLst>
          </p:cNvPr>
          <p:cNvSpPr/>
          <p:nvPr/>
        </p:nvSpPr>
        <p:spPr>
          <a:xfrm>
            <a:off x="932688" y="3950208"/>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Maintain a file of grievances, grievance settlements, arbitration decisions and awards. Maintain all LOAs/MOUs in one place so you can incorporate or sunset them.</a:t>
            </a:r>
            <a:endParaRPr lang="en-US" sz="1650" dirty="0"/>
          </a:p>
        </p:txBody>
      </p:sp>
    </p:spTree>
    <p:extLst>
      <p:ext uri="{BB962C8B-B14F-4D97-AF65-F5344CB8AC3E}">
        <p14:creationId xmlns:p14="http://schemas.microsoft.com/office/powerpoint/2010/main" val="11614921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3B8C0380-94D9-015E-D8DF-7E1C7225421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DDC3415-38DA-537A-B84A-D2BFD7D5E54D}"/>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52C61D63-CE32-5E77-A686-B5E3E2DE936C}"/>
              </a:ext>
            </a:extLst>
          </p:cNvPr>
          <p:cNvSpPr/>
          <p:nvPr/>
        </p:nvSpPr>
        <p:spPr>
          <a:xfrm>
            <a:off x="411480" y="457200"/>
            <a:ext cx="8229600" cy="1097280"/>
          </a:xfrm>
          <a:prstGeom prst="rect">
            <a:avLst/>
          </a:prstGeom>
          <a:noFill/>
          <a:ln/>
        </p:spPr>
        <p:txBody>
          <a:bodyPr wrap="square" rtlCol="0" anchor="ctr"/>
          <a:lstStyle/>
          <a:p>
            <a:pPr marL="0" indent="0">
              <a:buNone/>
            </a:pPr>
            <a:r>
              <a:rPr lang="en-US" sz="4200" b="1" dirty="0">
                <a:solidFill>
                  <a:srgbClr val="FFFFFF"/>
                </a:solidFill>
                <a:latin typeface="Calibri" pitchFamily="34" charset="0"/>
                <a:ea typeface="Calibri" pitchFamily="34" charset="-122"/>
                <a:cs typeface="Calibri" pitchFamily="34" charset="-120"/>
              </a:rPr>
              <a:t>Questions &amp; Discussion</a:t>
            </a:r>
            <a:endParaRPr lang="en-US" sz="4200" dirty="0"/>
          </a:p>
        </p:txBody>
      </p:sp>
      <p:sp>
        <p:nvSpPr>
          <p:cNvPr id="4" name="Shape 2">
            <a:extLst>
              <a:ext uri="{FF2B5EF4-FFF2-40B4-BE49-F238E27FC236}">
                <a16:creationId xmlns:a16="http://schemas.microsoft.com/office/drawing/2014/main" id="{AC427268-AA4B-3F8A-5F79-A6777F7111FA}"/>
              </a:ext>
            </a:extLst>
          </p:cNvPr>
          <p:cNvSpPr/>
          <p:nvPr/>
        </p:nvSpPr>
        <p:spPr>
          <a:xfrm>
            <a:off x="411480" y="1664208"/>
            <a:ext cx="8229600" cy="36576"/>
          </a:xfrm>
          <a:prstGeom prst="rect">
            <a:avLst/>
          </a:prstGeom>
          <a:solidFill>
            <a:srgbClr val="C8972E"/>
          </a:solidFill>
          <a:ln w="12700">
            <a:solidFill>
              <a:srgbClr val="C8972E"/>
            </a:solidFill>
            <a:prstDash val="solid"/>
          </a:ln>
        </p:spPr>
        <p:txBody>
          <a:bodyPr/>
          <a:lstStyle/>
          <a:p>
            <a:endParaRPr lang="en-US"/>
          </a:p>
        </p:txBody>
      </p:sp>
      <p:sp>
        <p:nvSpPr>
          <p:cNvPr id="5" name="Shape 3">
            <a:extLst>
              <a:ext uri="{FF2B5EF4-FFF2-40B4-BE49-F238E27FC236}">
                <a16:creationId xmlns:a16="http://schemas.microsoft.com/office/drawing/2014/main" id="{C4FAE58A-80BF-0E18-ED22-3B0F6EEB3334}"/>
              </a:ext>
            </a:extLst>
          </p:cNvPr>
          <p:cNvSpPr/>
          <p:nvPr/>
        </p:nvSpPr>
        <p:spPr>
          <a:xfrm>
            <a:off x="411480" y="1828800"/>
            <a:ext cx="2697480" cy="2331720"/>
          </a:xfrm>
          <a:prstGeom prst="rect">
            <a:avLst/>
          </a:prstGeom>
          <a:solidFill>
            <a:srgbClr val="1B3A6B"/>
          </a:solidFill>
          <a:ln w="12700">
            <a:solidFill>
              <a:srgbClr val="C8972E"/>
            </a:solidFill>
            <a:prstDash val="solid"/>
          </a:ln>
        </p:spPr>
        <p:txBody>
          <a:bodyPr/>
          <a:lstStyle/>
          <a:p>
            <a:endParaRPr lang="en-US"/>
          </a:p>
        </p:txBody>
      </p:sp>
      <p:sp>
        <p:nvSpPr>
          <p:cNvPr id="6" name="Text 4">
            <a:extLst>
              <a:ext uri="{FF2B5EF4-FFF2-40B4-BE49-F238E27FC236}">
                <a16:creationId xmlns:a16="http://schemas.microsoft.com/office/drawing/2014/main" id="{33A70B25-EEA2-8AA2-C08D-52C2B78A4D03}"/>
              </a:ext>
            </a:extLst>
          </p:cNvPr>
          <p:cNvSpPr/>
          <p:nvPr/>
        </p:nvSpPr>
        <p:spPr>
          <a:xfrm>
            <a:off x="52120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Mike Tedesco</a:t>
            </a:r>
            <a:endParaRPr lang="en-US" sz="1600" dirty="0"/>
          </a:p>
        </p:txBody>
      </p:sp>
      <p:sp>
        <p:nvSpPr>
          <p:cNvPr id="7" name="Text 5">
            <a:extLst>
              <a:ext uri="{FF2B5EF4-FFF2-40B4-BE49-F238E27FC236}">
                <a16:creationId xmlns:a16="http://schemas.microsoft.com/office/drawing/2014/main" id="{48817911-C4E3-E0BB-4C97-3C0861C77EA2}"/>
              </a:ext>
            </a:extLst>
          </p:cNvPr>
          <p:cNvSpPr/>
          <p:nvPr/>
        </p:nvSpPr>
        <p:spPr>
          <a:xfrm>
            <a:off x="52120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Tedesco Law Group</a:t>
            </a:r>
            <a:endParaRPr lang="en-US" sz="1100" dirty="0"/>
          </a:p>
        </p:txBody>
      </p:sp>
      <p:sp>
        <p:nvSpPr>
          <p:cNvPr id="8" name="Shape 6">
            <a:extLst>
              <a:ext uri="{FF2B5EF4-FFF2-40B4-BE49-F238E27FC236}">
                <a16:creationId xmlns:a16="http://schemas.microsoft.com/office/drawing/2014/main" id="{F4996997-76DA-981B-2DA3-709ABC477A7C}"/>
              </a:ext>
            </a:extLst>
          </p:cNvPr>
          <p:cNvSpPr/>
          <p:nvPr/>
        </p:nvSpPr>
        <p:spPr>
          <a:xfrm>
            <a:off x="52120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9" name="Text 7">
            <a:extLst>
              <a:ext uri="{FF2B5EF4-FFF2-40B4-BE49-F238E27FC236}">
                <a16:creationId xmlns:a16="http://schemas.microsoft.com/office/drawing/2014/main" id="{DF69E9A8-44CA-C3EF-97A9-D951D1C1C5A5}"/>
              </a:ext>
            </a:extLst>
          </p:cNvPr>
          <p:cNvSpPr/>
          <p:nvPr/>
        </p:nvSpPr>
        <p:spPr>
          <a:xfrm>
            <a:off x="52120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mike@miketlaw.com  |  (866) 697-6015</a:t>
            </a:r>
            <a:endParaRPr lang="en-US" sz="1150" dirty="0"/>
          </a:p>
        </p:txBody>
      </p:sp>
      <p:sp>
        <p:nvSpPr>
          <p:cNvPr id="10" name="Shape 8">
            <a:extLst>
              <a:ext uri="{FF2B5EF4-FFF2-40B4-BE49-F238E27FC236}">
                <a16:creationId xmlns:a16="http://schemas.microsoft.com/office/drawing/2014/main" id="{5F6E36F7-ADAB-F9D9-16A9-9D462663734D}"/>
              </a:ext>
            </a:extLst>
          </p:cNvPr>
          <p:cNvSpPr/>
          <p:nvPr/>
        </p:nvSpPr>
        <p:spPr>
          <a:xfrm>
            <a:off x="3291840" y="1828800"/>
            <a:ext cx="2697480" cy="2331720"/>
          </a:xfrm>
          <a:prstGeom prst="rect">
            <a:avLst/>
          </a:prstGeom>
          <a:solidFill>
            <a:srgbClr val="1B3A6B"/>
          </a:solidFill>
          <a:ln w="12700">
            <a:solidFill>
              <a:srgbClr val="C8972E"/>
            </a:solidFill>
            <a:prstDash val="solid"/>
          </a:ln>
        </p:spPr>
        <p:txBody>
          <a:bodyPr/>
          <a:lstStyle/>
          <a:p>
            <a:endParaRPr lang="en-US"/>
          </a:p>
        </p:txBody>
      </p:sp>
      <p:sp>
        <p:nvSpPr>
          <p:cNvPr id="11" name="Text 9">
            <a:extLst>
              <a:ext uri="{FF2B5EF4-FFF2-40B4-BE49-F238E27FC236}">
                <a16:creationId xmlns:a16="http://schemas.microsoft.com/office/drawing/2014/main" id="{A02C1861-7FB1-4536-5440-BAB0C17A6548}"/>
              </a:ext>
            </a:extLst>
          </p:cNvPr>
          <p:cNvSpPr/>
          <p:nvPr/>
        </p:nvSpPr>
        <p:spPr>
          <a:xfrm>
            <a:off x="340156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Alex Skalbania</a:t>
            </a:r>
            <a:endParaRPr lang="en-US" sz="1600" dirty="0"/>
          </a:p>
        </p:txBody>
      </p:sp>
      <p:sp>
        <p:nvSpPr>
          <p:cNvPr id="12" name="Text 10">
            <a:extLst>
              <a:ext uri="{FF2B5EF4-FFF2-40B4-BE49-F238E27FC236}">
                <a16:creationId xmlns:a16="http://schemas.microsoft.com/office/drawing/2014/main" id="{ACBFB5AB-4488-DFE5-FB78-666150B262B7}"/>
              </a:ext>
            </a:extLst>
          </p:cNvPr>
          <p:cNvSpPr/>
          <p:nvPr/>
        </p:nvSpPr>
        <p:spPr>
          <a:xfrm>
            <a:off x="340156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Emmal Skalbania &amp; Vinnedge</a:t>
            </a:r>
            <a:endParaRPr lang="en-US" sz="1100" dirty="0"/>
          </a:p>
        </p:txBody>
      </p:sp>
      <p:sp>
        <p:nvSpPr>
          <p:cNvPr id="13" name="Shape 11">
            <a:extLst>
              <a:ext uri="{FF2B5EF4-FFF2-40B4-BE49-F238E27FC236}">
                <a16:creationId xmlns:a16="http://schemas.microsoft.com/office/drawing/2014/main" id="{26F378C1-1934-EC7F-218A-EAC71A514EED}"/>
              </a:ext>
            </a:extLst>
          </p:cNvPr>
          <p:cNvSpPr/>
          <p:nvPr/>
        </p:nvSpPr>
        <p:spPr>
          <a:xfrm>
            <a:off x="340156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14" name="Text 12">
            <a:extLst>
              <a:ext uri="{FF2B5EF4-FFF2-40B4-BE49-F238E27FC236}">
                <a16:creationId xmlns:a16="http://schemas.microsoft.com/office/drawing/2014/main" id="{DFDA644E-3517-A5CC-1D53-F8043920B4A6}"/>
              </a:ext>
            </a:extLst>
          </p:cNvPr>
          <p:cNvSpPr/>
          <p:nvPr/>
        </p:nvSpPr>
        <p:spPr>
          <a:xfrm>
            <a:off x="340156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emmalskalbania.com</a:t>
            </a:r>
            <a:endParaRPr lang="en-US" sz="1150" dirty="0"/>
          </a:p>
        </p:txBody>
      </p:sp>
      <p:sp>
        <p:nvSpPr>
          <p:cNvPr id="15" name="Shape 13">
            <a:extLst>
              <a:ext uri="{FF2B5EF4-FFF2-40B4-BE49-F238E27FC236}">
                <a16:creationId xmlns:a16="http://schemas.microsoft.com/office/drawing/2014/main" id="{BC9F2A2F-7BA3-8B37-FC50-53C2B3AB04AD}"/>
              </a:ext>
            </a:extLst>
          </p:cNvPr>
          <p:cNvSpPr/>
          <p:nvPr/>
        </p:nvSpPr>
        <p:spPr>
          <a:xfrm>
            <a:off x="6172200" y="1828800"/>
            <a:ext cx="2697480" cy="2331720"/>
          </a:xfrm>
          <a:prstGeom prst="rect">
            <a:avLst/>
          </a:prstGeom>
          <a:solidFill>
            <a:srgbClr val="1B3A6B"/>
          </a:solidFill>
          <a:ln w="12700">
            <a:solidFill>
              <a:srgbClr val="C8972E"/>
            </a:solidFill>
            <a:prstDash val="solid"/>
          </a:ln>
        </p:spPr>
        <p:txBody>
          <a:bodyPr/>
          <a:lstStyle/>
          <a:p>
            <a:endParaRPr lang="en-US" dirty="0"/>
          </a:p>
        </p:txBody>
      </p:sp>
      <p:sp>
        <p:nvSpPr>
          <p:cNvPr id="16" name="Text 14">
            <a:extLst>
              <a:ext uri="{FF2B5EF4-FFF2-40B4-BE49-F238E27FC236}">
                <a16:creationId xmlns:a16="http://schemas.microsoft.com/office/drawing/2014/main" id="{D790C9A0-317F-D90B-BBE1-86059F8149B8}"/>
              </a:ext>
            </a:extLst>
          </p:cNvPr>
          <p:cNvSpPr/>
          <p:nvPr/>
        </p:nvSpPr>
        <p:spPr>
          <a:xfrm>
            <a:off x="6281928" y="1920240"/>
            <a:ext cx="2487168" cy="457200"/>
          </a:xfrm>
          <a:prstGeom prst="rect">
            <a:avLst/>
          </a:prstGeom>
          <a:noFill/>
          <a:ln/>
        </p:spPr>
        <p:txBody>
          <a:bodyPr wrap="square"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Jennifer L. Robbins</a:t>
            </a:r>
            <a:endParaRPr lang="en-US" sz="1600" dirty="0"/>
          </a:p>
        </p:txBody>
      </p:sp>
      <p:sp>
        <p:nvSpPr>
          <p:cNvPr id="17" name="Text 15">
            <a:extLst>
              <a:ext uri="{FF2B5EF4-FFF2-40B4-BE49-F238E27FC236}">
                <a16:creationId xmlns:a16="http://schemas.microsoft.com/office/drawing/2014/main" id="{4E0C39EC-0EB8-9574-D853-BFA89A8DD3D1}"/>
              </a:ext>
            </a:extLst>
          </p:cNvPr>
          <p:cNvSpPr/>
          <p:nvPr/>
        </p:nvSpPr>
        <p:spPr>
          <a:xfrm>
            <a:off x="6281928" y="2359152"/>
            <a:ext cx="2487168" cy="347472"/>
          </a:xfrm>
          <a:prstGeom prst="rect">
            <a:avLst/>
          </a:prstGeom>
          <a:noFill/>
          <a:ln/>
        </p:spPr>
        <p:txBody>
          <a:bodyPr wrap="square" rtlCol="0" anchor="ctr"/>
          <a:lstStyle/>
          <a:p>
            <a:pPr marL="0" indent="0">
              <a:buNone/>
            </a:pPr>
            <a:r>
              <a:rPr lang="en-US" sz="1100" i="1" dirty="0">
                <a:solidFill>
                  <a:srgbClr val="E8B84B"/>
                </a:solidFill>
                <a:latin typeface="Calibri" pitchFamily="34" charset="0"/>
                <a:ea typeface="Calibri" pitchFamily="34" charset="-122"/>
                <a:cs typeface="Calibri" pitchFamily="34" charset="-120"/>
              </a:rPr>
              <a:t>Barnard Iglitzin &amp; Lavitt</a:t>
            </a:r>
            <a:endParaRPr lang="en-US" sz="1100" dirty="0"/>
          </a:p>
        </p:txBody>
      </p:sp>
      <p:sp>
        <p:nvSpPr>
          <p:cNvPr id="18" name="Shape 16">
            <a:extLst>
              <a:ext uri="{FF2B5EF4-FFF2-40B4-BE49-F238E27FC236}">
                <a16:creationId xmlns:a16="http://schemas.microsoft.com/office/drawing/2014/main" id="{0353447E-2630-DEDD-491B-F7FE8DA5BF04}"/>
              </a:ext>
            </a:extLst>
          </p:cNvPr>
          <p:cNvSpPr/>
          <p:nvPr/>
        </p:nvSpPr>
        <p:spPr>
          <a:xfrm>
            <a:off x="6281928" y="2743200"/>
            <a:ext cx="2487168" cy="27432"/>
          </a:xfrm>
          <a:prstGeom prst="rect">
            <a:avLst/>
          </a:prstGeom>
          <a:solidFill>
            <a:srgbClr val="C8972E"/>
          </a:solidFill>
          <a:ln w="12700">
            <a:solidFill>
              <a:srgbClr val="C8972E"/>
            </a:solidFill>
            <a:prstDash val="solid"/>
          </a:ln>
        </p:spPr>
        <p:txBody>
          <a:bodyPr/>
          <a:lstStyle/>
          <a:p>
            <a:endParaRPr lang="en-US"/>
          </a:p>
        </p:txBody>
      </p:sp>
      <p:sp>
        <p:nvSpPr>
          <p:cNvPr id="19" name="Text 17">
            <a:extLst>
              <a:ext uri="{FF2B5EF4-FFF2-40B4-BE49-F238E27FC236}">
                <a16:creationId xmlns:a16="http://schemas.microsoft.com/office/drawing/2014/main" id="{AB0ADDD7-0D00-FD83-746B-8EF4014D8378}"/>
              </a:ext>
            </a:extLst>
          </p:cNvPr>
          <p:cNvSpPr/>
          <p:nvPr/>
        </p:nvSpPr>
        <p:spPr>
          <a:xfrm>
            <a:off x="6281928" y="2816352"/>
            <a:ext cx="2487168" cy="457200"/>
          </a:xfrm>
          <a:prstGeom prst="rect">
            <a:avLst/>
          </a:prstGeom>
          <a:noFill/>
          <a:ln/>
        </p:spPr>
        <p:txBody>
          <a:bodyPr wrap="square" rtlCol="0" anchor="ctr"/>
          <a:lstStyle/>
          <a:p>
            <a:pPr marL="0" indent="0">
              <a:buNone/>
            </a:pPr>
            <a:r>
              <a:rPr lang="en-US" sz="1150" dirty="0">
                <a:solidFill>
                  <a:srgbClr val="FFFFFF"/>
                </a:solidFill>
                <a:latin typeface="Calibri" pitchFamily="34" charset="0"/>
                <a:ea typeface="Calibri" pitchFamily="34" charset="-122"/>
                <a:cs typeface="Calibri" pitchFamily="34" charset="-120"/>
              </a:rPr>
              <a:t>robbins@workerlaw.com  |  (206) 257-6008</a:t>
            </a:r>
            <a:endParaRPr lang="en-US" sz="1150" dirty="0"/>
          </a:p>
        </p:txBody>
      </p:sp>
      <p:sp>
        <p:nvSpPr>
          <p:cNvPr id="20" name="Text 18">
            <a:extLst>
              <a:ext uri="{FF2B5EF4-FFF2-40B4-BE49-F238E27FC236}">
                <a16:creationId xmlns:a16="http://schemas.microsoft.com/office/drawing/2014/main" id="{9C2531C2-5224-62E6-FB43-3992C4FE164B}"/>
              </a:ext>
            </a:extLst>
          </p:cNvPr>
          <p:cNvSpPr/>
          <p:nvPr/>
        </p:nvSpPr>
        <p:spPr>
          <a:xfrm>
            <a:off x="411480" y="4796028"/>
            <a:ext cx="8229600" cy="292608"/>
          </a:xfrm>
          <a:prstGeom prst="rect">
            <a:avLst/>
          </a:prstGeom>
          <a:noFill/>
          <a:ln/>
        </p:spPr>
        <p:txBody>
          <a:bodyPr wrap="square" rtlCol="0" anchor="ctr"/>
          <a:lstStyle/>
          <a:p>
            <a:pPr marL="0" indent="0" algn="ctr">
              <a:buNone/>
            </a:pPr>
            <a:r>
              <a:rPr lang="en-US" sz="950" dirty="0">
                <a:solidFill>
                  <a:srgbClr val="64748B"/>
                </a:solidFill>
                <a:latin typeface="Calibri" pitchFamily="34" charset="0"/>
                <a:ea typeface="Calibri" pitchFamily="34" charset="-122"/>
                <a:cs typeface="Calibri" pitchFamily="34" charset="-120"/>
              </a:rPr>
              <a:t>IAFF – WSCFF Joint Educational Seminar  |  April 21–23, 2026  |  Wenatchee, WA</a:t>
            </a:r>
            <a:endParaRPr lang="en-US" sz="950" dirty="0"/>
          </a:p>
        </p:txBody>
      </p:sp>
    </p:spTree>
    <p:extLst>
      <p:ext uri="{BB962C8B-B14F-4D97-AF65-F5344CB8AC3E}">
        <p14:creationId xmlns:p14="http://schemas.microsoft.com/office/powerpoint/2010/main" val="1056360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2240"/>
        </a:solidFill>
        <a:effectLst/>
      </p:bgPr>
    </p:bg>
    <p:spTree>
      <p:nvGrpSpPr>
        <p:cNvPr id="1" name="">
          <a:extLst>
            <a:ext uri="{FF2B5EF4-FFF2-40B4-BE49-F238E27FC236}">
              <a16:creationId xmlns:a16="http://schemas.microsoft.com/office/drawing/2014/main" id="{1868B9C8-8153-240D-648E-BA3A99E84CE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E4A96D6E-3FF8-CC48-7872-216CE4D8A314}"/>
              </a:ext>
            </a:extLst>
          </p:cNvPr>
          <p:cNvSpPr/>
          <p:nvPr/>
        </p:nvSpPr>
        <p:spPr>
          <a:xfrm>
            <a:off x="0" y="0"/>
            <a:ext cx="201168" cy="5143500"/>
          </a:xfrm>
          <a:prstGeom prst="rect">
            <a:avLst/>
          </a:prstGeom>
          <a:solidFill>
            <a:srgbClr val="C8972E"/>
          </a:solidFill>
          <a:ln w="12700">
            <a:solidFill>
              <a:srgbClr val="C8972E"/>
            </a:solidFill>
            <a:prstDash val="solid"/>
          </a:ln>
        </p:spPr>
        <p:txBody>
          <a:bodyPr/>
          <a:lstStyle/>
          <a:p>
            <a:endParaRPr lang="en-US"/>
          </a:p>
        </p:txBody>
      </p:sp>
      <p:sp>
        <p:nvSpPr>
          <p:cNvPr id="3" name="Text 1">
            <a:extLst>
              <a:ext uri="{FF2B5EF4-FFF2-40B4-BE49-F238E27FC236}">
                <a16:creationId xmlns:a16="http://schemas.microsoft.com/office/drawing/2014/main" id="{DDD43F32-5B66-51EB-DC4D-6ADD49A43346}"/>
              </a:ext>
            </a:extLst>
          </p:cNvPr>
          <p:cNvSpPr/>
          <p:nvPr/>
        </p:nvSpPr>
        <p:spPr>
          <a:xfrm>
            <a:off x="411480" y="914400"/>
            <a:ext cx="8412480" cy="502920"/>
          </a:xfrm>
          <a:prstGeom prst="rect">
            <a:avLst/>
          </a:prstGeom>
          <a:noFill/>
          <a:ln/>
        </p:spPr>
        <p:txBody>
          <a:bodyPr wrap="square" rtlCol="0" anchor="ctr"/>
          <a:lstStyle/>
          <a:p>
            <a:pPr marL="0" indent="0">
              <a:buNone/>
            </a:pPr>
            <a:endParaRPr lang="en-US" sz="1600" dirty="0"/>
          </a:p>
        </p:txBody>
      </p:sp>
      <p:sp>
        <p:nvSpPr>
          <p:cNvPr id="4" name="Text 2">
            <a:extLst>
              <a:ext uri="{FF2B5EF4-FFF2-40B4-BE49-F238E27FC236}">
                <a16:creationId xmlns:a16="http://schemas.microsoft.com/office/drawing/2014/main" id="{A7AA32BC-E871-BCF7-20F3-992E05E82FC6}"/>
              </a:ext>
            </a:extLst>
          </p:cNvPr>
          <p:cNvSpPr/>
          <p:nvPr/>
        </p:nvSpPr>
        <p:spPr>
          <a:xfrm>
            <a:off x="411480" y="1417320"/>
            <a:ext cx="8412480" cy="2011680"/>
          </a:xfrm>
          <a:prstGeom prst="rect">
            <a:avLst/>
          </a:prstGeom>
          <a:noFill/>
          <a:ln/>
        </p:spPr>
        <p:txBody>
          <a:bodyPr wrap="square" rtlCol="0" anchor="ctr"/>
          <a:lstStyle/>
          <a:p>
            <a:pPr marL="0" indent="0">
              <a:buNone/>
            </a:pPr>
            <a:r>
              <a:rPr lang="en-US" sz="3400" b="1" dirty="0">
                <a:solidFill>
                  <a:srgbClr val="FFFFFF"/>
                </a:solidFill>
                <a:latin typeface="Calibri" pitchFamily="34" charset="0"/>
                <a:ea typeface="Calibri" pitchFamily="34" charset="-122"/>
                <a:cs typeface="Calibri" pitchFamily="34" charset="-120"/>
              </a:rPr>
              <a:t>Union Record-Keeping </a:t>
            </a:r>
            <a:r>
              <a:rPr lang="en-US" sz="3400" b="1" u="sng" dirty="0">
                <a:solidFill>
                  <a:srgbClr val="FFFFFF"/>
                </a:solidFill>
                <a:latin typeface="Calibri" pitchFamily="34" charset="0"/>
                <a:ea typeface="Calibri" pitchFamily="34" charset="-122"/>
                <a:cs typeface="Calibri" pitchFamily="34" charset="-120"/>
              </a:rPr>
              <a:t>During Bargaining</a:t>
            </a:r>
            <a:endParaRPr lang="en-US" sz="3400" u="sng" dirty="0"/>
          </a:p>
        </p:txBody>
      </p:sp>
      <p:sp>
        <p:nvSpPr>
          <p:cNvPr id="5" name="Shape 3">
            <a:extLst>
              <a:ext uri="{FF2B5EF4-FFF2-40B4-BE49-F238E27FC236}">
                <a16:creationId xmlns:a16="http://schemas.microsoft.com/office/drawing/2014/main" id="{67C724C5-9122-3449-7952-56FD3851ABFC}"/>
              </a:ext>
            </a:extLst>
          </p:cNvPr>
          <p:cNvSpPr/>
          <p:nvPr/>
        </p:nvSpPr>
        <p:spPr>
          <a:xfrm>
            <a:off x="411480" y="3547872"/>
            <a:ext cx="8229600" cy="36576"/>
          </a:xfrm>
          <a:prstGeom prst="rect">
            <a:avLst/>
          </a:prstGeom>
          <a:solidFill>
            <a:srgbClr val="C8972E"/>
          </a:solidFill>
          <a:ln w="12700">
            <a:solidFill>
              <a:srgbClr val="C8972E"/>
            </a:solidFill>
            <a:prstDash val="solid"/>
          </a:ln>
        </p:spPr>
        <p:txBody>
          <a:bodyPr/>
          <a:lstStyle/>
          <a:p>
            <a:endParaRPr lang="en-US"/>
          </a:p>
        </p:txBody>
      </p:sp>
    </p:spTree>
    <p:extLst>
      <p:ext uri="{BB962C8B-B14F-4D97-AF65-F5344CB8AC3E}">
        <p14:creationId xmlns:p14="http://schemas.microsoft.com/office/powerpoint/2010/main" val="961654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F6FA"/>
        </a:solidFill>
        <a:effectLst/>
      </p:bgPr>
    </p:bg>
    <p:spTree>
      <p:nvGrpSpPr>
        <p:cNvPr id="1" name="">
          <a:extLst>
            <a:ext uri="{FF2B5EF4-FFF2-40B4-BE49-F238E27FC236}">
              <a16:creationId xmlns:a16="http://schemas.microsoft.com/office/drawing/2014/main" id="{37E24A15-4A70-9AAF-8D29-3F607289D6E9}"/>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B88B0B0-E36D-93B1-E33F-7F7175FB7551}"/>
              </a:ext>
            </a:extLst>
          </p:cNvPr>
          <p:cNvSpPr/>
          <p:nvPr/>
        </p:nvSpPr>
        <p:spPr>
          <a:xfrm>
            <a:off x="0" y="0"/>
            <a:ext cx="9144000" cy="749808"/>
          </a:xfrm>
          <a:prstGeom prst="rect">
            <a:avLst/>
          </a:prstGeom>
          <a:solidFill>
            <a:srgbClr val="1B3A6B"/>
          </a:solidFill>
          <a:ln w="12700">
            <a:solidFill>
              <a:srgbClr val="1B3A6B"/>
            </a:solidFill>
            <a:prstDash val="solid"/>
          </a:ln>
        </p:spPr>
        <p:txBody>
          <a:bodyPr anchor="ctr"/>
          <a:lstStyle/>
          <a:p>
            <a:r>
              <a:rPr lang="en-US" b="1" dirty="0">
                <a:solidFill>
                  <a:srgbClr val="FFFFFF"/>
                </a:solidFill>
                <a:latin typeface="Calibri" pitchFamily="34" charset="0"/>
                <a:ea typeface="Calibri" pitchFamily="34" charset="-122"/>
                <a:cs typeface="Calibri" pitchFamily="34" charset="-120"/>
              </a:rPr>
              <a:t>Union Record-Keeping </a:t>
            </a:r>
            <a:r>
              <a:rPr lang="en-US" b="1" u="sng" dirty="0">
                <a:solidFill>
                  <a:srgbClr val="FFFFFF"/>
                </a:solidFill>
                <a:latin typeface="Calibri" pitchFamily="34" charset="0"/>
                <a:ea typeface="Calibri" pitchFamily="34" charset="-122"/>
                <a:cs typeface="Calibri" pitchFamily="34" charset="-120"/>
              </a:rPr>
              <a:t>During Bargaining</a:t>
            </a:r>
            <a:endParaRPr lang="en-US" u="sng" dirty="0"/>
          </a:p>
        </p:txBody>
      </p:sp>
      <p:sp>
        <p:nvSpPr>
          <p:cNvPr id="3" name="Shape 1">
            <a:extLst>
              <a:ext uri="{FF2B5EF4-FFF2-40B4-BE49-F238E27FC236}">
                <a16:creationId xmlns:a16="http://schemas.microsoft.com/office/drawing/2014/main" id="{3DE1DC5B-E777-2DA8-6AC3-817AA334C1A1}"/>
              </a:ext>
            </a:extLst>
          </p:cNvPr>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a:extLst>
              <a:ext uri="{FF2B5EF4-FFF2-40B4-BE49-F238E27FC236}">
                <a16:creationId xmlns:a16="http://schemas.microsoft.com/office/drawing/2014/main" id="{3BE78BFE-FB07-4B89-049D-8F5642E38CAA}"/>
              </a:ext>
            </a:extLst>
          </p:cNvPr>
          <p:cNvSpPr/>
          <p:nvPr/>
        </p:nvSpPr>
        <p:spPr>
          <a:xfrm>
            <a:off x="320040" y="36576"/>
            <a:ext cx="5852160" cy="676656"/>
          </a:xfrm>
          <a:prstGeom prst="rect">
            <a:avLst/>
          </a:prstGeom>
          <a:noFill/>
          <a:ln/>
        </p:spPr>
        <p:txBody>
          <a:bodyPr wrap="square" lIns="0" tIns="0" rIns="0" bIns="0" rtlCol="0" anchor="ctr"/>
          <a:lstStyle/>
          <a:p>
            <a:pPr marL="0" indent="0">
              <a:buNone/>
            </a:pPr>
            <a:endParaRPr lang="en-US" sz="2400" dirty="0"/>
          </a:p>
        </p:txBody>
      </p:sp>
      <p:sp>
        <p:nvSpPr>
          <p:cNvPr id="6" name="Text 4">
            <a:extLst>
              <a:ext uri="{FF2B5EF4-FFF2-40B4-BE49-F238E27FC236}">
                <a16:creationId xmlns:a16="http://schemas.microsoft.com/office/drawing/2014/main" id="{37DE83AC-EE9F-3D53-B308-5C7B7E410D3C}"/>
              </a:ext>
            </a:extLst>
          </p:cNvPr>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a:extLst>
              <a:ext uri="{FF2B5EF4-FFF2-40B4-BE49-F238E27FC236}">
                <a16:creationId xmlns:a16="http://schemas.microsoft.com/office/drawing/2014/main" id="{65408379-18D6-F1EB-DD55-117DB719899B}"/>
              </a:ext>
            </a:extLst>
          </p:cNvPr>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&amp; Lavitt / </a:t>
            </a:r>
            <a:r>
              <a:rPr lang="en-US" sz="800" dirty="0" err="1">
                <a:solidFill>
                  <a:srgbClr val="64748B"/>
                </a:solidFill>
                <a:latin typeface="Calibri" pitchFamily="34" charset="0"/>
                <a:ea typeface="Calibri" pitchFamily="34" charset="-122"/>
                <a:cs typeface="Calibri" pitchFamily="34" charset="-120"/>
              </a:rPr>
              <a:t>Emmal</a:t>
            </a:r>
            <a:r>
              <a:rPr lang="en-US" sz="800" dirty="0">
                <a:solidFill>
                  <a:srgbClr val="64748B"/>
                </a:solidFill>
                <a:latin typeface="Calibri" pitchFamily="34" charset="0"/>
                <a:ea typeface="Calibri" pitchFamily="34" charset="-122"/>
                <a:cs typeface="Calibri" pitchFamily="34" charset="-120"/>
              </a:rPr>
              <a:t> Skalbania</a:t>
            </a:r>
          </a:p>
        </p:txBody>
      </p:sp>
      <p:sp>
        <p:nvSpPr>
          <p:cNvPr id="8" name="Text 6">
            <a:extLst>
              <a:ext uri="{FF2B5EF4-FFF2-40B4-BE49-F238E27FC236}">
                <a16:creationId xmlns:a16="http://schemas.microsoft.com/office/drawing/2014/main" id="{2A190935-28E1-0DD1-BC00-F509364FC986}"/>
              </a:ext>
            </a:extLst>
          </p:cNvPr>
          <p:cNvSpPr/>
          <p:nvPr/>
        </p:nvSpPr>
        <p:spPr>
          <a:xfrm>
            <a:off x="320040" y="950976"/>
            <a:ext cx="8458200" cy="924928"/>
          </a:xfrm>
          <a:prstGeom prst="rect">
            <a:avLst/>
          </a:prstGeom>
          <a:noFill/>
          <a:ln/>
        </p:spPr>
        <p:txBody>
          <a:bodyPr wrap="square" rtlCol="0" anchor="ctr"/>
          <a:lstStyle/>
          <a:p>
            <a:pPr marL="0" indent="0">
              <a:buNone/>
            </a:pPr>
            <a:r>
              <a:rPr lang="en-US" sz="2100" b="1" dirty="0">
                <a:solidFill>
                  <a:srgbClr val="1B3A6B"/>
                </a:solidFill>
                <a:latin typeface="Calibri" pitchFamily="34" charset="0"/>
                <a:ea typeface="Calibri" pitchFamily="34" charset="-122"/>
                <a:cs typeface="Calibri" pitchFamily="34" charset="-120"/>
              </a:rPr>
              <a:t>Follow Best Practices and Establish Dedicated Roles for Your Team</a:t>
            </a:r>
            <a:endParaRPr lang="en-US" sz="2100" dirty="0"/>
          </a:p>
        </p:txBody>
      </p:sp>
      <p:sp>
        <p:nvSpPr>
          <p:cNvPr id="9" name="Text 7">
            <a:extLst>
              <a:ext uri="{FF2B5EF4-FFF2-40B4-BE49-F238E27FC236}">
                <a16:creationId xmlns:a16="http://schemas.microsoft.com/office/drawing/2014/main" id="{FF5D899D-30F5-63E0-F067-AD0B1AF67FAF}"/>
              </a:ext>
            </a:extLst>
          </p:cNvPr>
          <p:cNvSpPr/>
          <p:nvPr/>
        </p:nvSpPr>
        <p:spPr>
          <a:xfrm>
            <a:off x="365760" y="1967344"/>
            <a:ext cx="8412480" cy="2746387"/>
          </a:xfrm>
          <a:prstGeom prst="rect">
            <a:avLst/>
          </a:prstGeom>
          <a:noFill/>
          <a:ln/>
        </p:spPr>
        <p:txBody>
          <a:bodyPr wrap="square" rtlCol="0" anchor="t"/>
          <a:lstStyle/>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Spokesperson(s)</a:t>
            </a:r>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Proposal drafter/manager</a:t>
            </a:r>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Active listener/management observer</a:t>
            </a:r>
          </a:p>
          <a:p>
            <a:pPr marL="342900" indent="-342900">
              <a:spcAft>
                <a:spcPts val="600"/>
              </a:spcAft>
              <a:buSzPct val="100000"/>
              <a:buChar char="•"/>
            </a:pPr>
            <a:r>
              <a:rPr lang="en-US" sz="2000" dirty="0">
                <a:solidFill>
                  <a:srgbClr val="334155"/>
                </a:solidFill>
                <a:latin typeface="Calibri" pitchFamily="34" charset="0"/>
                <a:ea typeface="Calibri" pitchFamily="34" charset="-122"/>
                <a:cs typeface="Calibri" pitchFamily="34" charset="-120"/>
              </a:rPr>
              <a:t>Notetaker(s) - will win you cases ten years later!</a:t>
            </a:r>
          </a:p>
        </p:txBody>
      </p:sp>
    </p:spTree>
    <p:extLst>
      <p:ext uri="{BB962C8B-B14F-4D97-AF65-F5344CB8AC3E}">
        <p14:creationId xmlns:p14="http://schemas.microsoft.com/office/powerpoint/2010/main" val="325613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4F6FA"/>
        </a:solidFill>
        <a:effectLst/>
      </p:bgPr>
    </p:bg>
    <p:spTree>
      <p:nvGrpSpPr>
        <p:cNvPr id="1" name=""/>
        <p:cNvGrpSpPr/>
        <p:nvPr/>
      </p:nvGrpSpPr>
      <p:grpSpPr>
        <a:xfrm>
          <a:off x="0" y="0"/>
          <a:ext cx="0" cy="0"/>
          <a:chOff x="0" y="0"/>
          <a:chExt cx="0" cy="0"/>
        </a:xfrm>
      </p:grpSpPr>
      <p:sp>
        <p:nvSpPr>
          <p:cNvPr id="2" name="Shape 0"/>
          <p:cNvSpPr/>
          <p:nvPr/>
        </p:nvSpPr>
        <p:spPr>
          <a:xfrm>
            <a:off x="91440" y="0"/>
            <a:ext cx="9144000" cy="749808"/>
          </a:xfrm>
          <a:prstGeom prst="rect">
            <a:avLst/>
          </a:prstGeom>
          <a:solidFill>
            <a:srgbClr val="1B3A6B"/>
          </a:solidFill>
          <a:ln w="12700">
            <a:solidFill>
              <a:srgbClr val="1B3A6B"/>
            </a:solidFill>
            <a:prstDash val="solid"/>
          </a:ln>
        </p:spPr>
        <p:txBody>
          <a:bodyPr/>
          <a:lstStyle/>
          <a:p>
            <a:endParaRPr lang="en-US"/>
          </a:p>
        </p:txBody>
      </p:sp>
      <p:sp>
        <p:nvSpPr>
          <p:cNvPr id="3" name="Shape 1"/>
          <p:cNvSpPr/>
          <p:nvPr/>
        </p:nvSpPr>
        <p:spPr>
          <a:xfrm>
            <a:off x="0" y="704088"/>
            <a:ext cx="9144000" cy="45720"/>
          </a:xfrm>
          <a:prstGeom prst="rect">
            <a:avLst/>
          </a:prstGeom>
          <a:solidFill>
            <a:srgbClr val="C8972E"/>
          </a:solidFill>
          <a:ln w="12700">
            <a:solidFill>
              <a:srgbClr val="C8972E"/>
            </a:solidFill>
            <a:prstDash val="solid"/>
          </a:ln>
        </p:spPr>
        <p:txBody>
          <a:bodyPr/>
          <a:lstStyle/>
          <a:p>
            <a:endParaRPr lang="en-US"/>
          </a:p>
        </p:txBody>
      </p:sp>
      <p:sp>
        <p:nvSpPr>
          <p:cNvPr id="4" name="Text 2"/>
          <p:cNvSpPr/>
          <p:nvPr/>
        </p:nvSpPr>
        <p:spPr>
          <a:xfrm>
            <a:off x="320039" y="36576"/>
            <a:ext cx="8040189" cy="676656"/>
          </a:xfrm>
          <a:prstGeom prst="rect">
            <a:avLst/>
          </a:prstGeom>
          <a:noFill/>
          <a:ln/>
        </p:spPr>
        <p:txBody>
          <a:bodyPr wrap="square" lIns="0" tIns="0" rIns="0" bIns="0" rtlCol="0" anchor="ctr"/>
          <a:lstStyle/>
          <a:p>
            <a:pPr marL="0" indent="0">
              <a:buNone/>
            </a:pPr>
            <a:r>
              <a:rPr lang="en-US" sz="2400" b="1" dirty="0">
                <a:solidFill>
                  <a:srgbClr val="FFFFFF"/>
                </a:solidFill>
                <a:latin typeface="Calibri" pitchFamily="34" charset="0"/>
                <a:ea typeface="Calibri" pitchFamily="34" charset="-122"/>
                <a:cs typeface="Calibri" pitchFamily="34" charset="-120"/>
              </a:rPr>
              <a:t>Role of bargaining history in determining the parties’ intent</a:t>
            </a:r>
            <a:endParaRPr lang="en-US" sz="2400" dirty="0"/>
          </a:p>
        </p:txBody>
      </p:sp>
      <p:sp>
        <p:nvSpPr>
          <p:cNvPr id="6" name="Text 4"/>
          <p:cNvSpPr/>
          <p:nvPr/>
        </p:nvSpPr>
        <p:spPr>
          <a:xfrm>
            <a:off x="6675120" y="91440"/>
            <a:ext cx="2377440" cy="566928"/>
          </a:xfrm>
          <a:prstGeom prst="rect">
            <a:avLst/>
          </a:prstGeom>
          <a:noFill/>
          <a:ln/>
        </p:spPr>
        <p:txBody>
          <a:bodyPr wrap="square" lIns="25400" tIns="25400" rIns="25400" bIns="25400" rtlCol="0" anchor="ctr"/>
          <a:lstStyle/>
          <a:p>
            <a:pPr marL="0" indent="0" algn="ctr">
              <a:buNone/>
            </a:pPr>
            <a:endParaRPr lang="en-US" sz="1000" dirty="0"/>
          </a:p>
        </p:txBody>
      </p:sp>
      <p:sp>
        <p:nvSpPr>
          <p:cNvPr id="7" name="Text 5"/>
          <p:cNvSpPr/>
          <p:nvPr/>
        </p:nvSpPr>
        <p:spPr>
          <a:xfrm>
            <a:off x="0" y="4869180"/>
            <a:ext cx="9144000" cy="274320"/>
          </a:xfrm>
          <a:prstGeom prst="rect">
            <a:avLst/>
          </a:prstGeom>
          <a:noFill/>
          <a:ln/>
        </p:spPr>
        <p:txBody>
          <a:bodyPr wrap="square" lIns="0" tIns="0" rIns="0" bIns="0" rtlCol="0" anchor="ctr"/>
          <a:lstStyle/>
          <a:p>
            <a:pPr marL="0" indent="0" algn="ctr">
              <a:buNone/>
            </a:pPr>
            <a:r>
              <a:rPr lang="en-US" sz="800" dirty="0">
                <a:solidFill>
                  <a:srgbClr val="64748B"/>
                </a:solidFill>
                <a:latin typeface="Calibri" pitchFamily="34" charset="0"/>
                <a:ea typeface="Calibri" pitchFamily="34" charset="-122"/>
                <a:cs typeface="Calibri" pitchFamily="34" charset="-120"/>
              </a:rPr>
              <a:t>WSCFF Educational Seminar  |  April 2026  |  Tedesco Law Group / Barnard Iglitzin / Emmal Skalbania</a:t>
            </a:r>
            <a:endParaRPr lang="en-US" sz="800" dirty="0"/>
          </a:p>
        </p:txBody>
      </p:sp>
      <p:sp>
        <p:nvSpPr>
          <p:cNvPr id="8" name="Shape 6"/>
          <p:cNvSpPr/>
          <p:nvPr/>
        </p:nvSpPr>
        <p:spPr>
          <a:xfrm>
            <a:off x="320040" y="841248"/>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9" name="Shape 7"/>
          <p:cNvSpPr/>
          <p:nvPr/>
        </p:nvSpPr>
        <p:spPr>
          <a:xfrm>
            <a:off x="320040" y="841248"/>
            <a:ext cx="530352" cy="1188720"/>
          </a:xfrm>
          <a:prstGeom prst="rect">
            <a:avLst/>
          </a:prstGeom>
          <a:solidFill>
            <a:srgbClr val="1B3A6B"/>
          </a:solidFill>
          <a:ln w="12700">
            <a:solidFill>
              <a:srgbClr val="1B3A6B"/>
            </a:solidFill>
            <a:prstDash val="solid"/>
          </a:ln>
        </p:spPr>
        <p:txBody>
          <a:bodyPr/>
          <a:lstStyle/>
          <a:p>
            <a:endParaRPr lang="en-US"/>
          </a:p>
        </p:txBody>
      </p:sp>
      <p:sp>
        <p:nvSpPr>
          <p:cNvPr id="10" name="Text 8"/>
          <p:cNvSpPr/>
          <p:nvPr/>
        </p:nvSpPr>
        <p:spPr>
          <a:xfrm>
            <a:off x="320040" y="841248"/>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1</a:t>
            </a:r>
            <a:endParaRPr lang="en-US" sz="2800" dirty="0"/>
          </a:p>
        </p:txBody>
      </p:sp>
      <p:sp>
        <p:nvSpPr>
          <p:cNvPr id="11" name="Text 9"/>
          <p:cNvSpPr/>
          <p:nvPr/>
        </p:nvSpPr>
        <p:spPr>
          <a:xfrm>
            <a:off x="932688" y="914400"/>
            <a:ext cx="7863840" cy="438912"/>
          </a:xfrm>
          <a:prstGeom prst="rect">
            <a:avLst/>
          </a:prstGeom>
          <a:noFill/>
          <a:ln/>
        </p:spPr>
        <p:txBody>
          <a:bodyPr wrap="square" lIns="0" tIns="0" rIns="0" bIns="0" rtlCol="0" anchor="ctr"/>
          <a:lstStyle/>
          <a:p>
            <a:pPr marL="0" indent="0">
              <a:buNone/>
            </a:pPr>
            <a:r>
              <a:rPr lang="en-US" sz="1800" b="1" dirty="0">
                <a:solidFill>
                  <a:srgbClr val="1B3A6B"/>
                </a:solidFill>
                <a:latin typeface="Calibri" pitchFamily="34" charset="0"/>
                <a:ea typeface="Calibri" pitchFamily="34" charset="-122"/>
                <a:cs typeface="Calibri" pitchFamily="34" charset="-120"/>
              </a:rPr>
              <a:t>The Arbitrator should enforce clear and unmistakable contract language.</a:t>
            </a:r>
            <a:endParaRPr lang="en-US" sz="1800" dirty="0"/>
          </a:p>
        </p:txBody>
      </p:sp>
      <p:sp>
        <p:nvSpPr>
          <p:cNvPr id="12" name="Text 10"/>
          <p:cNvSpPr/>
          <p:nvPr/>
        </p:nvSpPr>
        <p:spPr>
          <a:xfrm>
            <a:off x="932688" y="1288002"/>
            <a:ext cx="7863840" cy="731520"/>
          </a:xfrm>
          <a:prstGeom prst="rect">
            <a:avLst/>
          </a:prstGeom>
          <a:noFill/>
          <a:ln/>
        </p:spPr>
        <p:txBody>
          <a:bodyPr wrap="square" rtlCol="0" anchor="t"/>
          <a:lstStyle/>
          <a:p>
            <a:pPr marL="0" indent="0">
              <a:buNone/>
            </a:pPr>
            <a:r>
              <a:rPr lang="en-US" sz="1400" dirty="0">
                <a:solidFill>
                  <a:srgbClr val="334155"/>
                </a:solidFill>
                <a:latin typeface="Calibri" pitchFamily="34" charset="0"/>
                <a:ea typeface="Calibri" pitchFamily="34" charset="-122"/>
                <a:cs typeface="Calibri" pitchFamily="34" charset="-120"/>
              </a:rPr>
              <a:t>“[I]f the words of a contract are plain and clear, conveying a distinct idea, there is no occasion to resort to interpretation, and their meaning is to be derived entirely from the nature of the language used.” </a:t>
            </a:r>
            <a:r>
              <a:rPr lang="en-US" sz="1400" dirty="0" err="1">
                <a:solidFill>
                  <a:srgbClr val="334155"/>
                </a:solidFill>
                <a:latin typeface="Calibri" pitchFamily="34" charset="0"/>
                <a:ea typeface="Calibri" pitchFamily="34" charset="-122"/>
                <a:cs typeface="Calibri" pitchFamily="34" charset="-120"/>
              </a:rPr>
              <a:t>Elkouri</a:t>
            </a:r>
            <a:r>
              <a:rPr lang="en-US" sz="1400" dirty="0">
                <a:solidFill>
                  <a:srgbClr val="334155"/>
                </a:solidFill>
                <a:latin typeface="Calibri" pitchFamily="34" charset="0"/>
                <a:ea typeface="Calibri" pitchFamily="34" charset="-122"/>
                <a:cs typeface="Calibri" pitchFamily="34" charset="-120"/>
              </a:rPr>
              <a:t> &amp; </a:t>
            </a:r>
            <a:r>
              <a:rPr lang="en-US" sz="1400" dirty="0" err="1">
                <a:solidFill>
                  <a:srgbClr val="334155"/>
                </a:solidFill>
                <a:latin typeface="Calibri" pitchFamily="34" charset="0"/>
                <a:ea typeface="Calibri" pitchFamily="34" charset="-122"/>
                <a:cs typeface="Calibri" pitchFamily="34" charset="-120"/>
              </a:rPr>
              <a:t>Elkouri</a:t>
            </a:r>
            <a:r>
              <a:rPr lang="en-US" sz="1400" dirty="0">
                <a:solidFill>
                  <a:srgbClr val="334155"/>
                </a:solidFill>
                <a:latin typeface="Calibri" pitchFamily="34" charset="0"/>
                <a:ea typeface="Calibri" pitchFamily="34" charset="-122"/>
                <a:cs typeface="Calibri" pitchFamily="34" charset="-120"/>
              </a:rPr>
              <a:t>, </a:t>
            </a:r>
            <a:r>
              <a:rPr lang="en-US" sz="1400" i="1" dirty="0">
                <a:solidFill>
                  <a:srgbClr val="334155"/>
                </a:solidFill>
                <a:latin typeface="Calibri" pitchFamily="34" charset="0"/>
                <a:ea typeface="Calibri" pitchFamily="34" charset="-122"/>
                <a:cs typeface="Calibri" pitchFamily="34" charset="-120"/>
              </a:rPr>
              <a:t>How Arbitration Works</a:t>
            </a:r>
            <a:r>
              <a:rPr lang="en-US" sz="1400" dirty="0">
                <a:solidFill>
                  <a:srgbClr val="334155"/>
                </a:solidFill>
                <a:latin typeface="Calibri" pitchFamily="34" charset="0"/>
                <a:ea typeface="Calibri" pitchFamily="34" charset="-122"/>
                <a:cs typeface="Calibri" pitchFamily="34" charset="-120"/>
              </a:rPr>
              <a:t>, 9.2.A. (BNA, 2021).</a:t>
            </a:r>
            <a:endParaRPr lang="en-US" sz="1400" dirty="0"/>
          </a:p>
        </p:txBody>
      </p:sp>
      <p:sp>
        <p:nvSpPr>
          <p:cNvPr id="13" name="Shape 11"/>
          <p:cNvSpPr/>
          <p:nvPr/>
        </p:nvSpPr>
        <p:spPr>
          <a:xfrm>
            <a:off x="320040" y="2139696"/>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4" name="Shape 12"/>
          <p:cNvSpPr/>
          <p:nvPr/>
        </p:nvSpPr>
        <p:spPr>
          <a:xfrm>
            <a:off x="320040" y="2139696"/>
            <a:ext cx="530352" cy="1188720"/>
          </a:xfrm>
          <a:prstGeom prst="rect">
            <a:avLst/>
          </a:prstGeom>
          <a:solidFill>
            <a:srgbClr val="C8972E"/>
          </a:solidFill>
          <a:ln w="12700">
            <a:solidFill>
              <a:srgbClr val="C8972E"/>
            </a:solidFill>
            <a:prstDash val="solid"/>
          </a:ln>
        </p:spPr>
        <p:txBody>
          <a:bodyPr/>
          <a:lstStyle/>
          <a:p>
            <a:endParaRPr lang="en-US"/>
          </a:p>
        </p:txBody>
      </p:sp>
      <p:sp>
        <p:nvSpPr>
          <p:cNvPr id="15" name="Text 13"/>
          <p:cNvSpPr/>
          <p:nvPr/>
        </p:nvSpPr>
        <p:spPr>
          <a:xfrm>
            <a:off x="320040" y="2139696"/>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2</a:t>
            </a:r>
            <a:endParaRPr lang="en-US" sz="2800" dirty="0"/>
          </a:p>
        </p:txBody>
      </p:sp>
      <p:sp>
        <p:nvSpPr>
          <p:cNvPr id="16" name="Text 14"/>
          <p:cNvSpPr/>
          <p:nvPr/>
        </p:nvSpPr>
        <p:spPr>
          <a:xfrm>
            <a:off x="932688" y="2212848"/>
            <a:ext cx="7863840" cy="438912"/>
          </a:xfrm>
          <a:prstGeom prst="rect">
            <a:avLst/>
          </a:prstGeom>
          <a:noFill/>
          <a:ln/>
        </p:spPr>
        <p:txBody>
          <a:bodyPr wrap="square" lIns="0" tIns="0" rIns="0" bIns="0" rtlCol="0" anchor="ctr"/>
          <a:lstStyle/>
          <a:p>
            <a:pPr marL="0" indent="0">
              <a:buNone/>
            </a:pPr>
            <a:r>
              <a:rPr lang="en-US" sz="1800" b="1" dirty="0">
                <a:solidFill>
                  <a:srgbClr val="92400E"/>
                </a:solidFill>
                <a:latin typeface="Calibri" pitchFamily="34" charset="0"/>
                <a:ea typeface="Calibri" pitchFamily="34" charset="-122"/>
                <a:cs typeface="Calibri" pitchFamily="34" charset="-120"/>
              </a:rPr>
              <a:t>If contract language is ambiguous, is there a binding past practice?</a:t>
            </a:r>
            <a:endParaRPr lang="en-US" sz="1800" dirty="0"/>
          </a:p>
        </p:txBody>
      </p:sp>
      <p:sp>
        <p:nvSpPr>
          <p:cNvPr id="17" name="Text 15"/>
          <p:cNvSpPr/>
          <p:nvPr/>
        </p:nvSpPr>
        <p:spPr>
          <a:xfrm>
            <a:off x="932688" y="2651760"/>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Elkouri test: (1) unequivocal; (2) clearly enunciated &amp; acted upon; (3) ascertainable over a reasonable time as fixed &amp; accepted.</a:t>
            </a:r>
            <a:endParaRPr lang="en-US" sz="1650" dirty="0"/>
          </a:p>
        </p:txBody>
      </p:sp>
      <p:sp>
        <p:nvSpPr>
          <p:cNvPr id="18" name="Shape 16"/>
          <p:cNvSpPr/>
          <p:nvPr/>
        </p:nvSpPr>
        <p:spPr>
          <a:xfrm>
            <a:off x="320040" y="3438144"/>
            <a:ext cx="8503920" cy="1188720"/>
          </a:xfrm>
          <a:prstGeom prst="rect">
            <a:avLst/>
          </a:prstGeom>
          <a:solidFill>
            <a:srgbClr val="FFFFFF"/>
          </a:solidFill>
          <a:ln w="12700">
            <a:solidFill>
              <a:srgbClr val="CBD5E1"/>
            </a:solidFill>
            <a:prstDash val="solid"/>
          </a:ln>
          <a:effectLst>
            <a:outerShdw blurRad="38100" dist="12700" dir="8100000" algn="bl" rotWithShape="0">
              <a:srgbClr val="000000">
                <a:alpha val="8000"/>
              </a:srgbClr>
            </a:outerShdw>
          </a:effectLst>
        </p:spPr>
        <p:txBody>
          <a:bodyPr/>
          <a:lstStyle/>
          <a:p>
            <a:endParaRPr lang="en-US"/>
          </a:p>
        </p:txBody>
      </p:sp>
      <p:sp>
        <p:nvSpPr>
          <p:cNvPr id="19" name="Shape 17"/>
          <p:cNvSpPr/>
          <p:nvPr/>
        </p:nvSpPr>
        <p:spPr>
          <a:xfrm>
            <a:off x="320040" y="3438144"/>
            <a:ext cx="530352" cy="1188720"/>
          </a:xfrm>
          <a:prstGeom prst="rect">
            <a:avLst/>
          </a:prstGeom>
          <a:solidFill>
            <a:srgbClr val="B91C1C"/>
          </a:solidFill>
          <a:ln w="12700">
            <a:solidFill>
              <a:srgbClr val="B91C1C"/>
            </a:solidFill>
            <a:prstDash val="solid"/>
          </a:ln>
        </p:spPr>
        <p:txBody>
          <a:bodyPr/>
          <a:lstStyle/>
          <a:p>
            <a:endParaRPr lang="en-US"/>
          </a:p>
        </p:txBody>
      </p:sp>
      <p:sp>
        <p:nvSpPr>
          <p:cNvPr id="20" name="Text 18"/>
          <p:cNvSpPr/>
          <p:nvPr/>
        </p:nvSpPr>
        <p:spPr>
          <a:xfrm>
            <a:off x="320040" y="3438144"/>
            <a:ext cx="530352" cy="1188720"/>
          </a:xfrm>
          <a:prstGeom prst="rect">
            <a:avLst/>
          </a:prstGeom>
          <a:noFill/>
          <a:ln/>
        </p:spPr>
        <p:txBody>
          <a:bodyPr wrap="square" lIns="0" tIns="0" rIns="0" bIns="0" rtlCol="0" anchor="ctr"/>
          <a:lstStyle/>
          <a:p>
            <a:pPr marL="0" indent="0" algn="ctr">
              <a:buNone/>
            </a:pPr>
            <a:r>
              <a:rPr lang="en-US" sz="2800" b="1" dirty="0">
                <a:solidFill>
                  <a:srgbClr val="FFFFFF"/>
                </a:solidFill>
                <a:latin typeface="Calibri" pitchFamily="34" charset="0"/>
                <a:ea typeface="Calibri" pitchFamily="34" charset="-122"/>
                <a:cs typeface="Calibri" pitchFamily="34" charset="-120"/>
              </a:rPr>
              <a:t>3</a:t>
            </a:r>
            <a:endParaRPr lang="en-US" sz="2800" dirty="0"/>
          </a:p>
        </p:txBody>
      </p:sp>
      <p:sp>
        <p:nvSpPr>
          <p:cNvPr id="21" name="Text 19"/>
          <p:cNvSpPr/>
          <p:nvPr/>
        </p:nvSpPr>
        <p:spPr>
          <a:xfrm>
            <a:off x="932688" y="3511296"/>
            <a:ext cx="7863840" cy="438912"/>
          </a:xfrm>
          <a:prstGeom prst="rect">
            <a:avLst/>
          </a:prstGeom>
          <a:noFill/>
          <a:ln/>
        </p:spPr>
        <p:txBody>
          <a:bodyPr wrap="square" lIns="0" tIns="0" rIns="0" bIns="0" rtlCol="0" anchor="ctr"/>
          <a:lstStyle/>
          <a:p>
            <a:pPr marL="0" indent="0">
              <a:buNone/>
            </a:pPr>
            <a:r>
              <a:rPr lang="en-US" b="1" dirty="0">
                <a:solidFill>
                  <a:srgbClr val="B91C1C"/>
                </a:solidFill>
                <a:latin typeface="Calibri" pitchFamily="34" charset="0"/>
                <a:ea typeface="Calibri" pitchFamily="34" charset="-122"/>
                <a:cs typeface="Calibri" pitchFamily="34" charset="-120"/>
              </a:rPr>
              <a:t>If contract language is ambiguous, pre-contract negotiations aid interpretation. </a:t>
            </a:r>
            <a:endParaRPr lang="en-US" sz="1800" dirty="0"/>
          </a:p>
        </p:txBody>
      </p:sp>
      <p:sp>
        <p:nvSpPr>
          <p:cNvPr id="22" name="Text 20"/>
          <p:cNvSpPr/>
          <p:nvPr/>
        </p:nvSpPr>
        <p:spPr>
          <a:xfrm>
            <a:off x="932688" y="3950208"/>
            <a:ext cx="7863840" cy="621792"/>
          </a:xfrm>
          <a:prstGeom prst="rect">
            <a:avLst/>
          </a:prstGeom>
          <a:noFill/>
          <a:ln/>
        </p:spPr>
        <p:txBody>
          <a:bodyPr wrap="square" rtlCol="0" anchor="t"/>
          <a:lstStyle/>
          <a:p>
            <a:pPr marL="0" indent="0">
              <a:buNone/>
            </a:pPr>
            <a:r>
              <a:rPr lang="en-US" sz="1650" dirty="0">
                <a:solidFill>
                  <a:srgbClr val="334155"/>
                </a:solidFill>
                <a:latin typeface="Calibri" pitchFamily="34" charset="0"/>
                <a:ea typeface="Calibri" pitchFamily="34" charset="-122"/>
                <a:cs typeface="Calibri" pitchFamily="34" charset="-120"/>
              </a:rPr>
              <a:t>Absent evidence to the contrary, Arbitrator will give language the same meaning it was given during negotiations. </a:t>
            </a:r>
            <a:r>
              <a:rPr lang="en-US" sz="1650" b="1" dirty="0">
                <a:solidFill>
                  <a:srgbClr val="334155"/>
                </a:solidFill>
                <a:latin typeface="Calibri" pitchFamily="34" charset="0"/>
                <a:ea typeface="Calibri" pitchFamily="34" charset="-122"/>
                <a:cs typeface="Calibri" pitchFamily="34" charset="-120"/>
              </a:rPr>
              <a:t>Only expressed statements matter, not subjective intent</a:t>
            </a:r>
            <a:r>
              <a:rPr lang="en-US" sz="1650" dirty="0">
                <a:solidFill>
                  <a:srgbClr val="334155"/>
                </a:solidFill>
                <a:latin typeface="Calibri" pitchFamily="34" charset="0"/>
                <a:ea typeface="Calibri" pitchFamily="34" charset="-122"/>
                <a:cs typeface="Calibri" pitchFamily="34" charset="-120"/>
              </a:rPr>
              <a:t>.</a:t>
            </a:r>
            <a:endParaRPr lang="en-US" sz="1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C4796B6D17554BA0F852F85E93CE29" ma:contentTypeVersion="19" ma:contentTypeDescription="Create a new document." ma:contentTypeScope="" ma:versionID="491ba794682e5d526ec0ae1f588ce1a3">
  <xsd:schema xmlns:xsd="http://www.w3.org/2001/XMLSchema" xmlns:xs="http://www.w3.org/2001/XMLSchema" xmlns:p="http://schemas.microsoft.com/office/2006/metadata/properties" xmlns:ns2="d758e033-8139-44f6-bc10-eacfe960665e" xmlns:ns3="55606061-87cb-448c-b305-78d78386a8a3" targetNamespace="http://schemas.microsoft.com/office/2006/metadata/properties" ma:root="true" ma:fieldsID="efa918038db8a778891ef7b4e8f5ddfc" ns2:_="" ns3:_="">
    <xsd:import namespace="d758e033-8139-44f6-bc10-eacfe960665e"/>
    <xsd:import namespace="55606061-87cb-448c-b305-78d78386a8a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58e033-8139-44f6-bc10-eacfe96066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ff353397-9acf-49be-8929-94e98c159d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606061-87cb-448c-b305-78d78386a8a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aa55491-3e54-4174-853c-b7b0e4a120c8}" ma:internalName="TaxCatchAll" ma:showField="CatchAllData" ma:web="55606061-87cb-448c-b305-78d78386a8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758e033-8139-44f6-bc10-eacfe960665e">
      <Terms xmlns="http://schemas.microsoft.com/office/infopath/2007/PartnerControls"/>
    </lcf76f155ced4ddcb4097134ff3c332f>
    <TaxCatchAll xmlns="55606061-87cb-448c-b305-78d78386a8a3" xsi:nil="true"/>
  </documentManagement>
</p:properties>
</file>

<file path=customXml/itemProps1.xml><?xml version="1.0" encoding="utf-8"?>
<ds:datastoreItem xmlns:ds="http://schemas.openxmlformats.org/officeDocument/2006/customXml" ds:itemID="{0CD44AC1-0E00-413F-8D55-8D33B0E1712B}"/>
</file>

<file path=customXml/itemProps2.xml><?xml version="1.0" encoding="utf-8"?>
<ds:datastoreItem xmlns:ds="http://schemas.openxmlformats.org/officeDocument/2006/customXml" ds:itemID="{344AB79D-98C8-4E4E-BFB2-0FB8C4A5DDF0}"/>
</file>

<file path=customXml/itemProps3.xml><?xml version="1.0" encoding="utf-8"?>
<ds:datastoreItem xmlns:ds="http://schemas.openxmlformats.org/officeDocument/2006/customXml" ds:itemID="{77894BDA-76D1-4006-A7FE-1E18578114BD}"/>
</file>

<file path=docProps/app.xml><?xml version="1.0" encoding="utf-8"?>
<Properties xmlns="http://schemas.openxmlformats.org/officeDocument/2006/extended-properties" xmlns:vt="http://schemas.openxmlformats.org/officeDocument/2006/docPropsVTypes">
  <TotalTime>876</TotalTime>
  <Words>5082</Words>
  <Application>Microsoft Office PowerPoint</Application>
  <PresentationFormat>On-screen Show (16:9)</PresentationFormat>
  <Paragraphs>547</Paragraphs>
  <Slides>61</Slides>
  <Notes>61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61</vt:i4>
      </vt:variant>
    </vt:vector>
  </HeadingPairs>
  <TitlesOfParts>
    <vt:vector size="65"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Have a Contract, Now What? — WSCFF 2026</dc:title>
  <dc:subject>PptxGenJS Presentation</dc:subject>
  <dc:creator>PptxGenJS</dc:creator>
  <cp:lastModifiedBy>Jennifer Robbins</cp:lastModifiedBy>
  <cp:revision>10</cp:revision>
  <dcterms:created xsi:type="dcterms:W3CDTF">2026-03-28T16:55:15Z</dcterms:created>
  <dcterms:modified xsi:type="dcterms:W3CDTF">2026-04-08T04:25:33Z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0x010100ACC4796B6D17554BA0F852F85E93CE29</vt:lpwstr>
  </property>
</Properties>
</file>