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61" r:id="rId3"/>
    <p:sldId id="278" r:id="rId4"/>
    <p:sldId id="262" r:id="rId5"/>
    <p:sldId id="277" r:id="rId6"/>
    <p:sldId id="258" r:id="rId7"/>
    <p:sldId id="271" r:id="rId8"/>
    <p:sldId id="272" r:id="rId9"/>
    <p:sldId id="273" r:id="rId10"/>
    <p:sldId id="275" r:id="rId11"/>
    <p:sldId id="259" r:id="rId12"/>
    <p:sldId id="280" r:id="rId13"/>
    <p:sldId id="266" r:id="rId14"/>
    <p:sldId id="279" r:id="rId15"/>
    <p:sldId id="267" r:id="rId16"/>
    <p:sldId id="268" r:id="rId17"/>
    <p:sldId id="281" r:id="rId18"/>
    <p:sldId id="269" r:id="rId19"/>
    <p:sldId id="282" r:id="rId20"/>
    <p:sldId id="264" r:id="rId21"/>
    <p:sldId id="286" r:id="rId22"/>
    <p:sldId id="263" r:id="rId23"/>
    <p:sldId id="287" r:id="rId24"/>
    <p:sldId id="283" r:id="rId25"/>
    <p:sldId id="265" r:id="rId26"/>
    <p:sldId id="270" r:id="rId27"/>
    <p:sldId id="284" r:id="rId28"/>
    <p:sldId id="288" r:id="rId29"/>
    <p:sldId id="295" r:id="rId30"/>
    <p:sldId id="289" r:id="rId31"/>
    <p:sldId id="29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88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2" autoAdjust="0"/>
    <p:restoredTop sz="86400"/>
  </p:normalViewPr>
  <p:slideViewPr>
    <p:cSldViewPr snapToGrid="0" snapToObjects="1" showGuides="1">
      <p:cViewPr varScale="1">
        <p:scale>
          <a:sx n="111" d="100"/>
          <a:sy n="111" d="100"/>
        </p:scale>
        <p:origin x="42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CAC15-647E-7946-99F6-201884ADFE42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CEE4A-45FD-8345-BCCB-C3C494804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75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CEE4A-45FD-8345-BCCB-C3C4948042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225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CEE4A-45FD-8345-BCCB-C3C4948042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08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53A8C-1140-A8BA-CC96-BF38DDC6B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B1DCE6-6460-AC3B-4F8F-632BC488F4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416554-2AAE-8301-B0D0-FE07054A19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9DE1B8-6C17-449D-60D0-750EB1B9E6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CEE4A-45FD-8345-BCCB-C3C4948042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136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8FBC4-8501-57E9-66AD-6264AD538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C79645-4AB1-9993-24CF-556A535D12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3E4869-F5F2-59DC-C046-38B61D6A9B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5A002A-F31C-B03C-9F23-2F9E83DE06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CEE4A-45FD-8345-BCCB-C3C4948042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5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46CA5-2BCC-3B4F-C39D-7BCCE4D25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24600B-D3BB-EBC9-84DF-1625444F43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D94E04-1E9D-52EC-0074-7DDF64ADD5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6CD25-D02D-9508-F0EF-A788CD0709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CEE4A-45FD-8345-BCCB-C3C4948042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53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24EA0-C1AB-47B6-1614-3788FD24B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1D4EEE-11EC-EF79-F0C0-49D4F8A10D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DE00FB-1E41-35ED-7319-15FFFD0453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ECD860-A799-8DCA-EC10-8F2689347C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CEE4A-45FD-8345-BCCB-C3C4948042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145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CFCB3-5915-4810-745F-9CE1C8B61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C75492-A980-C698-94DB-1EACB4E8C6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743B7A-5E99-8824-EC5A-AA4A834541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C44296-1BA1-CE20-5533-EFBD17516F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CEE4A-45FD-8345-BCCB-C3C4948042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489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597948-F12C-A272-8047-FA084F8BD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8931D8-79F0-2706-2649-1397A5261D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C12B11-83B9-F1BF-12C5-06658A7ED3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C251AE-ADA3-5EDF-745C-B206FA769F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CEE4A-45FD-8345-BCCB-C3C4948042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286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C3A44-810F-C91B-3F75-E12DD9AE3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27F852-A1D9-E323-0C6D-BB7629B4CF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4B3E4C-EB98-077F-5D1D-7686FB3E53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6F34D-DB6C-F6D1-2B3C-907DC5A1D2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CEE4A-45FD-8345-BCCB-C3C4948042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549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B1EBB-66C2-9B7F-8DE3-847B13037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280F03-77CD-F2A5-18B3-AC886BBBDD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585761-AC20-496F-0BF3-CE6B507BFB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64EC5-CE60-7747-4B2F-4308568530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CEE4A-45FD-8345-BCCB-C3C4948042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50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F329F-7094-8AD2-14B2-08640402F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4CC67E-F72A-7940-57E6-837D322F1D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1795C7-08FD-1563-AE8B-04A73E8AFE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F5974-3173-696A-B3FE-358921B24E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CEE4A-45FD-8345-BCCB-C3C4948042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57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CEE4A-45FD-8345-BCCB-C3C4948042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796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91BAD-5150-2C75-40FD-C2AD04BA1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77E14D-B22D-6B33-7182-CB3279F348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7A0F6A-1B87-BB45-EC93-B40A3E5690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F10ECE-3E4B-D8E1-F896-EBE214FF5F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CEE4A-45FD-8345-BCCB-C3C4948042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514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3CF45-2D71-1C4F-561B-D5768DB82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A8727C-97DD-7CA1-6404-7B91C23219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331E96-3A5E-FE47-EE0F-A8B2C43680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28C159-4672-3355-7D09-F9693B1F2F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CEE4A-45FD-8345-BCCB-C3C49480429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648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DFD74-448F-F539-0A29-3CE2CED26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7662E0-7BDD-B1A5-2851-CFC6086A3B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C9729E-D7FA-174B-4B9F-0EFC94062D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A7400B-7B7C-FA98-CC16-1A26E3EB8F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CEE4A-45FD-8345-BCCB-C3C49480429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762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B6D8B-D7AD-4D08-82E5-BC41F260C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DB1CD7-79E9-74A2-DB68-176EC7F7DD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C0BCB4-17AE-BF1C-892B-2474E2A5E1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967AE7-6634-3530-1D4B-2248AB4DA7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CEE4A-45FD-8345-BCCB-C3C49480429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50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9D367C-CF52-019E-D3F5-6C65A4876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B93D3F-B4E4-1686-93A9-B62C97A622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DD8602-315E-AED8-4FE0-EBEFEC1775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A67C7B-7718-4EA3-6BE5-8B53720A1D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CEE4A-45FD-8345-BCCB-C3C49480429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020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DA6F6-4AB3-A093-B183-1EA260824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33D603-DD8F-82D8-FD30-A7C6655143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AB114D-A419-D95E-58E3-919EAFE48A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41D87-1762-C3BA-A559-857876AD5D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CEE4A-45FD-8345-BCCB-C3C49480429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521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5E041-F8F3-786C-89B7-E61FBCCDD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73D98C-D86C-B9F9-AB02-F8FB547AF7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48112E-B4E4-81FC-80BA-E44E1F483C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29043B-2C02-00C3-B766-D5367E0222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CEE4A-45FD-8345-BCCB-C3C49480429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197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12095-E190-7E59-B7DA-4E6C62D32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91FE11-8D35-68F7-F02F-678AF4B254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EDC927-B797-361B-7C46-D443ECF9F8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87A4F-422F-678D-DCC2-B08A560C48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CEE4A-45FD-8345-BCCB-C3C49480429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544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ECF28-8141-394E-8386-7C07CFB58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19F673-C1AC-69F8-5704-96C15FAC92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4B5CCE-8DCD-5C04-4580-5D21B7E6D1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ABDCF8-501D-99DD-992D-8F12970B63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CEE4A-45FD-8345-BCCB-C3C49480429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027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9031F-BD30-E8B6-C40D-06D9DC16E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617818-3C4D-F8A4-F440-D5CF90C9B7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0C7CAA-25BC-B08D-29FF-F735E04F26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5B0A1-9A79-DE77-AA0F-D84CEC66DD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CEE4A-45FD-8345-BCCB-C3C49480429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01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C7F50-7650-0EEE-E8A5-13D24AACE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240F92-C565-5CD8-0C03-ED14A63748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F7ADF8-8F00-76D7-B6C6-4CB977FCBA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3CB9A-A320-9030-B537-B43CEAC704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CEE4A-45FD-8345-BCCB-C3C4948042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93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80CF1-81AD-A36A-01DE-58FD47C10C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175599-0BB7-3F44-C34C-8BD19E7988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7D3A2F-49D1-2CD1-C836-141D8D2E21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28A1B-F2FF-8767-9707-DE0B6ACBCA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CEE4A-45FD-8345-BCCB-C3C4948042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6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CEE4A-45FD-8345-BCCB-C3C4948042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38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FD459-E351-2434-7170-35788C308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C72E86-77F9-ABF9-5862-6008FC574A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C9E6C6-1859-878C-A0EC-B4D2AF04F3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E432CE-A5CD-4140-73AF-D2B0C8D82F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CEE4A-45FD-8345-BCCB-C3C4948042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84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7AB22-68E7-9893-80BC-AA2AEE814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F47F74-320D-D115-2FA4-8D708B0CDC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D2FABB-BF01-1670-E0B0-BA87B7652B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A8B268-F45A-2D45-5D07-23CCAE93CB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CEE4A-45FD-8345-BCCB-C3C4948042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06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C03CCF-7CF4-E817-7C57-B3A6DDEB4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36341A-4398-DC11-B35E-481D8C5D87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EB7B5E-B5FC-04A5-5174-E5D8E8B10C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49C908-6D0E-A84A-852E-50021867E3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CEE4A-45FD-8345-BCCB-C3C4948042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70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85F45-FD38-EFB3-AC5C-1E9A6B0B9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63014A-1EA7-E70B-9599-5BB79C701B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344D24-4664-B0CB-DCBC-D638F0650D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10AC8F-5F55-1875-0229-01CAB3C9F1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CEE4A-45FD-8345-BCCB-C3C4948042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52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EA0D4-248C-3640-B431-70193DC6F6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197" y="2709324"/>
            <a:ext cx="4207155" cy="3360735"/>
          </a:xfrm>
        </p:spPr>
        <p:txBody>
          <a:bodyPr anchor="t" anchorCtr="0">
            <a:normAutofit/>
          </a:bodyPr>
          <a:lstStyle>
            <a:lvl1pPr algn="l">
              <a:defRPr sz="3600" b="0" i="0" baseline="0">
                <a:latin typeface="Roboto Medium" pitchFamily="2" charset="0"/>
                <a:ea typeface="Roboto Medium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31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201F1-FE92-3E47-BFCB-FD8DCFD43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AB9478-DD79-C74D-A3B8-D796924B09E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26061"/>
            <a:ext cx="10515600" cy="43934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30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4A195-8C2D-3948-8C57-AC84B968B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83C46-802D-564E-BE15-6DE6A2756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53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4A195-8C2D-3948-8C57-AC84B968B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83C46-802D-564E-BE15-6DE6A2756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49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03">
    <p:bg>
      <p:bgPr>
        <a:solidFill>
          <a:srgbClr val="7888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4A195-8C2D-3948-8C57-AC84B968B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83C46-802D-564E-BE15-6DE6A2756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364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0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4A195-8C2D-3948-8C57-AC84B968B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83C46-802D-564E-BE15-6DE6A2756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39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3C9CC6-791A-C44F-9B3B-EF2352BE6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F786D-214B-F446-BC9D-8759C3373A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93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29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1" r:id="rId4"/>
    <p:sldLayoutId id="2147483652" r:id="rId5"/>
    <p:sldLayoutId id="214748365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Roboto" pitchFamily="2" charset="0"/>
          <a:ea typeface="Roboto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Roboto" pitchFamily="2" charset="0"/>
          <a:ea typeface="Roboto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F52AF-3870-1647-BD85-FA9C0268CB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Politics: The Rules You Should Know</a:t>
            </a:r>
            <a:br>
              <a:rPr lang="en-US" dirty="0"/>
            </a:br>
            <a:br>
              <a:rPr lang="en-US" dirty="0"/>
            </a:br>
            <a:r>
              <a:rPr lang="en-US" sz="2700" dirty="0"/>
              <a:t>WSCFF Ed Seminar</a:t>
            </a:r>
            <a:br>
              <a:rPr lang="en-US" sz="2700" dirty="0"/>
            </a:br>
            <a:r>
              <a:rPr lang="en-US" sz="2700" dirty="0"/>
              <a:t>April 21, 2026</a:t>
            </a:r>
            <a:br>
              <a:rPr lang="en-US" dirty="0"/>
            </a:br>
            <a:br>
              <a:rPr lang="en-US" dirty="0"/>
            </a:br>
            <a:r>
              <a:rPr lang="en-US" sz="2400" dirty="0"/>
              <a:t>Abby Lawlor</a:t>
            </a:r>
            <a:br>
              <a:rPr lang="en-US" sz="2400" dirty="0"/>
            </a:br>
            <a:r>
              <a:rPr lang="en-US" sz="2400" dirty="0"/>
              <a:t>(206) 644-6002</a:t>
            </a:r>
            <a:br>
              <a:rPr lang="en-US" sz="2400" dirty="0"/>
            </a:br>
            <a:r>
              <a:rPr lang="en-US" sz="2400" dirty="0"/>
              <a:t>lawlor@workerlaw.com</a:t>
            </a:r>
          </a:p>
        </p:txBody>
      </p:sp>
      <p:pic>
        <p:nvPicPr>
          <p:cNvPr id="3" name="Picture 2" descr="WSCFF New Logo clean">
            <a:extLst>
              <a:ext uri="{FF2B5EF4-FFF2-40B4-BE49-F238E27FC236}">
                <a16:creationId xmlns:a16="http://schemas.microsoft.com/office/drawing/2014/main" id="{27F86BE1-4923-7138-9BAB-787305400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4648" y="3722586"/>
            <a:ext cx="2596551" cy="2410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82193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147D99-E88B-3379-EF68-2B5B3446E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115-29A9-1737-F847-D1FADD39E2D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/>
              <a:t>Enough about taxes…(for now). </a:t>
            </a:r>
          </a:p>
        </p:txBody>
      </p:sp>
    </p:spTree>
    <p:extLst>
      <p:ext uri="{BB962C8B-B14F-4D97-AF65-F5344CB8AC3E}">
        <p14:creationId xmlns:p14="http://schemas.microsoft.com/office/powerpoint/2010/main" val="2609505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E41C0-9FBF-534B-91FE-6C1229E89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 Campaign Practices Act, RCW 29B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EDE09-48F8-5547-9FF9-D8A0A6EB3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Enforced by the WA Public Disclosure Commission (PDC) with support from the Attorney General’s Office</a:t>
            </a:r>
          </a:p>
          <a:p>
            <a:r>
              <a:rPr lang="en-US" dirty="0"/>
              <a:t>In addition to campaign finance, also addresses state-level lobbying</a:t>
            </a:r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endParaRPr lang="en-US" u="sng" dirty="0"/>
          </a:p>
          <a:p>
            <a:pPr lvl="1"/>
            <a:endParaRPr lang="en-US" b="1" dirty="0"/>
          </a:p>
          <a:p>
            <a:pPr marL="457200" lvl="1" indent="0">
              <a:buNone/>
            </a:pPr>
            <a:endParaRPr lang="en-US" b="1" dirty="0"/>
          </a:p>
          <a:p>
            <a:pPr lvl="1"/>
            <a:endParaRPr lang="en-US" dirty="0"/>
          </a:p>
        </p:txBody>
      </p:sp>
      <p:pic>
        <p:nvPicPr>
          <p:cNvPr id="4" name="Picture 2" descr="Commissioner Jim Oswald">
            <a:extLst>
              <a:ext uri="{FF2B5EF4-FFF2-40B4-BE49-F238E27FC236}">
                <a16:creationId xmlns:a16="http://schemas.microsoft.com/office/drawing/2014/main" id="{9F058E2A-3D8A-DFE6-1B93-8D0117330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039" y="3991671"/>
            <a:ext cx="13906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ommissioner Douglass North">
            <a:extLst>
              <a:ext uri="{FF2B5EF4-FFF2-40B4-BE49-F238E27FC236}">
                <a16:creationId xmlns:a16="http://schemas.microsoft.com/office/drawing/2014/main" id="{8480157A-FCB8-660C-7424-4186D077A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251" y="3991671"/>
            <a:ext cx="13906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ommissioner J. Robert Leach">
            <a:extLst>
              <a:ext uri="{FF2B5EF4-FFF2-40B4-BE49-F238E27FC236}">
                <a16:creationId xmlns:a16="http://schemas.microsoft.com/office/drawing/2014/main" id="{88C56E68-436E-CEB4-E1D1-9C694C413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3991671"/>
            <a:ext cx="13906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BC989B-76FB-0999-FB43-77217A0EBA12}"/>
              </a:ext>
            </a:extLst>
          </p:cNvPr>
          <p:cNvSpPr/>
          <p:nvPr/>
        </p:nvSpPr>
        <p:spPr>
          <a:xfrm>
            <a:off x="7227827" y="3991671"/>
            <a:ext cx="1390650" cy="20955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CA9089-C823-B744-6E04-D6B6D7CEF510}"/>
              </a:ext>
            </a:extLst>
          </p:cNvPr>
          <p:cNvSpPr/>
          <p:nvPr/>
        </p:nvSpPr>
        <p:spPr>
          <a:xfrm>
            <a:off x="9292615" y="3991671"/>
            <a:ext cx="1390650" cy="20955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97037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4255FF-A7C8-F626-3709-A51F01AF4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726AB-B03E-F545-4EB0-B81C20630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CF Requirements of RCW 29B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55E27-E788-31D3-4599-FAA6E72AC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/>
          </a:bodyPr>
          <a:lstStyle/>
          <a:p>
            <a:r>
              <a:rPr lang="en-US" b="1" u="sng" dirty="0"/>
              <a:t>Registration: </a:t>
            </a:r>
            <a:r>
              <a:rPr lang="en-US" dirty="0"/>
              <a:t>If your Union or SSF acts like a PAC, you may need to register as a </a:t>
            </a:r>
            <a:r>
              <a:rPr lang="en-US" b="1" dirty="0"/>
              <a:t>political committee (PAC) </a:t>
            </a:r>
            <a:r>
              <a:rPr lang="en-US" dirty="0"/>
              <a:t>with the PDC. (Alternatively, you may need to register as an </a:t>
            </a:r>
            <a:r>
              <a:rPr lang="en-US" b="1" dirty="0"/>
              <a:t>incidental committee).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b="1" u="sng" dirty="0"/>
              <a:t>Ongoing Reporting:</a:t>
            </a:r>
            <a:r>
              <a:rPr lang="en-US" u="sng" dirty="0"/>
              <a:t> </a:t>
            </a:r>
            <a:r>
              <a:rPr lang="en-US" dirty="0"/>
              <a:t>required if you are a PAC or incidental committee, or make certain independent expenditures. 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u="sng" dirty="0"/>
              <a:t>Disclaimers: </a:t>
            </a:r>
            <a:r>
              <a:rPr lang="en-US" dirty="0"/>
              <a:t>required for most </a:t>
            </a:r>
            <a:r>
              <a:rPr lang="en-US" b="1" dirty="0"/>
              <a:t>political advertising.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endParaRPr lang="en-US" u="sng" dirty="0"/>
          </a:p>
          <a:p>
            <a:pPr lvl="1"/>
            <a:endParaRPr lang="en-US" b="1" dirty="0"/>
          </a:p>
          <a:p>
            <a:pPr marL="457200" lvl="1" indent="0">
              <a:buNone/>
            </a:pPr>
            <a:endParaRPr lang="en-US" b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357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D1742-E775-A614-990B-FC31F1CD3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C16AD-90D4-2D37-7DFF-309BF3A83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</a:t>
            </a:r>
            <a:r>
              <a:rPr lang="en-US" i="1" dirty="0"/>
              <a:t>probably </a:t>
            </a:r>
            <a:r>
              <a:rPr lang="en-US" dirty="0"/>
              <a:t>don’t need to engage with the PDC if…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97E78-5DCC-01E5-8A40-39388F012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…you communicate with Union members about candidates and issues, but not the general public. </a:t>
            </a:r>
          </a:p>
          <a:p>
            <a:endParaRPr lang="en-US" dirty="0"/>
          </a:p>
          <a:p>
            <a:r>
              <a:rPr lang="en-US" dirty="0"/>
              <a:t>…you facilitate </a:t>
            </a:r>
            <a:r>
              <a:rPr lang="en-US" b="1" dirty="0"/>
              <a:t>volunteering</a:t>
            </a:r>
            <a:r>
              <a:rPr lang="en-US" dirty="0"/>
              <a:t> by members and staff for campaigns. </a:t>
            </a:r>
          </a:p>
          <a:p>
            <a:endParaRPr lang="en-US" dirty="0"/>
          </a:p>
          <a:p>
            <a:r>
              <a:rPr lang="en-US" dirty="0"/>
              <a:t>…you make occasional cash contributions to candidates or ballot measure campaigns.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TIP: </a:t>
            </a:r>
            <a:r>
              <a:rPr lang="en-US" dirty="0"/>
              <a:t>PDC staff are available to answer compliance questions. When in doubt, ask! </a:t>
            </a:r>
          </a:p>
        </p:txBody>
      </p:sp>
    </p:spTree>
    <p:extLst>
      <p:ext uri="{BB962C8B-B14F-4D97-AF65-F5344CB8AC3E}">
        <p14:creationId xmlns:p14="http://schemas.microsoft.com/office/powerpoint/2010/main" val="2527722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EADC9-AE28-A9DE-DE68-6270CFE7B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F871F-2D03-3FAC-E306-EDE79468A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will probably need to engage with the PDC if…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0DF83-5BC2-06DD-E76A-B069866B9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…you communicate with the general public in support or opposition to a candidate or ballot measure. </a:t>
            </a:r>
          </a:p>
          <a:p>
            <a:endParaRPr lang="en-US" dirty="0"/>
          </a:p>
          <a:p>
            <a:r>
              <a:rPr lang="en-US" dirty="0"/>
              <a:t>…you spend a significant amount of money on contributions or make </a:t>
            </a:r>
            <a:r>
              <a:rPr lang="en-US" b="1" dirty="0"/>
              <a:t>independent expenditures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…you raise money from members (or other people) to spend specifically supporting or opposing candidates or ballot measures.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…you have an SSF that accepts outside money or member-based contributions.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335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6AB9D-2762-20C6-666F-D3DA4F21F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F733B-9D8F-3C0A-4E46-F162053E9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Political Committee? (PAC)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6CA78-8537-4585-DB93-AE8ABA980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Two ways to become a PAC: 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b="1" dirty="0"/>
              <a:t>“Contribution prong” </a:t>
            </a:r>
            <a:r>
              <a:rPr lang="en-US" dirty="0"/>
              <a:t>– soliciting/accepting </a:t>
            </a:r>
            <a:r>
              <a:rPr lang="en-US" i="1" dirty="0"/>
              <a:t>any </a:t>
            </a:r>
            <a:r>
              <a:rPr lang="en-US" dirty="0"/>
              <a:t>money specifically to spend in support or opposition to candidates or ballot measures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b="1" dirty="0"/>
              <a:t>“Expenditure prong” </a:t>
            </a:r>
            <a:r>
              <a:rPr lang="en-US" dirty="0"/>
              <a:t>–supporting or opposing candidates/ballot measures is  a “primary purpose” of the organization</a:t>
            </a:r>
          </a:p>
          <a:p>
            <a:pPr lvl="2"/>
            <a:r>
              <a:rPr lang="en-US" dirty="0"/>
              <a:t>PDC looks at several factors</a:t>
            </a:r>
          </a:p>
          <a:p>
            <a:pPr lvl="2"/>
            <a:r>
              <a:rPr lang="en-US" dirty="0"/>
              <a:t>Generally won’t be met if organization spends less than 30% of its general fund/resources on politics</a:t>
            </a:r>
          </a:p>
          <a:p>
            <a:pPr lvl="2"/>
            <a:endParaRPr lang="en-US" dirty="0"/>
          </a:p>
          <a:p>
            <a:r>
              <a:rPr lang="en-US" dirty="0"/>
              <a:t>PACs must register and report ALL contributions (money in) and expenditures (money out). </a:t>
            </a:r>
          </a:p>
        </p:txBody>
      </p:sp>
    </p:spTree>
    <p:extLst>
      <p:ext uri="{BB962C8B-B14F-4D97-AF65-F5344CB8AC3E}">
        <p14:creationId xmlns:p14="http://schemas.microsoft.com/office/powerpoint/2010/main" val="1680954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A8AEB-BAD8-B34F-9DD6-8D67A5520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F80A8-96D5-F569-A5E8-D25F61118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Incidental Committees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7F7B0-A935-3825-3660-22608C05A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Nonprofit organization (e.g., Union) may become an incidental committee if: </a:t>
            </a:r>
          </a:p>
          <a:p>
            <a:pPr lvl="1"/>
            <a:r>
              <a:rPr lang="en-US" dirty="0"/>
              <a:t>It spends $35,000 or more in a calendar year on campaigns; AND</a:t>
            </a:r>
          </a:p>
          <a:p>
            <a:pPr lvl="1"/>
            <a:r>
              <a:rPr lang="en-US" dirty="0"/>
              <a:t>It receives $15,000 or more from any single source </a:t>
            </a:r>
          </a:p>
          <a:p>
            <a:pPr lvl="2"/>
            <a:r>
              <a:rPr lang="en-US" dirty="0"/>
              <a:t>This can be for ANY reason (ex: building lease, grant from IU)</a:t>
            </a:r>
          </a:p>
          <a:p>
            <a:pPr lvl="2"/>
            <a:endParaRPr lang="en-US" dirty="0"/>
          </a:p>
          <a:p>
            <a:r>
              <a:rPr lang="en-US" dirty="0"/>
              <a:t>Incidental committees must register with the PDC and report: </a:t>
            </a:r>
          </a:p>
          <a:p>
            <a:pPr lvl="1"/>
            <a:r>
              <a:rPr lang="en-US" dirty="0"/>
              <a:t>Top ten contributors of $15,000 or more</a:t>
            </a:r>
          </a:p>
          <a:p>
            <a:pPr lvl="1"/>
            <a:r>
              <a:rPr lang="en-US" dirty="0"/>
              <a:t>Political expenditures if they exceed $500 in a given month</a:t>
            </a:r>
          </a:p>
        </p:txBody>
      </p:sp>
    </p:spTree>
    <p:extLst>
      <p:ext uri="{BB962C8B-B14F-4D97-AF65-F5344CB8AC3E}">
        <p14:creationId xmlns:p14="http://schemas.microsoft.com/office/powerpoint/2010/main" val="2275829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DA443-799F-8ABE-3AD6-AC633BE2E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8D8E0-A81D-13D2-A4AE-8A9D4B307D1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/>
              <a:t>Back to SSFs… </a:t>
            </a:r>
          </a:p>
        </p:txBody>
      </p:sp>
      <p:pic>
        <p:nvPicPr>
          <p:cNvPr id="7170" name="Picture 2" descr="24 Film photography tips ideas in 2025 | film photography tips, photography, film photography">
            <a:extLst>
              <a:ext uri="{FF2B5EF4-FFF2-40B4-BE49-F238E27FC236}">
                <a16:creationId xmlns:a16="http://schemas.microsoft.com/office/drawing/2014/main" id="{B87582C3-E2A1-26FF-8DA7-2CC185B09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3298497"/>
            <a:ext cx="5184774" cy="292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351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6E518-51B2-5889-EBD2-A63C686DD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AF1AA-C30F-5E56-2FDA-06C0BF99D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this all fit together? 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5DCF30D-76FA-7149-611F-5AD56C8198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687675"/>
              </p:ext>
            </p:extLst>
          </p:nvPr>
        </p:nvGraphicFramePr>
        <p:xfrm>
          <a:off x="901938" y="1569847"/>
          <a:ext cx="10364160" cy="3931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05564">
                  <a:extLst>
                    <a:ext uri="{9D8B030D-6E8A-4147-A177-3AD203B41FA5}">
                      <a16:colId xmlns:a16="http://schemas.microsoft.com/office/drawing/2014/main" val="1515359319"/>
                    </a:ext>
                  </a:extLst>
                </a:gridCol>
                <a:gridCol w="5158596">
                  <a:extLst>
                    <a:ext uri="{9D8B030D-6E8A-4147-A177-3AD203B41FA5}">
                      <a16:colId xmlns:a16="http://schemas.microsoft.com/office/drawing/2014/main" val="2961968143"/>
                    </a:ext>
                  </a:extLst>
                </a:gridCol>
              </a:tblGrid>
              <a:tr h="945487">
                <a:tc>
                  <a:txBody>
                    <a:bodyPr/>
                    <a:lstStyle/>
                    <a:p>
                      <a:r>
                        <a:rPr lang="en-US" sz="2400" b="1" dirty="0"/>
                        <a:t>SCENARIO 1: </a:t>
                      </a:r>
                      <a:r>
                        <a:rPr lang="en-US" sz="2400" b="0" dirty="0"/>
                        <a:t>Union does not have an SSF and does all political spending from its general fund. 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Union may be required to register as a PAC or an incidental committee. </a:t>
                      </a:r>
                    </a:p>
                    <a:p>
                      <a:endParaRPr lang="en-US" i="1" dirty="0"/>
                    </a:p>
                    <a:p>
                      <a:endParaRPr lang="en-US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8493928"/>
                  </a:ext>
                </a:extLst>
              </a:tr>
              <a:tr h="945487">
                <a:tc>
                  <a:txBody>
                    <a:bodyPr/>
                    <a:lstStyle/>
                    <a:p>
                      <a:r>
                        <a:rPr lang="en-US" sz="2400" b="1" dirty="0"/>
                        <a:t>SCENARIO 2: </a:t>
                      </a:r>
                      <a:r>
                        <a:rPr lang="en-US" sz="2400" b="0" dirty="0"/>
                        <a:t>Union has an SSF and does all political spending (candidate-only) from its SSF. 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SSF may be required to register as a PAC. </a:t>
                      </a:r>
                    </a:p>
                    <a:p>
                      <a:endParaRPr lang="en-US" i="1" dirty="0"/>
                    </a:p>
                    <a:p>
                      <a:endParaRPr lang="en-US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376671"/>
                  </a:ext>
                </a:extLst>
              </a:tr>
              <a:tr h="945487">
                <a:tc>
                  <a:txBody>
                    <a:bodyPr/>
                    <a:lstStyle/>
                    <a:p>
                      <a:r>
                        <a:rPr lang="en-US" sz="2400" b="1" dirty="0"/>
                        <a:t>SCENARIO 3: </a:t>
                      </a:r>
                      <a:r>
                        <a:rPr lang="en-US" sz="2400" b="0" dirty="0"/>
                        <a:t>Union has an SSF. It does levy/ballot measure spending from its general fund and candidate spending from its SSF. 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Union may be required to register as a PAC or an incidental committee. </a:t>
                      </a:r>
                    </a:p>
                    <a:p>
                      <a:endParaRPr lang="en-US" i="0" dirty="0"/>
                    </a:p>
                    <a:p>
                      <a:r>
                        <a:rPr lang="en-US" i="1" dirty="0"/>
                        <a:t>SSF may separately be required to register as a PAC.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419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856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581FE-1873-CC27-9138-0CB3D6976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F0BA7-0E87-6AED-D1AC-596BDF0E434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/>
              <a:t>Contributing to state and local campaigns</a:t>
            </a:r>
          </a:p>
        </p:txBody>
      </p:sp>
      <p:pic>
        <p:nvPicPr>
          <p:cNvPr id="2050" name="Picture 2" descr="Common threads | Morning Brew">
            <a:extLst>
              <a:ext uri="{FF2B5EF4-FFF2-40B4-BE49-F238E27FC236}">
                <a16:creationId xmlns:a16="http://schemas.microsoft.com/office/drawing/2014/main" id="{FF1F7A57-CBE0-E5CE-C04C-BB0683238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378" y="3647746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091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30EC9-F78B-6A42-A6DB-800222F14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We’ll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8AF4B-C142-E744-947C-F3CF451D080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b="1" dirty="0"/>
              <a:t>Campaign Finance Basics</a:t>
            </a:r>
          </a:p>
          <a:p>
            <a:pPr marL="514350" indent="-514350">
              <a:buAutoNum type="arabicPeriod"/>
            </a:pPr>
            <a:r>
              <a:rPr lang="en-US" b="1" dirty="0"/>
              <a:t>Contributing to State and Local Campaigns</a:t>
            </a:r>
          </a:p>
          <a:p>
            <a:pPr marL="514350" indent="-514350">
              <a:buAutoNum type="arabicPeriod"/>
            </a:pPr>
            <a:r>
              <a:rPr lang="en-US" b="1" dirty="0"/>
              <a:t>Making Independent Expenditures</a:t>
            </a:r>
          </a:p>
          <a:p>
            <a:pPr marL="514350" indent="-514350">
              <a:buAutoNum type="arabicPeriod"/>
            </a:pPr>
            <a:r>
              <a:rPr lang="en-US" b="1" dirty="0"/>
              <a:t>Handling PDC Complaints</a:t>
            </a:r>
          </a:p>
        </p:txBody>
      </p:sp>
    </p:spTree>
    <p:extLst>
      <p:ext uri="{BB962C8B-B14F-4D97-AF65-F5344CB8AC3E}">
        <p14:creationId xmlns:p14="http://schemas.microsoft.com/office/powerpoint/2010/main" val="425653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ABEAD8-20AF-36F4-B92A-0A44114CF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D85B2-DFEA-B377-E162-FCBF093C2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contribution?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8CF3D-3730-6394-EF16-D114B33D9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“Loan, gift, deposit, subscription, forgiveness of indebtedness, donation, advance, pledge, payment, transfer of funds, or anything of value, including personal and professional services for less than full consideration”</a:t>
            </a:r>
          </a:p>
          <a:p>
            <a:pPr lvl="1"/>
            <a:r>
              <a:rPr lang="en-US" dirty="0"/>
              <a:t>Cash contributions</a:t>
            </a:r>
          </a:p>
          <a:p>
            <a:pPr lvl="1"/>
            <a:r>
              <a:rPr lang="en-US" dirty="0"/>
              <a:t>In-kind contributions: includes paid staff time and resources spent on behalf of a campaign. </a:t>
            </a:r>
          </a:p>
          <a:p>
            <a:pPr lvl="1"/>
            <a:endParaRPr lang="en-US" dirty="0"/>
          </a:p>
          <a:p>
            <a:r>
              <a:rPr lang="en-US" dirty="0"/>
              <a:t>Dissemination of campaign materials </a:t>
            </a:r>
          </a:p>
          <a:p>
            <a:r>
              <a:rPr lang="en-US" dirty="0"/>
              <a:t>“Coordinated” expenditures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13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FA647-F4A5-51EC-88B0-D0C6ABFD1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5F525-45E7-B923-DA0E-913B5505A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ISN’T a contribution?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A161C-7E7D-32F5-28E5-F5E9A5CB9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Internal member communications</a:t>
            </a:r>
          </a:p>
          <a:p>
            <a:pPr lvl="1"/>
            <a:r>
              <a:rPr lang="en-US" dirty="0"/>
              <a:t>Includes members and people in their households</a:t>
            </a:r>
          </a:p>
          <a:p>
            <a:pPr lvl="1"/>
            <a:r>
              <a:rPr lang="en-US" dirty="0"/>
              <a:t>CAN be coordinated with a candidate/campaign; BUT: </a:t>
            </a:r>
          </a:p>
          <a:p>
            <a:pPr lvl="1"/>
            <a:r>
              <a:rPr lang="en-US" dirty="0"/>
              <a:t>CAN’T just be a reproduction of the candidate’s own materials</a:t>
            </a:r>
          </a:p>
          <a:p>
            <a:r>
              <a:rPr lang="en-US" dirty="0"/>
              <a:t>Volunteer services </a:t>
            </a:r>
          </a:p>
          <a:p>
            <a:pPr lvl="1"/>
            <a:r>
              <a:rPr lang="en-US" dirty="0"/>
              <a:t>Not on paid time</a:t>
            </a:r>
          </a:p>
          <a:p>
            <a:pPr lvl="1"/>
            <a:r>
              <a:rPr lang="en-US" dirty="0"/>
              <a:t>Union can’t guarantee a certain number of volunteers to campaign</a:t>
            </a:r>
          </a:p>
          <a:p>
            <a:r>
              <a:rPr lang="en-US" b="1" dirty="0"/>
              <a:t>Independent expenditures – more to come on this!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543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2E8E8-F62C-3FA3-1358-27C98D60B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CFC4218-B0AD-ED7C-694C-9E9E09F48A99}"/>
              </a:ext>
            </a:extLst>
          </p:cNvPr>
          <p:cNvGrpSpPr/>
          <p:nvPr/>
        </p:nvGrpSpPr>
        <p:grpSpPr>
          <a:xfrm>
            <a:off x="2101850" y="666923"/>
            <a:ext cx="7988300" cy="5825952"/>
            <a:chOff x="317500" y="666923"/>
            <a:chExt cx="7988300" cy="582595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9A150FD-898C-FC27-4765-6586CE3A3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52759"/>
            <a:stretch>
              <a:fillRect/>
            </a:stretch>
          </p:blipFill>
          <p:spPr>
            <a:xfrm>
              <a:off x="317500" y="666924"/>
              <a:ext cx="5363633" cy="582595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3CEB03E-802E-82E3-D0A0-5DCA804B6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71999" r="4885"/>
            <a:stretch>
              <a:fillRect/>
            </a:stretch>
          </p:blipFill>
          <p:spPr>
            <a:xfrm>
              <a:off x="5681133" y="666923"/>
              <a:ext cx="2624667" cy="5825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8551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95E28-AF48-90E9-DFF1-59D66C324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1E624-236F-A57D-C00C-623DBB4DD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Avoid: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8518C-ED5F-EE35-1E1E-06DD8CCD0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Exceeding contribution limits</a:t>
            </a:r>
          </a:p>
          <a:p>
            <a:pPr lvl="1"/>
            <a:r>
              <a:rPr lang="en-US" dirty="0"/>
              <a:t>Separate limit will apply for general and primary</a:t>
            </a:r>
          </a:p>
          <a:p>
            <a:pPr lvl="1"/>
            <a:r>
              <a:rPr lang="en-US" b="1" dirty="0"/>
              <a:t>NOTE: </a:t>
            </a:r>
            <a:r>
              <a:rPr lang="en-US" dirty="0"/>
              <a:t>Once a state council or IU endorses or contributes money in a race, contributions will be aggregated across all affiliated locals.</a:t>
            </a:r>
          </a:p>
          <a:p>
            <a:pPr lvl="2"/>
            <a:r>
              <a:rPr lang="en-US" dirty="0"/>
              <a:t>If WSCFF endorses or contributes, all WSCFF affiliate locals will have a shared contribution limit. </a:t>
            </a:r>
          </a:p>
          <a:p>
            <a:pPr lvl="2"/>
            <a:r>
              <a:rPr lang="en-US" dirty="0"/>
              <a:t>Local contributions made before WSCFF participates in the election DON’T count. 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Prohibited use of public facilities</a:t>
            </a:r>
          </a:p>
          <a:p>
            <a:pPr lvl="1"/>
            <a:r>
              <a:rPr lang="en-US" dirty="0"/>
              <a:t>RCW 29B.45.010 prohibits public employees from using “any of the facilities of a public officer or agency” to assist a campaign. </a:t>
            </a:r>
          </a:p>
          <a:p>
            <a:pPr lvl="1"/>
            <a:r>
              <a:rPr lang="en-US" dirty="0"/>
              <a:t>Includes work time, phones, internal mail systems, printer, etc. Also, the fire truck, uniforms. 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825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D6CAE-C01C-4E9C-36C1-2F04ED380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0AE7-5FF5-F8D1-304C-B881D5978D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26061"/>
            <a:ext cx="7069667" cy="4393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/>
              <a:t>What if you want to do more?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EF4B43-282C-E5FF-FB32-EB2497E84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867" y="983937"/>
            <a:ext cx="3441963" cy="523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71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266BB-B066-D021-E81C-484BE5EC1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BE505-35A7-2E0E-563A-5F5ECDA75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Expenditures (IEs)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FADCE-14EB-1C7B-8C21-A79EFBF10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Union can spend an unlimited amount, IF expenditures are not coordinated with a candidate campaign. </a:t>
            </a:r>
          </a:p>
          <a:p>
            <a:r>
              <a:rPr lang="en-US" dirty="0"/>
              <a:t>Typically </a:t>
            </a:r>
            <a:r>
              <a:rPr lang="en-US" b="1" dirty="0"/>
              <a:t>political advertising</a:t>
            </a:r>
            <a:r>
              <a:rPr lang="en-US" dirty="0"/>
              <a:t>, but could include other things. </a:t>
            </a:r>
          </a:p>
          <a:p>
            <a:r>
              <a:rPr lang="en-US" dirty="0"/>
              <a:t>Must be reported to the PDC if spending $1,000 or more.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TIP</a:t>
            </a:r>
            <a:r>
              <a:rPr lang="en-US" dirty="0"/>
              <a:t>: If Union is in communication with a candidate/campaign, implement a clear firewall to prevent coordination. </a:t>
            </a:r>
          </a:p>
        </p:txBody>
      </p:sp>
      <p:sp>
        <p:nvSpPr>
          <p:cNvPr id="5" name="AutoShape 4" descr="Super Pac-Man - Old Games Download">
            <a:extLst>
              <a:ext uri="{FF2B5EF4-FFF2-40B4-BE49-F238E27FC236}">
                <a16:creationId xmlns:a16="http://schemas.microsoft.com/office/drawing/2014/main" id="{6FDDF8AF-6371-279B-BF2E-6C649B4C83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007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7DDCC-E991-7755-321F-727DAB829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12532-B6BB-CAD2-4725-41E4F2253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political advertising?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7F079-DDDE-EFCE-C266-64874A336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Lots of things!</a:t>
            </a:r>
          </a:p>
          <a:p>
            <a:pPr lvl="1"/>
            <a:r>
              <a:rPr lang="en-US" dirty="0"/>
              <a:t>TV, radio, newspaper ads</a:t>
            </a:r>
          </a:p>
          <a:p>
            <a:pPr lvl="1"/>
            <a:r>
              <a:rPr lang="en-US" dirty="0"/>
              <a:t>Billboards, lawn signs</a:t>
            </a:r>
          </a:p>
          <a:p>
            <a:pPr lvl="1"/>
            <a:r>
              <a:rPr lang="en-US" dirty="0"/>
              <a:t>Flyers, mailers</a:t>
            </a:r>
          </a:p>
          <a:p>
            <a:pPr lvl="1"/>
            <a:r>
              <a:rPr lang="en-US" dirty="0"/>
              <a:t>Emails or text messages (if sending 100+ identical messages)</a:t>
            </a:r>
          </a:p>
          <a:p>
            <a:pPr lvl="1"/>
            <a:r>
              <a:rPr lang="en-US" dirty="0"/>
              <a:t>Paid social media, </a:t>
            </a:r>
            <a:r>
              <a:rPr lang="en-US" dirty="0" err="1"/>
              <a:t>Youtube</a:t>
            </a:r>
            <a:r>
              <a:rPr lang="en-US" dirty="0"/>
              <a:t> ads, etc. </a:t>
            </a:r>
          </a:p>
          <a:p>
            <a:pPr lvl="1"/>
            <a:endParaRPr lang="en-US" dirty="0"/>
          </a:p>
          <a:p>
            <a:r>
              <a:rPr lang="en-US" dirty="0"/>
              <a:t>Political advertising typically must include a Sponsor ID</a:t>
            </a:r>
          </a:p>
          <a:p>
            <a:pPr lvl="1"/>
            <a:r>
              <a:rPr lang="en-US" dirty="0"/>
              <a:t>Paid for By Union Local No. 1234, 500 Main Street, Seattle, WA 98119.</a:t>
            </a:r>
          </a:p>
          <a:p>
            <a:pPr lvl="1"/>
            <a:r>
              <a:rPr lang="en-US" dirty="0"/>
              <a:t>If a PAC, Sponsor ID must also include Top 5 / Top 3. </a:t>
            </a:r>
          </a:p>
          <a:p>
            <a:pPr lvl="1"/>
            <a:r>
              <a:rPr lang="en-US" dirty="0"/>
              <a:t>If an IE: “No candidate authorized this ad. Paid for by. . .” </a:t>
            </a:r>
          </a:p>
        </p:txBody>
      </p:sp>
    </p:spTree>
    <p:extLst>
      <p:ext uri="{BB962C8B-B14F-4D97-AF65-F5344CB8AC3E}">
        <p14:creationId xmlns:p14="http://schemas.microsoft.com/office/powerpoint/2010/main" val="4835577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08754-48F3-0283-BD09-82CCA2715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1C8AC-0AF7-57CD-BDA3-03FE2B279E4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826061"/>
            <a:ext cx="7650187" cy="4393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/>
              <a:t>What to do if you get a PDC complaint</a:t>
            </a:r>
          </a:p>
        </p:txBody>
      </p:sp>
      <p:pic>
        <p:nvPicPr>
          <p:cNvPr id="5122" name="Picture 2" descr="Keep Calm and Carry On: Rare original of iconic wartime slogan print set to sell for over £ ...">
            <a:extLst>
              <a:ext uri="{FF2B5EF4-FFF2-40B4-BE49-F238E27FC236}">
                <a16:creationId xmlns:a16="http://schemas.microsoft.com/office/drawing/2014/main" id="{7BEBF214-2E88-784F-4B54-17DF451931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1" r="32836"/>
          <a:stretch>
            <a:fillRect/>
          </a:stretch>
        </p:blipFill>
        <p:spPr bwMode="auto">
          <a:xfrm>
            <a:off x="8428002" y="867232"/>
            <a:ext cx="3157273" cy="512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9880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C1C7C-3A11-DBF1-CB14-EC6300E39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834C2-2E81-7B12-21B7-811A976E3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PDC Complaint Process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07129-1A4C-7C80-30E3-E2A6B9041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Any person can file a complaint with the PDC. </a:t>
            </a:r>
          </a:p>
          <a:p>
            <a:r>
              <a:rPr lang="en-US" dirty="0"/>
              <a:t>PDC is required to make a preliminary inquiry. </a:t>
            </a:r>
          </a:p>
          <a:p>
            <a:pPr lvl="1"/>
            <a:r>
              <a:rPr lang="en-US" dirty="0"/>
              <a:t>You will be given a copy of the complaint and a 2-week window to respond. </a:t>
            </a:r>
          </a:p>
          <a:p>
            <a:pPr lvl="1"/>
            <a:r>
              <a:rPr lang="en-US" dirty="0"/>
              <a:t>This deadline is flexible! You can always ask for an extension. </a:t>
            </a:r>
          </a:p>
          <a:p>
            <a:r>
              <a:rPr lang="en-US" dirty="0"/>
              <a:t>PDC will evaluate complaint and your response and may request additional information. </a:t>
            </a:r>
          </a:p>
          <a:p>
            <a:r>
              <a:rPr lang="en-US" dirty="0"/>
              <a:t>Complaint may be resolved or escalate to a full investigation.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5486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5445B-5D6D-3121-A785-EAE4B7B3D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likely filers…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01D0827-B2C5-56F7-0AD5-526173497CE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982985" y="1867179"/>
            <a:ext cx="4650421" cy="4394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C1A57C-F524-BA9D-1F71-664B99189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28" y="1876571"/>
            <a:ext cx="5798787" cy="439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9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34A46-28DD-5E5D-AD10-BFA050615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care about the rules?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D402E-003D-254D-3710-6276675ACAD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What AJ and </a:t>
            </a:r>
            <a:r>
              <a:rPr lang="en-US" dirty="0" err="1"/>
              <a:t>Nich</a:t>
            </a:r>
            <a:r>
              <a:rPr lang="en-US" dirty="0"/>
              <a:t> said! </a:t>
            </a:r>
          </a:p>
          <a:p>
            <a:r>
              <a:rPr lang="en-US" dirty="0"/>
              <a:t>By being politically involved, the Union can: </a:t>
            </a:r>
          </a:p>
          <a:p>
            <a:pPr lvl="1"/>
            <a:r>
              <a:rPr lang="en-US" dirty="0"/>
              <a:t>Elect candidates who support workers and hold them accountable</a:t>
            </a:r>
          </a:p>
          <a:p>
            <a:pPr lvl="1"/>
            <a:r>
              <a:rPr lang="en-US" dirty="0"/>
              <a:t>Pass levies, bonds, and other ballot measures that impact your work</a:t>
            </a:r>
          </a:p>
          <a:p>
            <a:pPr lvl="1"/>
            <a:r>
              <a:rPr lang="en-US" dirty="0"/>
              <a:t>Support legislation/regulations to improve workplace safety, healthcare and retirement, etc. </a:t>
            </a:r>
          </a:p>
          <a:p>
            <a:pPr lvl="1"/>
            <a:endParaRPr lang="en-US" dirty="0"/>
          </a:p>
          <a:p>
            <a:r>
              <a:rPr lang="en-US" dirty="0"/>
              <a:t>By knowing the rules, the Union can: </a:t>
            </a:r>
          </a:p>
          <a:p>
            <a:pPr lvl="1"/>
            <a:r>
              <a:rPr lang="en-US" dirty="0"/>
              <a:t>Avoid paying additional taxes</a:t>
            </a:r>
          </a:p>
          <a:p>
            <a:pPr lvl="1"/>
            <a:r>
              <a:rPr lang="en-US" dirty="0"/>
              <a:t>Stay clear of potential Public Disclosure Commission investigations and fines</a:t>
            </a:r>
          </a:p>
          <a:p>
            <a:pPr lvl="1"/>
            <a:r>
              <a:rPr lang="en-US" dirty="0"/>
              <a:t>Uphold public interest in political transparency</a:t>
            </a:r>
          </a:p>
        </p:txBody>
      </p:sp>
    </p:spTree>
    <p:extLst>
      <p:ext uri="{BB962C8B-B14F-4D97-AF65-F5344CB8AC3E}">
        <p14:creationId xmlns:p14="http://schemas.microsoft.com/office/powerpoint/2010/main" val="9642729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880D3-B3DE-67BC-487C-F0234E614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FF47E-F5AF-C493-0000-24770F717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respond: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78D99-58A4-11D6-098F-19D84ABE3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Call a campaign finance attorney!</a:t>
            </a:r>
          </a:p>
          <a:p>
            <a:r>
              <a:rPr lang="en-US" dirty="0"/>
              <a:t>Carefully review the complaint </a:t>
            </a:r>
          </a:p>
          <a:p>
            <a:pPr lvl="1"/>
            <a:r>
              <a:rPr lang="en-US" dirty="0"/>
              <a:t>Don’t assume the allegations in the complaint are correct</a:t>
            </a:r>
          </a:p>
          <a:p>
            <a:pPr lvl="1"/>
            <a:r>
              <a:rPr lang="en-US" dirty="0"/>
              <a:t>Also review any reports mentioned in the complaint </a:t>
            </a:r>
          </a:p>
          <a:p>
            <a:r>
              <a:rPr lang="en-US" dirty="0"/>
              <a:t>Ask for an extension to the response deadline if needed </a:t>
            </a:r>
          </a:p>
          <a:p>
            <a:r>
              <a:rPr lang="en-US" dirty="0"/>
              <a:t>Draft a written response</a:t>
            </a:r>
          </a:p>
          <a:p>
            <a:pPr lvl="1"/>
            <a:r>
              <a:rPr lang="en-US" dirty="0"/>
              <a:t>Focus on explaining the facts. </a:t>
            </a:r>
          </a:p>
          <a:p>
            <a:pPr lvl="1"/>
            <a:r>
              <a:rPr lang="en-US" dirty="0"/>
              <a:t>NOTE: Your written response will be published online along with the complaint, even if it’s just an email back to the PDC.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892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583AB-2E18-381B-C2FF-44851F89E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D8894-F678-7A00-488E-3DA30D5DB03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/>
              <a:t>Questions?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286705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F200A1-0A92-7A43-B60A-8134BD0DA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9A348-2BD0-DB9A-D8DB-AEB22D734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Campaign Finance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88638-1B3B-827C-6329-B6FD87D13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Unions </a:t>
            </a:r>
            <a:r>
              <a:rPr lang="en-US" b="1" dirty="0"/>
              <a:t>CAN </a:t>
            </a:r>
            <a:r>
              <a:rPr lang="en-US" dirty="0"/>
              <a:t>spend money to influence the outcome of state and local elections in Washington.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BUT </a:t>
            </a:r>
            <a:r>
              <a:rPr lang="en-US" dirty="0"/>
              <a:t>there are two things to worry about: 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Spending money in politics could impact the Union’s taxes. </a:t>
            </a:r>
          </a:p>
          <a:p>
            <a:pPr marL="514350" indent="-514350">
              <a:buAutoNum type="arabicPeriod"/>
            </a:pPr>
            <a:r>
              <a:rPr lang="en-US" dirty="0"/>
              <a:t>The Union must comply with WA campaign finance law (Fair Campaign Practices Act, RCW chapter 29B). 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65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A5229-2DAC-D179-B0A6-BD331B550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09246-88C7-6E47-12AE-BEA571AE5E8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/>
              <a:t>Starting with the fun stuff first – TAXES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D8772D-B792-6EC9-9619-BFFCBC478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871" y="295121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4485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85575-2D9D-FD47-8D7B-9BF92BFAC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Union’s political activity is not tax-exempt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1139F-054E-B248-8F76-4A8C525ED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the Union is doing political spending from its general fund, Union will be taxed on the </a:t>
            </a:r>
            <a:r>
              <a:rPr lang="en-US" i="1" dirty="0"/>
              <a:t>lesser </a:t>
            </a:r>
            <a:r>
              <a:rPr lang="en-US" dirty="0"/>
              <a:t>of: </a:t>
            </a:r>
          </a:p>
          <a:p>
            <a:pPr lvl="1"/>
            <a:r>
              <a:rPr lang="en-US" dirty="0"/>
              <a:t>Net investment income (also includes dividends, rents, capital gains) </a:t>
            </a:r>
            <a:r>
              <a:rPr lang="en-US" b="1" dirty="0"/>
              <a:t>OR </a:t>
            </a:r>
          </a:p>
          <a:p>
            <a:pPr lvl="1"/>
            <a:r>
              <a:rPr lang="en-US" dirty="0"/>
              <a:t>The total amount that the Union spends to support or oppose </a:t>
            </a:r>
            <a:r>
              <a:rPr lang="en-US" i="1" dirty="0"/>
              <a:t>candidates. 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Tax is at the highest corporate tax rate.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TIP: </a:t>
            </a:r>
            <a:r>
              <a:rPr lang="en-US" dirty="0"/>
              <a:t>Union can avoid this tax by setting up a Separate Segregated Fund (SSF). </a:t>
            </a:r>
          </a:p>
        </p:txBody>
      </p:sp>
    </p:spTree>
    <p:extLst>
      <p:ext uri="{BB962C8B-B14F-4D97-AF65-F5344CB8AC3E}">
        <p14:creationId xmlns:p14="http://schemas.microsoft.com/office/powerpoint/2010/main" val="1239747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EA4A0-9A00-0EB4-8559-09EDFC7BA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45AEF-CDDC-D2A1-E997-7C13F7AB2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SSF?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D913C-A64D-6D0B-959B-D71AF6E43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Essentially, a separate bank account that the IRS treats as a separate taxpayer </a:t>
            </a:r>
          </a:p>
          <a:p>
            <a:pPr lvl="1"/>
            <a:r>
              <a:rPr lang="en-US" dirty="0"/>
              <a:t>SSF is a section 527 entity, while the Union is a 501(c)(5) entity</a:t>
            </a:r>
          </a:p>
          <a:p>
            <a:pPr lvl="1"/>
            <a:r>
              <a:rPr lang="en-US" dirty="0"/>
              <a:t>SSF is not taxed on political spending on candidates</a:t>
            </a:r>
          </a:p>
          <a:p>
            <a:pPr lvl="1"/>
            <a:endParaRPr lang="en-US" dirty="0"/>
          </a:p>
          <a:p>
            <a:r>
              <a:rPr lang="en-US" dirty="0"/>
              <a:t>Funds in the SSF can ONLY be used for candidate support (or opposition), NOT levies, bonds, or other ballot measures. </a:t>
            </a:r>
          </a:p>
        </p:txBody>
      </p:sp>
    </p:spTree>
    <p:extLst>
      <p:ext uri="{BB962C8B-B14F-4D97-AF65-F5344CB8AC3E}">
        <p14:creationId xmlns:p14="http://schemas.microsoft.com/office/powerpoint/2010/main" val="2510519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9FEB9D-0BCF-3BB6-6E37-125A9D249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E8423-D694-47D0-981C-2C112C522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SSF or not to SSF . .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9B18F-68D8-D415-E5E3-1A0EB327F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An SSF likely makes sense if: </a:t>
            </a:r>
          </a:p>
          <a:p>
            <a:pPr lvl="1"/>
            <a:r>
              <a:rPr lang="en-US" dirty="0"/>
              <a:t>The Union has significant investment income AND</a:t>
            </a:r>
          </a:p>
          <a:p>
            <a:pPr lvl="1"/>
            <a:r>
              <a:rPr lang="en-US" dirty="0"/>
              <a:t>You plan to spend a fair amount on candidate campaigns. 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dirty="0"/>
              <a:t>You probably don’t need an SSF if: </a:t>
            </a:r>
          </a:p>
          <a:p>
            <a:pPr lvl="1"/>
            <a:r>
              <a:rPr lang="en-US" dirty="0"/>
              <a:t>You don’t have investment income OR </a:t>
            </a:r>
          </a:p>
          <a:p>
            <a:pPr lvl="1"/>
            <a:r>
              <a:rPr lang="en-US" dirty="0"/>
              <a:t>You only plan to spend money on levy/bond/initiative campaigns.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864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BB449-B5B0-4789-6435-56AE017C3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35ECF-B80C-33E3-DD36-2791B2820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set up an SSF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5AD1F-AA79-73C8-A7C0-9E7FB646B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Obtain an EIN and establish a separate bank account</a:t>
            </a:r>
          </a:p>
          <a:p>
            <a:pPr lvl="1"/>
            <a:r>
              <a:rPr lang="en-US" dirty="0"/>
              <a:t>SSF accounting should be separate from Union’s general fund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File form 8871 with the IRS</a:t>
            </a:r>
          </a:p>
          <a:p>
            <a:pPr lvl="1"/>
            <a:r>
              <a:rPr lang="en-US" dirty="0"/>
              <a:t>Must file annual tax return for the SSF</a:t>
            </a:r>
          </a:p>
          <a:p>
            <a:pPr lvl="1"/>
            <a:r>
              <a:rPr lang="en-US" dirty="0"/>
              <a:t>Must also file periodic reports of contributions and expenditures if spending $25k or more (unless reporting as a PAC to the PDC)</a:t>
            </a:r>
          </a:p>
          <a:p>
            <a:pPr lvl="1"/>
            <a:endParaRPr lang="en-US" dirty="0"/>
          </a:p>
          <a:p>
            <a:r>
              <a:rPr lang="en-US" dirty="0"/>
              <a:t>Follow certain rules in moving general fund money into SSF: </a:t>
            </a:r>
          </a:p>
          <a:p>
            <a:pPr lvl="1"/>
            <a:r>
              <a:rPr lang="en-US" dirty="0"/>
              <a:t>Must be “new” money that has not generated interest for the Union</a:t>
            </a:r>
          </a:p>
          <a:p>
            <a:pPr lvl="1"/>
            <a:r>
              <a:rPr lang="en-US" dirty="0"/>
              <a:t>If your SSF is not a PAC, move a fixed amount that is less than regular income and not based on member #s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094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IL">
      <a:dk1>
        <a:srgbClr val="002449"/>
      </a:dk1>
      <a:lt1>
        <a:srgbClr val="FFFFFF"/>
      </a:lt1>
      <a:dk2>
        <a:srgbClr val="334F71"/>
      </a:dk2>
      <a:lt2>
        <a:srgbClr val="E7E6E6"/>
      </a:lt2>
      <a:accent1>
        <a:srgbClr val="0000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L Powerpoing template" id="{BBD33389-4080-5A44-B558-6124398A4B0D}" vid="{D38B49DF-647F-BB43-9286-7D93559491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C4796B6D17554BA0F852F85E93CE29" ma:contentTypeVersion="19" ma:contentTypeDescription="Create a new document." ma:contentTypeScope="" ma:versionID="491ba794682e5d526ec0ae1f588ce1a3">
  <xsd:schema xmlns:xsd="http://www.w3.org/2001/XMLSchema" xmlns:xs="http://www.w3.org/2001/XMLSchema" xmlns:p="http://schemas.microsoft.com/office/2006/metadata/properties" xmlns:ns2="d758e033-8139-44f6-bc10-eacfe960665e" xmlns:ns3="55606061-87cb-448c-b305-78d78386a8a3" targetNamespace="http://schemas.microsoft.com/office/2006/metadata/properties" ma:root="true" ma:fieldsID="efa918038db8a778891ef7b4e8f5ddfc" ns2:_="" ns3:_="">
    <xsd:import namespace="d758e033-8139-44f6-bc10-eacfe960665e"/>
    <xsd:import namespace="55606061-87cb-448c-b305-78d78386a8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58e033-8139-44f6-bc10-eacfe96066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f353397-9acf-49be-8929-94e98c159d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606061-87cb-448c-b305-78d78386a8a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a55491-3e54-4174-853c-b7b0e4a120c8}" ma:internalName="TaxCatchAll" ma:showField="CatchAllData" ma:web="55606061-87cb-448c-b305-78d78386a8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758e033-8139-44f6-bc10-eacfe960665e">
      <Terms xmlns="http://schemas.microsoft.com/office/infopath/2007/PartnerControls"/>
    </lcf76f155ced4ddcb4097134ff3c332f>
    <TaxCatchAll xmlns="55606061-87cb-448c-b305-78d78386a8a3" xsi:nil="true"/>
  </documentManagement>
</p:properties>
</file>

<file path=customXml/itemProps1.xml><?xml version="1.0" encoding="utf-8"?>
<ds:datastoreItem xmlns:ds="http://schemas.openxmlformats.org/officeDocument/2006/customXml" ds:itemID="{68CDBDF3-6577-45B1-AB9A-2E80D43A9723}"/>
</file>

<file path=customXml/itemProps2.xml><?xml version="1.0" encoding="utf-8"?>
<ds:datastoreItem xmlns:ds="http://schemas.openxmlformats.org/officeDocument/2006/customXml" ds:itemID="{EB67940F-4144-40D1-906C-DD017E81E3F1}"/>
</file>

<file path=customXml/itemProps3.xml><?xml version="1.0" encoding="utf-8"?>
<ds:datastoreItem xmlns:ds="http://schemas.openxmlformats.org/officeDocument/2006/customXml" ds:itemID="{2A7ACFE9-3C20-4AB2-B078-957E8246C101}"/>
</file>

<file path=docProps/app.xml><?xml version="1.0" encoding="utf-8"?>
<Properties xmlns="http://schemas.openxmlformats.org/officeDocument/2006/extended-properties" xmlns:vt="http://schemas.openxmlformats.org/officeDocument/2006/docPropsVTypes">
  <Template>BIL Powerpoint template</Template>
  <TotalTime>1222</TotalTime>
  <Words>1736</Words>
  <Application>Microsoft Office PowerPoint</Application>
  <PresentationFormat>Widescreen</PresentationFormat>
  <Paragraphs>222</Paragraphs>
  <Slides>31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Roboto</vt:lpstr>
      <vt:lpstr>Roboto Medium</vt:lpstr>
      <vt:lpstr>Office Theme</vt:lpstr>
      <vt:lpstr>Politics: The Rules You Should Know  WSCFF Ed Seminar April 21, 2026  Abby Lawlor (206) 644-6002 lawlor@workerlaw.com</vt:lpstr>
      <vt:lpstr>What We’ll Cover</vt:lpstr>
      <vt:lpstr>Why care about the rules? </vt:lpstr>
      <vt:lpstr>Campaign Finance Basics</vt:lpstr>
      <vt:lpstr>PowerPoint Presentation</vt:lpstr>
      <vt:lpstr>Union’s political activity is not tax-exempt</vt:lpstr>
      <vt:lpstr>What is an SSF? </vt:lpstr>
      <vt:lpstr>To SSF or not to SSF . . . </vt:lpstr>
      <vt:lpstr>How to set up an SSF</vt:lpstr>
      <vt:lpstr>PowerPoint Presentation</vt:lpstr>
      <vt:lpstr>Fair Campaign Practices Act, RCW 29B</vt:lpstr>
      <vt:lpstr>Key CF Requirements of RCW 29B</vt:lpstr>
      <vt:lpstr>You probably don’t need to engage with the PDC if…</vt:lpstr>
      <vt:lpstr>You will probably need to engage with the PDC if…</vt:lpstr>
      <vt:lpstr>What is a Political Committee? (PAC)</vt:lpstr>
      <vt:lpstr>Incidental Committees</vt:lpstr>
      <vt:lpstr>PowerPoint Presentation</vt:lpstr>
      <vt:lpstr>How does this all fit together? </vt:lpstr>
      <vt:lpstr>PowerPoint Presentation</vt:lpstr>
      <vt:lpstr>What is a contribution? </vt:lpstr>
      <vt:lpstr>What ISN’T a contribution? </vt:lpstr>
      <vt:lpstr>PowerPoint Presentation</vt:lpstr>
      <vt:lpstr>What to Avoid: </vt:lpstr>
      <vt:lpstr>PowerPoint Presentation</vt:lpstr>
      <vt:lpstr>Independent Expenditures (IEs)</vt:lpstr>
      <vt:lpstr>What is political advertising? </vt:lpstr>
      <vt:lpstr>PowerPoint Presentation</vt:lpstr>
      <vt:lpstr>PDC Complaint Process </vt:lpstr>
      <vt:lpstr>The likely filers… </vt:lpstr>
      <vt:lpstr>How to respond: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Abby Lawlor</dc:creator>
  <cp:lastModifiedBy>Abby Lawlor</cp:lastModifiedBy>
  <cp:revision>34</cp:revision>
  <dcterms:created xsi:type="dcterms:W3CDTF">2026-04-05T22:00:21Z</dcterms:created>
  <dcterms:modified xsi:type="dcterms:W3CDTF">2026-04-09T23:04:26Z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0x010100ACC4796B6D17554BA0F852F85E93CE29</vt:lpwstr>
  </property>
</Properties>
</file>