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9" r:id="rId3"/>
    <p:sldId id="280" r:id="rId4"/>
    <p:sldId id="281" r:id="rId5"/>
    <p:sldId id="277" r:id="rId6"/>
    <p:sldId id="274" r:id="rId7"/>
    <p:sldId id="272" r:id="rId8"/>
    <p:sldId id="259" r:id="rId9"/>
    <p:sldId id="260" r:id="rId10"/>
    <p:sldId id="258" r:id="rId11"/>
    <p:sldId id="257" r:id="rId12"/>
    <p:sldId id="261" r:id="rId13"/>
    <p:sldId id="262" r:id="rId14"/>
    <p:sldId id="263" r:id="rId15"/>
    <p:sldId id="264" r:id="rId16"/>
    <p:sldId id="265" r:id="rId17"/>
    <p:sldId id="275" r:id="rId18"/>
    <p:sldId id="266" r:id="rId19"/>
    <p:sldId id="267" r:id="rId20"/>
    <p:sldId id="273" r:id="rId21"/>
    <p:sldId id="268" r:id="rId22"/>
    <p:sldId id="269" r:id="rId23"/>
    <p:sldId id="270" r:id="rId24"/>
    <p:sldId id="278" r:id="rId25"/>
    <p:sldId id="27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890"/>
  </p:normalViewPr>
  <p:slideViewPr>
    <p:cSldViewPr snapToGrid="0">
      <p:cViewPr varScale="1">
        <p:scale>
          <a:sx n="90" d="100"/>
          <a:sy n="90" d="100"/>
        </p:scale>
        <p:origin x="232"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38977-AA1F-2902-CECF-AEA9505247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6333C2-3947-8B1F-A51D-3DEBC9727E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0B12F8-0CB7-B0E8-0C62-5DA97E9A5261}"/>
              </a:ext>
            </a:extLst>
          </p:cNvPr>
          <p:cNvSpPr>
            <a:spLocks noGrp="1"/>
          </p:cNvSpPr>
          <p:nvPr>
            <p:ph type="dt" sz="half" idx="10"/>
          </p:nvPr>
        </p:nvSpPr>
        <p:spPr/>
        <p:txBody>
          <a:bodyPr/>
          <a:lstStyle/>
          <a:p>
            <a:fld id="{379CF296-7939-134F-B37F-7D43E4F75376}" type="datetimeFigureOut">
              <a:rPr lang="en-US" smtClean="0"/>
              <a:t>9/18/25</a:t>
            </a:fld>
            <a:endParaRPr lang="en-US"/>
          </a:p>
        </p:txBody>
      </p:sp>
      <p:sp>
        <p:nvSpPr>
          <p:cNvPr id="5" name="Footer Placeholder 4">
            <a:extLst>
              <a:ext uri="{FF2B5EF4-FFF2-40B4-BE49-F238E27FC236}">
                <a16:creationId xmlns:a16="http://schemas.microsoft.com/office/drawing/2014/main" id="{56D13B07-BC47-4B82-BBEE-5FF92DA880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9BD3D-A994-ECA7-FBD4-4AA6E5A576F7}"/>
              </a:ext>
            </a:extLst>
          </p:cNvPr>
          <p:cNvSpPr>
            <a:spLocks noGrp="1"/>
          </p:cNvSpPr>
          <p:nvPr>
            <p:ph type="sldNum" sz="quarter" idx="12"/>
          </p:nvPr>
        </p:nvSpPr>
        <p:spPr/>
        <p:txBody>
          <a:bodyPr/>
          <a:lstStyle/>
          <a:p>
            <a:fld id="{D68F3C5A-7C46-1A4A-9A34-4BEABE879741}" type="slidenum">
              <a:rPr lang="en-US" smtClean="0"/>
              <a:t>‹#›</a:t>
            </a:fld>
            <a:endParaRPr lang="en-US"/>
          </a:p>
        </p:txBody>
      </p:sp>
    </p:spTree>
    <p:extLst>
      <p:ext uri="{BB962C8B-B14F-4D97-AF65-F5344CB8AC3E}">
        <p14:creationId xmlns:p14="http://schemas.microsoft.com/office/powerpoint/2010/main" val="4043530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2674-FB60-551A-CEC6-3025AB7D06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2151BC-CBDC-7CCB-FD20-B4C29F7B9F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FA86B1-49FD-2BA7-6219-9603EE3A6195}"/>
              </a:ext>
            </a:extLst>
          </p:cNvPr>
          <p:cNvSpPr>
            <a:spLocks noGrp="1"/>
          </p:cNvSpPr>
          <p:nvPr>
            <p:ph type="dt" sz="half" idx="10"/>
          </p:nvPr>
        </p:nvSpPr>
        <p:spPr/>
        <p:txBody>
          <a:bodyPr/>
          <a:lstStyle/>
          <a:p>
            <a:fld id="{379CF296-7939-134F-B37F-7D43E4F75376}" type="datetimeFigureOut">
              <a:rPr lang="en-US" smtClean="0"/>
              <a:t>9/18/25</a:t>
            </a:fld>
            <a:endParaRPr lang="en-US"/>
          </a:p>
        </p:txBody>
      </p:sp>
      <p:sp>
        <p:nvSpPr>
          <p:cNvPr id="5" name="Footer Placeholder 4">
            <a:extLst>
              <a:ext uri="{FF2B5EF4-FFF2-40B4-BE49-F238E27FC236}">
                <a16:creationId xmlns:a16="http://schemas.microsoft.com/office/drawing/2014/main" id="{68933477-9BA8-79FA-4245-B67C9AB60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7AA22B-B2F5-631A-C7C4-1BDFF68BDA3D}"/>
              </a:ext>
            </a:extLst>
          </p:cNvPr>
          <p:cNvSpPr>
            <a:spLocks noGrp="1"/>
          </p:cNvSpPr>
          <p:nvPr>
            <p:ph type="sldNum" sz="quarter" idx="12"/>
          </p:nvPr>
        </p:nvSpPr>
        <p:spPr/>
        <p:txBody>
          <a:bodyPr/>
          <a:lstStyle/>
          <a:p>
            <a:fld id="{D68F3C5A-7C46-1A4A-9A34-4BEABE879741}" type="slidenum">
              <a:rPr lang="en-US" smtClean="0"/>
              <a:t>‹#›</a:t>
            </a:fld>
            <a:endParaRPr lang="en-US"/>
          </a:p>
        </p:txBody>
      </p:sp>
    </p:spTree>
    <p:extLst>
      <p:ext uri="{BB962C8B-B14F-4D97-AF65-F5344CB8AC3E}">
        <p14:creationId xmlns:p14="http://schemas.microsoft.com/office/powerpoint/2010/main" val="1712563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6E120D-92B8-329C-A378-A2E86D6A4F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0E1FEF-0524-E497-E8A3-B792099B6A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EF8-5C84-B271-F0C1-2833571EE7A3}"/>
              </a:ext>
            </a:extLst>
          </p:cNvPr>
          <p:cNvSpPr>
            <a:spLocks noGrp="1"/>
          </p:cNvSpPr>
          <p:nvPr>
            <p:ph type="dt" sz="half" idx="10"/>
          </p:nvPr>
        </p:nvSpPr>
        <p:spPr/>
        <p:txBody>
          <a:bodyPr/>
          <a:lstStyle/>
          <a:p>
            <a:fld id="{379CF296-7939-134F-B37F-7D43E4F75376}" type="datetimeFigureOut">
              <a:rPr lang="en-US" smtClean="0"/>
              <a:t>9/18/25</a:t>
            </a:fld>
            <a:endParaRPr lang="en-US"/>
          </a:p>
        </p:txBody>
      </p:sp>
      <p:sp>
        <p:nvSpPr>
          <p:cNvPr id="5" name="Footer Placeholder 4">
            <a:extLst>
              <a:ext uri="{FF2B5EF4-FFF2-40B4-BE49-F238E27FC236}">
                <a16:creationId xmlns:a16="http://schemas.microsoft.com/office/drawing/2014/main" id="{6C8E1527-361F-3186-980A-E09EEC5D3D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4A79D7-3F0D-9153-912B-7CE6B752AB07}"/>
              </a:ext>
            </a:extLst>
          </p:cNvPr>
          <p:cNvSpPr>
            <a:spLocks noGrp="1"/>
          </p:cNvSpPr>
          <p:nvPr>
            <p:ph type="sldNum" sz="quarter" idx="12"/>
          </p:nvPr>
        </p:nvSpPr>
        <p:spPr/>
        <p:txBody>
          <a:bodyPr/>
          <a:lstStyle/>
          <a:p>
            <a:fld id="{D68F3C5A-7C46-1A4A-9A34-4BEABE879741}" type="slidenum">
              <a:rPr lang="en-US" smtClean="0"/>
              <a:t>‹#›</a:t>
            </a:fld>
            <a:endParaRPr lang="en-US"/>
          </a:p>
        </p:txBody>
      </p:sp>
    </p:spTree>
    <p:extLst>
      <p:ext uri="{BB962C8B-B14F-4D97-AF65-F5344CB8AC3E}">
        <p14:creationId xmlns:p14="http://schemas.microsoft.com/office/powerpoint/2010/main" val="1031327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64D54-1E33-6E0D-EDD8-0140E9C750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19EB83-0982-5E87-6246-5A9A0317D1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DF2809-6EE7-DA96-B481-E50C0C288E66}"/>
              </a:ext>
            </a:extLst>
          </p:cNvPr>
          <p:cNvSpPr>
            <a:spLocks noGrp="1"/>
          </p:cNvSpPr>
          <p:nvPr>
            <p:ph type="dt" sz="half" idx="10"/>
          </p:nvPr>
        </p:nvSpPr>
        <p:spPr/>
        <p:txBody>
          <a:bodyPr/>
          <a:lstStyle/>
          <a:p>
            <a:fld id="{379CF296-7939-134F-B37F-7D43E4F75376}" type="datetimeFigureOut">
              <a:rPr lang="en-US" smtClean="0"/>
              <a:t>9/18/25</a:t>
            </a:fld>
            <a:endParaRPr lang="en-US"/>
          </a:p>
        </p:txBody>
      </p:sp>
      <p:sp>
        <p:nvSpPr>
          <p:cNvPr id="5" name="Footer Placeholder 4">
            <a:extLst>
              <a:ext uri="{FF2B5EF4-FFF2-40B4-BE49-F238E27FC236}">
                <a16:creationId xmlns:a16="http://schemas.microsoft.com/office/drawing/2014/main" id="{9A8EBA24-994F-5473-2F19-C11E3D38B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099E1E-1AA2-BF69-818D-A1BA21A0DC84}"/>
              </a:ext>
            </a:extLst>
          </p:cNvPr>
          <p:cNvSpPr>
            <a:spLocks noGrp="1"/>
          </p:cNvSpPr>
          <p:nvPr>
            <p:ph type="sldNum" sz="quarter" idx="12"/>
          </p:nvPr>
        </p:nvSpPr>
        <p:spPr/>
        <p:txBody>
          <a:bodyPr/>
          <a:lstStyle/>
          <a:p>
            <a:fld id="{D68F3C5A-7C46-1A4A-9A34-4BEABE879741}" type="slidenum">
              <a:rPr lang="en-US" smtClean="0"/>
              <a:t>‹#›</a:t>
            </a:fld>
            <a:endParaRPr lang="en-US"/>
          </a:p>
        </p:txBody>
      </p:sp>
    </p:spTree>
    <p:extLst>
      <p:ext uri="{BB962C8B-B14F-4D97-AF65-F5344CB8AC3E}">
        <p14:creationId xmlns:p14="http://schemas.microsoft.com/office/powerpoint/2010/main" val="191167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A6871-71FB-E901-094A-104D94D086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6B8BD6-D6C0-7CC2-4B92-FE855BF672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86DE7E-BAFD-C901-D466-446CAFDB3F97}"/>
              </a:ext>
            </a:extLst>
          </p:cNvPr>
          <p:cNvSpPr>
            <a:spLocks noGrp="1"/>
          </p:cNvSpPr>
          <p:nvPr>
            <p:ph type="dt" sz="half" idx="10"/>
          </p:nvPr>
        </p:nvSpPr>
        <p:spPr/>
        <p:txBody>
          <a:bodyPr/>
          <a:lstStyle/>
          <a:p>
            <a:fld id="{379CF296-7939-134F-B37F-7D43E4F75376}" type="datetimeFigureOut">
              <a:rPr lang="en-US" smtClean="0"/>
              <a:t>9/18/25</a:t>
            </a:fld>
            <a:endParaRPr lang="en-US"/>
          </a:p>
        </p:txBody>
      </p:sp>
      <p:sp>
        <p:nvSpPr>
          <p:cNvPr id="5" name="Footer Placeholder 4">
            <a:extLst>
              <a:ext uri="{FF2B5EF4-FFF2-40B4-BE49-F238E27FC236}">
                <a16:creationId xmlns:a16="http://schemas.microsoft.com/office/drawing/2014/main" id="{5FA3A958-80CB-CCC2-C7DA-683FA94922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4B796-6D06-6BC8-8F50-81EDCF66C1BB}"/>
              </a:ext>
            </a:extLst>
          </p:cNvPr>
          <p:cNvSpPr>
            <a:spLocks noGrp="1"/>
          </p:cNvSpPr>
          <p:nvPr>
            <p:ph type="sldNum" sz="quarter" idx="12"/>
          </p:nvPr>
        </p:nvSpPr>
        <p:spPr/>
        <p:txBody>
          <a:bodyPr/>
          <a:lstStyle/>
          <a:p>
            <a:fld id="{D68F3C5A-7C46-1A4A-9A34-4BEABE879741}" type="slidenum">
              <a:rPr lang="en-US" smtClean="0"/>
              <a:t>‹#›</a:t>
            </a:fld>
            <a:endParaRPr lang="en-US"/>
          </a:p>
        </p:txBody>
      </p:sp>
    </p:spTree>
    <p:extLst>
      <p:ext uri="{BB962C8B-B14F-4D97-AF65-F5344CB8AC3E}">
        <p14:creationId xmlns:p14="http://schemas.microsoft.com/office/powerpoint/2010/main" val="725438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A9374-8389-500B-7E98-3D43BB16E1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5A1155-112A-2C00-0445-18EDB84B10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FDCC15-1B83-B545-3ADC-D619BC4C88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392E53-0AC7-54A5-2472-3C96FF318C11}"/>
              </a:ext>
            </a:extLst>
          </p:cNvPr>
          <p:cNvSpPr>
            <a:spLocks noGrp="1"/>
          </p:cNvSpPr>
          <p:nvPr>
            <p:ph type="dt" sz="half" idx="10"/>
          </p:nvPr>
        </p:nvSpPr>
        <p:spPr/>
        <p:txBody>
          <a:bodyPr/>
          <a:lstStyle/>
          <a:p>
            <a:fld id="{379CF296-7939-134F-B37F-7D43E4F75376}" type="datetimeFigureOut">
              <a:rPr lang="en-US" smtClean="0"/>
              <a:t>9/18/25</a:t>
            </a:fld>
            <a:endParaRPr lang="en-US"/>
          </a:p>
        </p:txBody>
      </p:sp>
      <p:sp>
        <p:nvSpPr>
          <p:cNvPr id="6" name="Footer Placeholder 5">
            <a:extLst>
              <a:ext uri="{FF2B5EF4-FFF2-40B4-BE49-F238E27FC236}">
                <a16:creationId xmlns:a16="http://schemas.microsoft.com/office/drawing/2014/main" id="{AC0DFD71-7844-80A7-31C4-5B07C27FFE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E1944-D4B6-2A9C-8933-CC0BF14DFF6B}"/>
              </a:ext>
            </a:extLst>
          </p:cNvPr>
          <p:cNvSpPr>
            <a:spLocks noGrp="1"/>
          </p:cNvSpPr>
          <p:nvPr>
            <p:ph type="sldNum" sz="quarter" idx="12"/>
          </p:nvPr>
        </p:nvSpPr>
        <p:spPr/>
        <p:txBody>
          <a:bodyPr/>
          <a:lstStyle/>
          <a:p>
            <a:fld id="{D68F3C5A-7C46-1A4A-9A34-4BEABE879741}" type="slidenum">
              <a:rPr lang="en-US" smtClean="0"/>
              <a:t>‹#›</a:t>
            </a:fld>
            <a:endParaRPr lang="en-US"/>
          </a:p>
        </p:txBody>
      </p:sp>
    </p:spTree>
    <p:extLst>
      <p:ext uri="{BB962C8B-B14F-4D97-AF65-F5344CB8AC3E}">
        <p14:creationId xmlns:p14="http://schemas.microsoft.com/office/powerpoint/2010/main" val="242101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BA5EA-532F-5CF0-53D0-B0C2205474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05C398-4733-C539-EEAE-1F4B938ED6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02ADD9-03DA-A6EA-D55B-60F0A8A11E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928248-B0A0-0397-4335-E4532902E4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DC2E88-3C16-6989-8021-222D08CD49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0EF8C0-D1D4-2D44-D265-15446F40C9D8}"/>
              </a:ext>
            </a:extLst>
          </p:cNvPr>
          <p:cNvSpPr>
            <a:spLocks noGrp="1"/>
          </p:cNvSpPr>
          <p:nvPr>
            <p:ph type="dt" sz="half" idx="10"/>
          </p:nvPr>
        </p:nvSpPr>
        <p:spPr/>
        <p:txBody>
          <a:bodyPr/>
          <a:lstStyle/>
          <a:p>
            <a:fld id="{379CF296-7939-134F-B37F-7D43E4F75376}" type="datetimeFigureOut">
              <a:rPr lang="en-US" smtClean="0"/>
              <a:t>9/18/25</a:t>
            </a:fld>
            <a:endParaRPr lang="en-US"/>
          </a:p>
        </p:txBody>
      </p:sp>
      <p:sp>
        <p:nvSpPr>
          <p:cNvPr id="8" name="Footer Placeholder 7">
            <a:extLst>
              <a:ext uri="{FF2B5EF4-FFF2-40B4-BE49-F238E27FC236}">
                <a16:creationId xmlns:a16="http://schemas.microsoft.com/office/drawing/2014/main" id="{03765A3E-EFE7-6F9A-7413-AEA063AB3E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381238-41FA-30BF-FBE0-C8DD8CAE7A2B}"/>
              </a:ext>
            </a:extLst>
          </p:cNvPr>
          <p:cNvSpPr>
            <a:spLocks noGrp="1"/>
          </p:cNvSpPr>
          <p:nvPr>
            <p:ph type="sldNum" sz="quarter" idx="12"/>
          </p:nvPr>
        </p:nvSpPr>
        <p:spPr/>
        <p:txBody>
          <a:bodyPr/>
          <a:lstStyle/>
          <a:p>
            <a:fld id="{D68F3C5A-7C46-1A4A-9A34-4BEABE879741}" type="slidenum">
              <a:rPr lang="en-US" smtClean="0"/>
              <a:t>‹#›</a:t>
            </a:fld>
            <a:endParaRPr lang="en-US"/>
          </a:p>
        </p:txBody>
      </p:sp>
    </p:spTree>
    <p:extLst>
      <p:ext uri="{BB962C8B-B14F-4D97-AF65-F5344CB8AC3E}">
        <p14:creationId xmlns:p14="http://schemas.microsoft.com/office/powerpoint/2010/main" val="7121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D84C4-BDA3-4CA9-3AD7-5FFD0132FA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B6125E-CB65-67D6-2CDB-626009BC415F}"/>
              </a:ext>
            </a:extLst>
          </p:cNvPr>
          <p:cNvSpPr>
            <a:spLocks noGrp="1"/>
          </p:cNvSpPr>
          <p:nvPr>
            <p:ph type="dt" sz="half" idx="10"/>
          </p:nvPr>
        </p:nvSpPr>
        <p:spPr/>
        <p:txBody>
          <a:bodyPr/>
          <a:lstStyle/>
          <a:p>
            <a:fld id="{379CF296-7939-134F-B37F-7D43E4F75376}" type="datetimeFigureOut">
              <a:rPr lang="en-US" smtClean="0"/>
              <a:t>9/18/25</a:t>
            </a:fld>
            <a:endParaRPr lang="en-US"/>
          </a:p>
        </p:txBody>
      </p:sp>
      <p:sp>
        <p:nvSpPr>
          <p:cNvPr id="4" name="Footer Placeholder 3">
            <a:extLst>
              <a:ext uri="{FF2B5EF4-FFF2-40B4-BE49-F238E27FC236}">
                <a16:creationId xmlns:a16="http://schemas.microsoft.com/office/drawing/2014/main" id="{1D61C841-5A24-A782-DE40-EAC91098FD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85376C-2A18-30A6-DCC5-E253123A030A}"/>
              </a:ext>
            </a:extLst>
          </p:cNvPr>
          <p:cNvSpPr>
            <a:spLocks noGrp="1"/>
          </p:cNvSpPr>
          <p:nvPr>
            <p:ph type="sldNum" sz="quarter" idx="12"/>
          </p:nvPr>
        </p:nvSpPr>
        <p:spPr/>
        <p:txBody>
          <a:bodyPr/>
          <a:lstStyle/>
          <a:p>
            <a:fld id="{D68F3C5A-7C46-1A4A-9A34-4BEABE879741}" type="slidenum">
              <a:rPr lang="en-US" smtClean="0"/>
              <a:t>‹#›</a:t>
            </a:fld>
            <a:endParaRPr lang="en-US"/>
          </a:p>
        </p:txBody>
      </p:sp>
    </p:spTree>
    <p:extLst>
      <p:ext uri="{BB962C8B-B14F-4D97-AF65-F5344CB8AC3E}">
        <p14:creationId xmlns:p14="http://schemas.microsoft.com/office/powerpoint/2010/main" val="42077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7E029-71B9-9F86-D179-D2779E7F5012}"/>
              </a:ext>
            </a:extLst>
          </p:cNvPr>
          <p:cNvSpPr>
            <a:spLocks noGrp="1"/>
          </p:cNvSpPr>
          <p:nvPr>
            <p:ph type="dt" sz="half" idx="10"/>
          </p:nvPr>
        </p:nvSpPr>
        <p:spPr/>
        <p:txBody>
          <a:bodyPr/>
          <a:lstStyle/>
          <a:p>
            <a:fld id="{379CF296-7939-134F-B37F-7D43E4F75376}" type="datetimeFigureOut">
              <a:rPr lang="en-US" smtClean="0"/>
              <a:t>9/18/25</a:t>
            </a:fld>
            <a:endParaRPr lang="en-US"/>
          </a:p>
        </p:txBody>
      </p:sp>
      <p:sp>
        <p:nvSpPr>
          <p:cNvPr id="3" name="Footer Placeholder 2">
            <a:extLst>
              <a:ext uri="{FF2B5EF4-FFF2-40B4-BE49-F238E27FC236}">
                <a16:creationId xmlns:a16="http://schemas.microsoft.com/office/drawing/2014/main" id="{3FA612E9-8054-11C3-79B3-C682AA63D1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B9278D-5EC4-5406-E36C-72C7837F906F}"/>
              </a:ext>
            </a:extLst>
          </p:cNvPr>
          <p:cNvSpPr>
            <a:spLocks noGrp="1"/>
          </p:cNvSpPr>
          <p:nvPr>
            <p:ph type="sldNum" sz="quarter" idx="12"/>
          </p:nvPr>
        </p:nvSpPr>
        <p:spPr/>
        <p:txBody>
          <a:bodyPr/>
          <a:lstStyle/>
          <a:p>
            <a:fld id="{D68F3C5A-7C46-1A4A-9A34-4BEABE879741}" type="slidenum">
              <a:rPr lang="en-US" smtClean="0"/>
              <a:t>‹#›</a:t>
            </a:fld>
            <a:endParaRPr lang="en-US"/>
          </a:p>
        </p:txBody>
      </p:sp>
    </p:spTree>
    <p:extLst>
      <p:ext uri="{BB962C8B-B14F-4D97-AF65-F5344CB8AC3E}">
        <p14:creationId xmlns:p14="http://schemas.microsoft.com/office/powerpoint/2010/main" val="3284582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CF13-5435-C995-BCDC-F2D96228BE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9B1F90-83F3-7E08-6EBA-44A1F2B80E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A25E81-53CE-0E5A-7999-539121B4FC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7C9D1B-9789-1E61-19AA-87460DAD2A21}"/>
              </a:ext>
            </a:extLst>
          </p:cNvPr>
          <p:cNvSpPr>
            <a:spLocks noGrp="1"/>
          </p:cNvSpPr>
          <p:nvPr>
            <p:ph type="dt" sz="half" idx="10"/>
          </p:nvPr>
        </p:nvSpPr>
        <p:spPr/>
        <p:txBody>
          <a:bodyPr/>
          <a:lstStyle/>
          <a:p>
            <a:fld id="{379CF296-7939-134F-B37F-7D43E4F75376}" type="datetimeFigureOut">
              <a:rPr lang="en-US" smtClean="0"/>
              <a:t>9/18/25</a:t>
            </a:fld>
            <a:endParaRPr lang="en-US"/>
          </a:p>
        </p:txBody>
      </p:sp>
      <p:sp>
        <p:nvSpPr>
          <p:cNvPr id="6" name="Footer Placeholder 5">
            <a:extLst>
              <a:ext uri="{FF2B5EF4-FFF2-40B4-BE49-F238E27FC236}">
                <a16:creationId xmlns:a16="http://schemas.microsoft.com/office/drawing/2014/main" id="{C76B602C-43D4-0E78-F975-136E908588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9C87BF-8B5F-3523-5433-C7BB3472B1B1}"/>
              </a:ext>
            </a:extLst>
          </p:cNvPr>
          <p:cNvSpPr>
            <a:spLocks noGrp="1"/>
          </p:cNvSpPr>
          <p:nvPr>
            <p:ph type="sldNum" sz="quarter" idx="12"/>
          </p:nvPr>
        </p:nvSpPr>
        <p:spPr/>
        <p:txBody>
          <a:bodyPr/>
          <a:lstStyle/>
          <a:p>
            <a:fld id="{D68F3C5A-7C46-1A4A-9A34-4BEABE879741}" type="slidenum">
              <a:rPr lang="en-US" smtClean="0"/>
              <a:t>‹#›</a:t>
            </a:fld>
            <a:endParaRPr lang="en-US"/>
          </a:p>
        </p:txBody>
      </p:sp>
    </p:spTree>
    <p:extLst>
      <p:ext uri="{BB962C8B-B14F-4D97-AF65-F5344CB8AC3E}">
        <p14:creationId xmlns:p14="http://schemas.microsoft.com/office/powerpoint/2010/main" val="1607885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FA12-12BC-05B1-EFAC-644875EF66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575861-AC56-EBCF-11F1-94537656A4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88B08B-8F1A-849F-4AD5-9FA723D0B8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C79A1B-42E5-D482-1D65-4FCEE2511F20}"/>
              </a:ext>
            </a:extLst>
          </p:cNvPr>
          <p:cNvSpPr>
            <a:spLocks noGrp="1"/>
          </p:cNvSpPr>
          <p:nvPr>
            <p:ph type="dt" sz="half" idx="10"/>
          </p:nvPr>
        </p:nvSpPr>
        <p:spPr/>
        <p:txBody>
          <a:bodyPr/>
          <a:lstStyle/>
          <a:p>
            <a:fld id="{379CF296-7939-134F-B37F-7D43E4F75376}" type="datetimeFigureOut">
              <a:rPr lang="en-US" smtClean="0"/>
              <a:t>9/18/25</a:t>
            </a:fld>
            <a:endParaRPr lang="en-US"/>
          </a:p>
        </p:txBody>
      </p:sp>
      <p:sp>
        <p:nvSpPr>
          <p:cNvPr id="6" name="Footer Placeholder 5">
            <a:extLst>
              <a:ext uri="{FF2B5EF4-FFF2-40B4-BE49-F238E27FC236}">
                <a16:creationId xmlns:a16="http://schemas.microsoft.com/office/drawing/2014/main" id="{49446919-AAF7-1EE6-5D71-7757A57EF0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EE8971-2555-CDDF-FF7C-AA809D178BE8}"/>
              </a:ext>
            </a:extLst>
          </p:cNvPr>
          <p:cNvSpPr>
            <a:spLocks noGrp="1"/>
          </p:cNvSpPr>
          <p:nvPr>
            <p:ph type="sldNum" sz="quarter" idx="12"/>
          </p:nvPr>
        </p:nvSpPr>
        <p:spPr/>
        <p:txBody>
          <a:bodyPr/>
          <a:lstStyle/>
          <a:p>
            <a:fld id="{D68F3C5A-7C46-1A4A-9A34-4BEABE879741}" type="slidenum">
              <a:rPr lang="en-US" smtClean="0"/>
              <a:t>‹#›</a:t>
            </a:fld>
            <a:endParaRPr lang="en-US"/>
          </a:p>
        </p:txBody>
      </p:sp>
    </p:spTree>
    <p:extLst>
      <p:ext uri="{BB962C8B-B14F-4D97-AF65-F5344CB8AC3E}">
        <p14:creationId xmlns:p14="http://schemas.microsoft.com/office/powerpoint/2010/main" val="1717163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25C585-74FD-28D7-8679-3194F4A2E2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44878FD-7781-FD01-A45D-B2A84B61A4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946AE8-CC60-EB77-170E-871B62DE0A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CF296-7939-134F-B37F-7D43E4F75376}" type="datetimeFigureOut">
              <a:rPr lang="en-US" smtClean="0"/>
              <a:t>9/18/25</a:t>
            </a:fld>
            <a:endParaRPr lang="en-US"/>
          </a:p>
        </p:txBody>
      </p:sp>
      <p:sp>
        <p:nvSpPr>
          <p:cNvPr id="5" name="Footer Placeholder 4">
            <a:extLst>
              <a:ext uri="{FF2B5EF4-FFF2-40B4-BE49-F238E27FC236}">
                <a16:creationId xmlns:a16="http://schemas.microsoft.com/office/drawing/2014/main" id="{CF9775EF-A53E-59FD-E9B4-6B4B7B02A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D357CF-5AAB-DD94-6C4E-01AA29B6B9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F3C5A-7C46-1A4A-9A34-4BEABE879741}" type="slidenum">
              <a:rPr lang="en-US" smtClean="0"/>
              <a:t>‹#›</a:t>
            </a:fld>
            <a:endParaRPr lang="en-US"/>
          </a:p>
        </p:txBody>
      </p:sp>
    </p:spTree>
    <p:extLst>
      <p:ext uri="{BB962C8B-B14F-4D97-AF65-F5344CB8AC3E}">
        <p14:creationId xmlns:p14="http://schemas.microsoft.com/office/powerpoint/2010/main" val="2359470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Kmry6FxPa8w?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55E65-FFE0-542B-4FE7-E991B7453363}"/>
              </a:ext>
            </a:extLst>
          </p:cNvPr>
          <p:cNvSpPr>
            <a:spLocks noGrp="1"/>
          </p:cNvSpPr>
          <p:nvPr>
            <p:ph type="ctrTitle"/>
          </p:nvPr>
        </p:nvSpPr>
        <p:spPr>
          <a:xfrm>
            <a:off x="1524000" y="2408663"/>
            <a:ext cx="9144000" cy="1101300"/>
          </a:xfrm>
        </p:spPr>
        <p:txBody>
          <a:bodyPr>
            <a:normAutofit/>
          </a:bodyPr>
          <a:lstStyle/>
          <a:p>
            <a:r>
              <a:rPr lang="en-US" sz="7200" dirty="0"/>
              <a:t>Before the “Leave”</a:t>
            </a:r>
          </a:p>
        </p:txBody>
      </p:sp>
      <p:sp>
        <p:nvSpPr>
          <p:cNvPr id="3" name="Subtitle 2">
            <a:extLst>
              <a:ext uri="{FF2B5EF4-FFF2-40B4-BE49-F238E27FC236}">
                <a16:creationId xmlns:a16="http://schemas.microsoft.com/office/drawing/2014/main" id="{D5AC3447-3CC5-FE24-D902-37B7D43436DE}"/>
              </a:ext>
            </a:extLst>
          </p:cNvPr>
          <p:cNvSpPr>
            <a:spLocks noGrp="1"/>
          </p:cNvSpPr>
          <p:nvPr>
            <p:ph type="subTitle" idx="1"/>
          </p:nvPr>
        </p:nvSpPr>
        <p:spPr>
          <a:xfrm>
            <a:off x="1524000" y="3602038"/>
            <a:ext cx="9144000" cy="798512"/>
          </a:xfrm>
        </p:spPr>
        <p:txBody>
          <a:bodyPr/>
          <a:lstStyle/>
          <a:p>
            <a:r>
              <a:rPr lang="en-US" dirty="0"/>
              <a:t>Creating and Maintaining Scene Safety </a:t>
            </a:r>
          </a:p>
        </p:txBody>
      </p:sp>
      <p:sp>
        <p:nvSpPr>
          <p:cNvPr id="5" name="TextBox 4">
            <a:extLst>
              <a:ext uri="{FF2B5EF4-FFF2-40B4-BE49-F238E27FC236}">
                <a16:creationId xmlns:a16="http://schemas.microsoft.com/office/drawing/2014/main" id="{B3081183-6CE2-3E99-2DB9-EEECD3B61997}"/>
              </a:ext>
            </a:extLst>
          </p:cNvPr>
          <p:cNvSpPr txBox="1"/>
          <p:nvPr/>
        </p:nvSpPr>
        <p:spPr>
          <a:xfrm>
            <a:off x="6634976" y="5486400"/>
            <a:ext cx="4148253" cy="369332"/>
          </a:xfrm>
          <a:prstGeom prst="rect">
            <a:avLst/>
          </a:prstGeom>
          <a:noFill/>
        </p:spPr>
        <p:txBody>
          <a:bodyPr wrap="square" rtlCol="0">
            <a:spAutoFit/>
          </a:bodyPr>
          <a:lstStyle/>
          <a:p>
            <a:r>
              <a:rPr lang="en-US" dirty="0"/>
              <a:t>By: Chris Barney</a:t>
            </a:r>
          </a:p>
        </p:txBody>
      </p:sp>
    </p:spTree>
    <p:extLst>
      <p:ext uri="{BB962C8B-B14F-4D97-AF65-F5344CB8AC3E}">
        <p14:creationId xmlns:p14="http://schemas.microsoft.com/office/powerpoint/2010/main" val="3079440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The Art of War Can Help You Improve Your Fitness - Strategic Athlete">
            <a:extLst>
              <a:ext uri="{FF2B5EF4-FFF2-40B4-BE49-F238E27FC236}">
                <a16:creationId xmlns:a16="http://schemas.microsoft.com/office/drawing/2014/main" id="{CEBB9CA6-7FDF-B004-007E-71E9DA13E94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0224" y="1248937"/>
            <a:ext cx="10638264" cy="492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929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44FFA-6DC4-B423-5693-8A1CFCB0329B}"/>
              </a:ext>
            </a:extLst>
          </p:cNvPr>
          <p:cNvSpPr>
            <a:spLocks noGrp="1"/>
          </p:cNvSpPr>
          <p:nvPr>
            <p:ph type="title"/>
          </p:nvPr>
        </p:nvSpPr>
        <p:spPr/>
        <p:txBody>
          <a:bodyPr/>
          <a:lstStyle/>
          <a:p>
            <a:pPr algn="ctr"/>
            <a:r>
              <a:rPr lang="en-US" dirty="0"/>
              <a:t>Outline</a:t>
            </a:r>
          </a:p>
        </p:txBody>
      </p:sp>
      <p:sp>
        <p:nvSpPr>
          <p:cNvPr id="3" name="Content Placeholder 2">
            <a:extLst>
              <a:ext uri="{FF2B5EF4-FFF2-40B4-BE49-F238E27FC236}">
                <a16:creationId xmlns:a16="http://schemas.microsoft.com/office/drawing/2014/main" id="{77B1DA18-4048-2CC2-1040-8A04F56B4303}"/>
              </a:ext>
            </a:extLst>
          </p:cNvPr>
          <p:cNvSpPr>
            <a:spLocks noGrp="1"/>
          </p:cNvSpPr>
          <p:nvPr>
            <p:ph idx="1"/>
          </p:nvPr>
        </p:nvSpPr>
        <p:spPr/>
        <p:txBody>
          <a:bodyPr>
            <a:normAutofit/>
          </a:bodyPr>
          <a:lstStyle/>
          <a:p>
            <a:r>
              <a:rPr lang="en-US" dirty="0"/>
              <a:t>Mindset</a:t>
            </a:r>
          </a:p>
          <a:p>
            <a:endParaRPr lang="en-US" dirty="0"/>
          </a:p>
          <a:p>
            <a:r>
              <a:rPr lang="en-US" dirty="0"/>
              <a:t>Approach</a:t>
            </a:r>
          </a:p>
          <a:p>
            <a:endParaRPr lang="en-US" dirty="0"/>
          </a:p>
          <a:p>
            <a:r>
              <a:rPr lang="en-US" dirty="0"/>
              <a:t>Threat Assessment </a:t>
            </a:r>
          </a:p>
          <a:p>
            <a:endParaRPr lang="en-US" dirty="0"/>
          </a:p>
          <a:p>
            <a:r>
              <a:rPr lang="en-US" dirty="0"/>
              <a:t>Pt Assessment </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501922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664CF-EF09-F20C-0C8D-9A793D411647}"/>
              </a:ext>
            </a:extLst>
          </p:cNvPr>
          <p:cNvSpPr>
            <a:spLocks noGrp="1"/>
          </p:cNvSpPr>
          <p:nvPr>
            <p:ph type="title"/>
          </p:nvPr>
        </p:nvSpPr>
        <p:spPr/>
        <p:txBody>
          <a:bodyPr/>
          <a:lstStyle/>
          <a:p>
            <a:pPr algn="ctr"/>
            <a:r>
              <a:rPr lang="en-US" dirty="0"/>
              <a:t>Mindset</a:t>
            </a:r>
          </a:p>
        </p:txBody>
      </p:sp>
      <p:sp>
        <p:nvSpPr>
          <p:cNvPr id="3" name="Content Placeholder 2">
            <a:extLst>
              <a:ext uri="{FF2B5EF4-FFF2-40B4-BE49-F238E27FC236}">
                <a16:creationId xmlns:a16="http://schemas.microsoft.com/office/drawing/2014/main" id="{A1373852-D045-C05A-4F29-87D53A799B36}"/>
              </a:ext>
            </a:extLst>
          </p:cNvPr>
          <p:cNvSpPr>
            <a:spLocks noGrp="1"/>
          </p:cNvSpPr>
          <p:nvPr>
            <p:ph idx="1"/>
          </p:nvPr>
        </p:nvSpPr>
        <p:spPr>
          <a:xfrm>
            <a:off x="838200" y="2096429"/>
            <a:ext cx="10515600" cy="4080534"/>
          </a:xfrm>
        </p:spPr>
        <p:txBody>
          <a:bodyPr>
            <a:normAutofit/>
          </a:bodyPr>
          <a:lstStyle/>
          <a:p>
            <a:pPr marL="0" indent="0">
              <a:buNone/>
            </a:pPr>
            <a:r>
              <a:rPr lang="en-US" sz="3200" b="0" i="0" u="none" strike="noStrike" dirty="0">
                <a:effectLst/>
              </a:rPr>
              <a:t>Situational Awareness is a critical mindset and skillset that involves being aware of your surroundings, understanding what is happening in your environment, and anticipating potential developments. It is essential in various contexts including personal safety, emergency response, and everyday life.</a:t>
            </a:r>
            <a:endParaRPr lang="en-US" sz="3200" dirty="0"/>
          </a:p>
        </p:txBody>
      </p:sp>
    </p:spTree>
    <p:extLst>
      <p:ext uri="{BB962C8B-B14F-4D97-AF65-F5344CB8AC3E}">
        <p14:creationId xmlns:p14="http://schemas.microsoft.com/office/powerpoint/2010/main" val="698823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5DC77-E8B1-C51F-9730-D520A2628F74}"/>
              </a:ext>
            </a:extLst>
          </p:cNvPr>
          <p:cNvSpPr>
            <a:spLocks noGrp="1"/>
          </p:cNvSpPr>
          <p:nvPr>
            <p:ph type="title"/>
          </p:nvPr>
        </p:nvSpPr>
        <p:spPr>
          <a:xfrm>
            <a:off x="838200" y="119798"/>
            <a:ext cx="10515600" cy="1325563"/>
          </a:xfrm>
        </p:spPr>
        <p:txBody>
          <a:bodyPr/>
          <a:lstStyle/>
          <a:p>
            <a:pPr algn="ctr"/>
            <a:r>
              <a:rPr lang="en-US" dirty="0"/>
              <a:t>Mindset </a:t>
            </a:r>
          </a:p>
        </p:txBody>
      </p:sp>
      <p:sp>
        <p:nvSpPr>
          <p:cNvPr id="3" name="Content Placeholder 2">
            <a:extLst>
              <a:ext uri="{FF2B5EF4-FFF2-40B4-BE49-F238E27FC236}">
                <a16:creationId xmlns:a16="http://schemas.microsoft.com/office/drawing/2014/main" id="{CD1833A6-BF67-C035-8F03-D78322521B4B}"/>
              </a:ext>
            </a:extLst>
          </p:cNvPr>
          <p:cNvSpPr>
            <a:spLocks noGrp="1"/>
          </p:cNvSpPr>
          <p:nvPr>
            <p:ph idx="1"/>
          </p:nvPr>
        </p:nvSpPr>
        <p:spPr>
          <a:xfrm>
            <a:off x="838200" y="1456512"/>
            <a:ext cx="10515600" cy="5374888"/>
          </a:xfrm>
        </p:spPr>
        <p:txBody>
          <a:bodyPr>
            <a:normAutofit/>
          </a:bodyPr>
          <a:lstStyle/>
          <a:p>
            <a:r>
              <a:rPr lang="en-US" sz="2600" b="1" i="0" u="none" strike="noStrike" dirty="0">
                <a:effectLst/>
              </a:rPr>
              <a:t>Observation:</a:t>
            </a:r>
            <a:r>
              <a:rPr lang="en-US" sz="2600" b="0" i="0" u="none" strike="noStrike" dirty="0">
                <a:effectLst/>
              </a:rPr>
              <a:t> The first step in developing situational awareness is to actively observe your environment. Pay attention to details, both big and small. This includes being aware of people, objects, sounds, and changes in the environment.</a:t>
            </a:r>
          </a:p>
          <a:p>
            <a:endParaRPr lang="en-US" sz="2600" b="0" i="0" u="none" strike="noStrike" dirty="0">
              <a:effectLst/>
            </a:endParaRPr>
          </a:p>
          <a:p>
            <a:r>
              <a:rPr lang="en-US" sz="2600" b="1" i="0" u="none" strike="noStrike" dirty="0">
                <a:effectLst/>
              </a:rPr>
              <a:t>Comprehension:</a:t>
            </a:r>
            <a:r>
              <a:rPr lang="en-US" sz="2600" b="0" i="0" u="none" strike="noStrike" dirty="0">
                <a:effectLst/>
              </a:rPr>
              <a:t> After observing your surroundings, try to comprehend what is happening. This involves processing the information you've gathered and understanding its significance. </a:t>
            </a:r>
          </a:p>
          <a:p>
            <a:endParaRPr lang="en-US" sz="2600" b="0" i="0" u="none" strike="noStrike" dirty="0">
              <a:effectLst/>
            </a:endParaRPr>
          </a:p>
          <a:p>
            <a:r>
              <a:rPr lang="en-US" sz="2600" b="1" i="0" u="none" strike="noStrike" dirty="0">
                <a:effectLst/>
              </a:rPr>
              <a:t>Anticipation:</a:t>
            </a:r>
            <a:r>
              <a:rPr lang="en-US" sz="2600" b="0" i="0" u="none" strike="noStrike" dirty="0">
                <a:effectLst/>
              </a:rPr>
              <a:t> Part of situational awareness is being able to anticipate what might happen next. This requires you to consider various scenarios and think ahead. </a:t>
            </a:r>
          </a:p>
          <a:p>
            <a:endParaRPr lang="en-US" dirty="0"/>
          </a:p>
        </p:txBody>
      </p:sp>
    </p:spTree>
    <p:extLst>
      <p:ext uri="{BB962C8B-B14F-4D97-AF65-F5344CB8AC3E}">
        <p14:creationId xmlns:p14="http://schemas.microsoft.com/office/powerpoint/2010/main" val="11603796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FA4CD-5769-F1EE-1982-6D58104FA34F}"/>
              </a:ext>
            </a:extLst>
          </p:cNvPr>
          <p:cNvSpPr>
            <a:spLocks noGrp="1"/>
          </p:cNvSpPr>
          <p:nvPr>
            <p:ph type="title"/>
          </p:nvPr>
        </p:nvSpPr>
        <p:spPr/>
        <p:txBody>
          <a:bodyPr/>
          <a:lstStyle/>
          <a:p>
            <a:pPr algn="ctr"/>
            <a:r>
              <a:rPr lang="en-US" dirty="0"/>
              <a:t>Mindset</a:t>
            </a:r>
          </a:p>
        </p:txBody>
      </p:sp>
      <p:sp>
        <p:nvSpPr>
          <p:cNvPr id="3" name="Content Placeholder 2">
            <a:extLst>
              <a:ext uri="{FF2B5EF4-FFF2-40B4-BE49-F238E27FC236}">
                <a16:creationId xmlns:a16="http://schemas.microsoft.com/office/drawing/2014/main" id="{3A34C8B5-7EDE-5B99-6D79-7EEB204220CF}"/>
              </a:ext>
            </a:extLst>
          </p:cNvPr>
          <p:cNvSpPr>
            <a:spLocks noGrp="1"/>
          </p:cNvSpPr>
          <p:nvPr>
            <p:ph idx="1"/>
          </p:nvPr>
        </p:nvSpPr>
        <p:spPr/>
        <p:txBody>
          <a:bodyPr/>
          <a:lstStyle/>
          <a:p>
            <a:r>
              <a:rPr lang="en-US" b="1" i="0" u="none" strike="noStrike" dirty="0">
                <a:effectLst/>
              </a:rPr>
              <a:t>Risk Assessment:</a:t>
            </a:r>
            <a:r>
              <a:rPr lang="en-US" b="0" i="0" u="none" strike="noStrike" dirty="0">
                <a:effectLst/>
              </a:rPr>
              <a:t> Assess the risks and potential threats in your environment. This involves evaluating the likelihood and severity of various outcomes. </a:t>
            </a:r>
          </a:p>
          <a:p>
            <a:endParaRPr lang="en-US" b="0" i="0" u="none" strike="noStrike" dirty="0">
              <a:effectLst/>
            </a:endParaRPr>
          </a:p>
          <a:p>
            <a:r>
              <a:rPr lang="en-US" b="1" i="0" u="none" strike="noStrike" dirty="0">
                <a:effectLst/>
              </a:rPr>
              <a:t>Decision-Making:</a:t>
            </a:r>
            <a:r>
              <a:rPr lang="en-US" b="0" i="0" u="none" strike="noStrike" dirty="0">
                <a:effectLst/>
              </a:rPr>
              <a:t> Once you've observed, comprehended, anticipated, and assessed the situation, you need to make decisions based on the information. These decisions should be proactive and aimed at improving or maintaining safety, security, or achieving your objectives.</a:t>
            </a:r>
          </a:p>
          <a:p>
            <a:endParaRPr lang="en-US" dirty="0"/>
          </a:p>
        </p:txBody>
      </p:sp>
    </p:spTree>
    <p:extLst>
      <p:ext uri="{BB962C8B-B14F-4D97-AF65-F5344CB8AC3E}">
        <p14:creationId xmlns:p14="http://schemas.microsoft.com/office/powerpoint/2010/main" val="3908905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64947-E86A-8C85-75F6-FEE3A86529D3}"/>
              </a:ext>
            </a:extLst>
          </p:cNvPr>
          <p:cNvSpPr>
            <a:spLocks noGrp="1"/>
          </p:cNvSpPr>
          <p:nvPr>
            <p:ph type="title"/>
          </p:nvPr>
        </p:nvSpPr>
        <p:spPr/>
        <p:txBody>
          <a:bodyPr/>
          <a:lstStyle/>
          <a:p>
            <a:pPr algn="ctr"/>
            <a:r>
              <a:rPr lang="en-US" dirty="0"/>
              <a:t>Mindset</a:t>
            </a:r>
          </a:p>
        </p:txBody>
      </p:sp>
      <p:sp>
        <p:nvSpPr>
          <p:cNvPr id="3" name="Content Placeholder 2">
            <a:extLst>
              <a:ext uri="{FF2B5EF4-FFF2-40B4-BE49-F238E27FC236}">
                <a16:creationId xmlns:a16="http://schemas.microsoft.com/office/drawing/2014/main" id="{121C7434-7E21-C16C-9B7C-264C0ECFE0AC}"/>
              </a:ext>
            </a:extLst>
          </p:cNvPr>
          <p:cNvSpPr>
            <a:spLocks noGrp="1"/>
          </p:cNvSpPr>
          <p:nvPr>
            <p:ph idx="1"/>
          </p:nvPr>
        </p:nvSpPr>
        <p:spPr>
          <a:xfrm>
            <a:off x="838200" y="1825625"/>
            <a:ext cx="10515600" cy="4667250"/>
          </a:xfrm>
        </p:spPr>
        <p:txBody>
          <a:bodyPr>
            <a:normAutofit/>
          </a:bodyPr>
          <a:lstStyle/>
          <a:p>
            <a:r>
              <a:rPr lang="en-US" sz="2600" b="1" i="0" u="none" strike="noStrike" dirty="0">
                <a:effectLst/>
              </a:rPr>
              <a:t>Flexibility:</a:t>
            </a:r>
            <a:r>
              <a:rPr lang="en-US" sz="2600" b="0" i="0" u="none" strike="noStrike" dirty="0">
                <a:effectLst/>
              </a:rPr>
              <a:t> Situational awareness isn't a one-time thing. It's an ongoing process that requires adaptability. Be prepared to adjust your actions and decisions as the situation changes.</a:t>
            </a:r>
          </a:p>
          <a:p>
            <a:endParaRPr lang="en-US" sz="2600" b="0" i="0" u="none" strike="noStrike" dirty="0">
              <a:effectLst/>
            </a:endParaRPr>
          </a:p>
          <a:p>
            <a:r>
              <a:rPr lang="en-US" sz="2600" b="1" i="0" u="none" strike="noStrike" dirty="0">
                <a:effectLst/>
              </a:rPr>
              <a:t>Information Gathering:</a:t>
            </a:r>
            <a:r>
              <a:rPr lang="en-US" sz="2600" b="0" i="0" u="none" strike="noStrike" dirty="0">
                <a:effectLst/>
              </a:rPr>
              <a:t> Continuously seek new information and updates to maintain your situational awareness. </a:t>
            </a:r>
          </a:p>
          <a:p>
            <a:endParaRPr lang="en-US" sz="2600" b="0" i="0" u="none" strike="noStrike" dirty="0">
              <a:effectLst/>
            </a:endParaRPr>
          </a:p>
          <a:p>
            <a:r>
              <a:rPr lang="en-US" sz="2600" b="1" i="0" u="none" strike="noStrike" dirty="0">
                <a:effectLst/>
              </a:rPr>
              <a:t>Communication:</a:t>
            </a:r>
            <a:r>
              <a:rPr lang="en-US" sz="2600" b="0" i="0" u="none" strike="noStrike" dirty="0">
                <a:effectLst/>
              </a:rPr>
              <a:t> In many situations, effective communication is key to maintaining situational awareness. Sharing information and insights with others can lead to better decision-making and response coordination.</a:t>
            </a:r>
          </a:p>
          <a:p>
            <a:endParaRPr lang="en-US" dirty="0"/>
          </a:p>
        </p:txBody>
      </p:sp>
    </p:spTree>
    <p:extLst>
      <p:ext uri="{BB962C8B-B14F-4D97-AF65-F5344CB8AC3E}">
        <p14:creationId xmlns:p14="http://schemas.microsoft.com/office/powerpoint/2010/main" val="3421470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1A4A-4F94-7300-09B9-190157199A04}"/>
              </a:ext>
            </a:extLst>
          </p:cNvPr>
          <p:cNvSpPr>
            <a:spLocks noGrp="1"/>
          </p:cNvSpPr>
          <p:nvPr>
            <p:ph type="title"/>
          </p:nvPr>
        </p:nvSpPr>
        <p:spPr/>
        <p:txBody>
          <a:bodyPr/>
          <a:lstStyle/>
          <a:p>
            <a:pPr algn="ctr"/>
            <a:r>
              <a:rPr lang="en-US" dirty="0"/>
              <a:t>Mindset</a:t>
            </a:r>
          </a:p>
        </p:txBody>
      </p:sp>
      <p:sp>
        <p:nvSpPr>
          <p:cNvPr id="3" name="Content Placeholder 2">
            <a:extLst>
              <a:ext uri="{FF2B5EF4-FFF2-40B4-BE49-F238E27FC236}">
                <a16:creationId xmlns:a16="http://schemas.microsoft.com/office/drawing/2014/main" id="{C4B9E02E-0323-5FA0-8C05-93A6521DCD23}"/>
              </a:ext>
            </a:extLst>
          </p:cNvPr>
          <p:cNvSpPr>
            <a:spLocks noGrp="1"/>
          </p:cNvSpPr>
          <p:nvPr>
            <p:ph idx="1"/>
          </p:nvPr>
        </p:nvSpPr>
        <p:spPr/>
        <p:txBody>
          <a:bodyPr/>
          <a:lstStyle/>
          <a:p>
            <a:r>
              <a:rPr lang="en-US" b="1" i="0" u="none" strike="noStrike" dirty="0">
                <a:effectLst/>
              </a:rPr>
              <a:t>Training and Practice:</a:t>
            </a:r>
            <a:r>
              <a:rPr lang="en-US" b="0" i="0" u="none" strike="noStrike" dirty="0">
                <a:effectLst/>
              </a:rPr>
              <a:t> Developing situational awareness is a skill that can be improved with training and practice. This might involve scenario-based training, simulations, or practicing being mindful in everyday situations.</a:t>
            </a:r>
          </a:p>
          <a:p>
            <a:endParaRPr lang="en-US" b="0" i="0" u="none" strike="noStrike" dirty="0">
              <a:effectLst/>
            </a:endParaRPr>
          </a:p>
          <a:p>
            <a:r>
              <a:rPr lang="en-US" b="1" i="0" u="none" strike="noStrike" dirty="0">
                <a:effectLst/>
              </a:rPr>
              <a:t>Mindfulness:</a:t>
            </a:r>
            <a:r>
              <a:rPr lang="en-US" b="0" i="0" u="none" strike="noStrike" dirty="0">
                <a:effectLst/>
              </a:rPr>
              <a:t> A mindful and focused mindset is essential for situational awareness. Avoid distractions and remain present in the moment to better understand and respond to your environment.</a:t>
            </a:r>
          </a:p>
          <a:p>
            <a:endParaRPr lang="en-US" dirty="0"/>
          </a:p>
        </p:txBody>
      </p:sp>
    </p:spTree>
    <p:extLst>
      <p:ext uri="{BB962C8B-B14F-4D97-AF65-F5344CB8AC3E}">
        <p14:creationId xmlns:p14="http://schemas.microsoft.com/office/powerpoint/2010/main" val="2005262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vels of Awareness - Dragon Society International">
            <a:extLst>
              <a:ext uri="{FF2B5EF4-FFF2-40B4-BE49-F238E27FC236}">
                <a16:creationId xmlns:a16="http://schemas.microsoft.com/office/drawing/2014/main" id="{9633FF41-341C-6847-BBD7-A248FD8D9E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2050" y="669073"/>
            <a:ext cx="6188926" cy="5507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763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B5897-0167-C980-F28B-CEEDB323F52C}"/>
              </a:ext>
            </a:extLst>
          </p:cNvPr>
          <p:cNvSpPr>
            <a:spLocks noGrp="1"/>
          </p:cNvSpPr>
          <p:nvPr>
            <p:ph type="title"/>
          </p:nvPr>
        </p:nvSpPr>
        <p:spPr/>
        <p:txBody>
          <a:bodyPr/>
          <a:lstStyle/>
          <a:p>
            <a:pPr algn="ctr"/>
            <a:r>
              <a:rPr lang="en-US" dirty="0"/>
              <a:t>Approach </a:t>
            </a:r>
          </a:p>
        </p:txBody>
      </p:sp>
      <p:sp>
        <p:nvSpPr>
          <p:cNvPr id="3" name="Content Placeholder 2">
            <a:extLst>
              <a:ext uri="{FF2B5EF4-FFF2-40B4-BE49-F238E27FC236}">
                <a16:creationId xmlns:a16="http://schemas.microsoft.com/office/drawing/2014/main" id="{C4BB2EEC-5D90-3F6A-05B3-27BA6EE6C337}"/>
              </a:ext>
            </a:extLst>
          </p:cNvPr>
          <p:cNvSpPr>
            <a:spLocks noGrp="1"/>
          </p:cNvSpPr>
          <p:nvPr>
            <p:ph idx="1"/>
          </p:nvPr>
        </p:nvSpPr>
        <p:spPr>
          <a:xfrm>
            <a:off x="838200" y="1349298"/>
            <a:ext cx="10515600" cy="5143577"/>
          </a:xfrm>
        </p:spPr>
        <p:txBody>
          <a:bodyPr>
            <a:normAutofit/>
          </a:bodyPr>
          <a:lstStyle/>
          <a:p>
            <a:r>
              <a:rPr lang="en-US" b="1" dirty="0"/>
              <a:t>Information Gathering </a:t>
            </a:r>
          </a:p>
          <a:p>
            <a:pPr lvl="1"/>
            <a:r>
              <a:rPr lang="en-US" dirty="0"/>
              <a:t>MCT </a:t>
            </a:r>
          </a:p>
          <a:p>
            <a:pPr lvl="1"/>
            <a:r>
              <a:rPr lang="en-US" dirty="0"/>
              <a:t>Proper address </a:t>
            </a:r>
          </a:p>
          <a:p>
            <a:pPr lvl="1"/>
            <a:endParaRPr lang="en-US" dirty="0"/>
          </a:p>
          <a:p>
            <a:r>
              <a:rPr lang="en-US" b="1" dirty="0"/>
              <a:t>Team integrity</a:t>
            </a:r>
          </a:p>
          <a:p>
            <a:pPr lvl="1"/>
            <a:r>
              <a:rPr lang="en-US" dirty="0"/>
              <a:t>Approach as a unit </a:t>
            </a:r>
          </a:p>
          <a:p>
            <a:pPr lvl="1"/>
            <a:r>
              <a:rPr lang="en-US" dirty="0"/>
              <a:t>Designation</a:t>
            </a:r>
          </a:p>
          <a:p>
            <a:pPr lvl="1"/>
            <a:r>
              <a:rPr lang="en-US" dirty="0"/>
              <a:t>Roles and Responsibilities</a:t>
            </a:r>
          </a:p>
          <a:p>
            <a:pPr lvl="1"/>
            <a:endParaRPr lang="en-US" dirty="0"/>
          </a:p>
          <a:p>
            <a:pPr lvl="1"/>
            <a:r>
              <a:rPr lang="en-US" sz="2800" b="1" dirty="0"/>
              <a:t>Building</a:t>
            </a:r>
            <a:r>
              <a:rPr lang="en-US" sz="2400" b="1" dirty="0"/>
              <a:t> </a:t>
            </a:r>
            <a:r>
              <a:rPr lang="en-US" sz="2800" b="1" dirty="0"/>
              <a:t>Entry</a:t>
            </a:r>
            <a:r>
              <a:rPr lang="en-US" sz="2400" b="1" dirty="0"/>
              <a:t> </a:t>
            </a:r>
          </a:p>
          <a:p>
            <a:pPr lvl="2"/>
            <a:r>
              <a:rPr lang="en-US" dirty="0"/>
              <a:t>Access/Egress </a:t>
            </a:r>
          </a:p>
          <a:p>
            <a:pPr lvl="2"/>
            <a:r>
              <a:rPr lang="en-US" dirty="0"/>
              <a:t>Identify primary and secondary entry and exit points </a:t>
            </a:r>
          </a:p>
        </p:txBody>
      </p:sp>
    </p:spTree>
    <p:extLst>
      <p:ext uri="{BB962C8B-B14F-4D97-AF65-F5344CB8AC3E}">
        <p14:creationId xmlns:p14="http://schemas.microsoft.com/office/powerpoint/2010/main" val="1791739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2F47-537B-CB3B-6EAE-74A17CF8B99C}"/>
              </a:ext>
            </a:extLst>
          </p:cNvPr>
          <p:cNvSpPr>
            <a:spLocks noGrp="1"/>
          </p:cNvSpPr>
          <p:nvPr>
            <p:ph type="title"/>
          </p:nvPr>
        </p:nvSpPr>
        <p:spPr/>
        <p:txBody>
          <a:bodyPr/>
          <a:lstStyle/>
          <a:p>
            <a:pPr algn="ctr"/>
            <a:r>
              <a:rPr lang="en-US" dirty="0"/>
              <a:t>Approach</a:t>
            </a:r>
          </a:p>
        </p:txBody>
      </p:sp>
      <p:sp>
        <p:nvSpPr>
          <p:cNvPr id="3" name="Content Placeholder 2">
            <a:extLst>
              <a:ext uri="{FF2B5EF4-FFF2-40B4-BE49-F238E27FC236}">
                <a16:creationId xmlns:a16="http://schemas.microsoft.com/office/drawing/2014/main" id="{83AE65C3-6A59-4C00-E042-2FE17A2D3C23}"/>
              </a:ext>
            </a:extLst>
          </p:cNvPr>
          <p:cNvSpPr>
            <a:spLocks noGrp="1"/>
          </p:cNvSpPr>
          <p:nvPr>
            <p:ph idx="1"/>
          </p:nvPr>
        </p:nvSpPr>
        <p:spPr/>
        <p:txBody>
          <a:bodyPr/>
          <a:lstStyle/>
          <a:p>
            <a:r>
              <a:rPr lang="en-US" b="1" dirty="0"/>
              <a:t>Control and Manage lights and distractions </a:t>
            </a:r>
          </a:p>
          <a:p>
            <a:pPr lvl="1"/>
            <a:r>
              <a:rPr lang="en-US" dirty="0"/>
              <a:t>Turn on lights and turn off TV’s and other distractions </a:t>
            </a:r>
          </a:p>
          <a:p>
            <a:endParaRPr lang="en-US" dirty="0"/>
          </a:p>
          <a:p>
            <a:r>
              <a:rPr lang="en-US" b="1" dirty="0"/>
              <a:t>Scanning the Room</a:t>
            </a:r>
          </a:p>
          <a:p>
            <a:pPr lvl="1"/>
            <a:r>
              <a:rPr lang="en-US" dirty="0"/>
              <a:t>Entry/Exit points</a:t>
            </a:r>
          </a:p>
          <a:p>
            <a:pPr lvl="1"/>
            <a:r>
              <a:rPr lang="en-US" dirty="0"/>
              <a:t>Potential Weapons</a:t>
            </a:r>
          </a:p>
          <a:p>
            <a:pPr lvl="1"/>
            <a:r>
              <a:rPr lang="en-US" dirty="0"/>
              <a:t>Drugs</a:t>
            </a:r>
          </a:p>
          <a:p>
            <a:pPr lvl="1"/>
            <a:r>
              <a:rPr lang="en-US" dirty="0"/>
              <a:t>People and Animals</a:t>
            </a:r>
          </a:p>
        </p:txBody>
      </p:sp>
    </p:spTree>
    <p:extLst>
      <p:ext uri="{BB962C8B-B14F-4D97-AF65-F5344CB8AC3E}">
        <p14:creationId xmlns:p14="http://schemas.microsoft.com/office/powerpoint/2010/main" val="4058472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ns de Old Viking Warrior – Explore Fotografias do Stock, Vetores e  Vídeos de 36,596 | Adobe Stock">
            <a:extLst>
              <a:ext uri="{FF2B5EF4-FFF2-40B4-BE49-F238E27FC236}">
                <a16:creationId xmlns:a16="http://schemas.microsoft.com/office/drawing/2014/main" id="{1EA3C5F3-1D26-CE61-ADF2-A41129506C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5627" b="-2"/>
          <a:stretch>
            <a:fillRect/>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2420AD4-A6BE-DE80-0EBC-FB62360A1D70}"/>
              </a:ext>
            </a:extLst>
          </p:cNvPr>
          <p:cNvSpPr txBox="1"/>
          <p:nvPr/>
        </p:nvSpPr>
        <p:spPr>
          <a:xfrm>
            <a:off x="477981" y="1122363"/>
            <a:ext cx="4023360" cy="3204134"/>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4800">
                <a:solidFill>
                  <a:schemeClr val="bg1"/>
                </a:solidFill>
                <a:latin typeface="+mj-lt"/>
                <a:ea typeface="+mj-ea"/>
                <a:cs typeface="+mj-cs"/>
              </a:rPr>
              <a:t>Never find yourself</a:t>
            </a:r>
          </a:p>
          <a:p>
            <a:pPr>
              <a:lnSpc>
                <a:spcPct val="90000"/>
              </a:lnSpc>
              <a:spcBef>
                <a:spcPct val="0"/>
              </a:spcBef>
              <a:spcAft>
                <a:spcPts val="600"/>
              </a:spcAft>
            </a:pPr>
            <a:r>
              <a:rPr lang="en-US" sz="4800">
                <a:solidFill>
                  <a:schemeClr val="bg1"/>
                </a:solidFill>
                <a:latin typeface="+mj-lt"/>
                <a:ea typeface="+mj-ea"/>
                <a:cs typeface="+mj-cs"/>
              </a:rPr>
              <a:t> in a fair fight</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7734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96FB6-8D62-93FD-CBC4-3885CFA43C94}"/>
              </a:ext>
            </a:extLst>
          </p:cNvPr>
          <p:cNvSpPr>
            <a:spLocks noGrp="1"/>
          </p:cNvSpPr>
          <p:nvPr>
            <p:ph type="title"/>
          </p:nvPr>
        </p:nvSpPr>
        <p:spPr/>
        <p:txBody>
          <a:bodyPr/>
          <a:lstStyle/>
          <a:p>
            <a:pPr algn="ctr"/>
            <a:r>
              <a:rPr lang="en-US" dirty="0"/>
              <a:t>Vehicle Approach</a:t>
            </a:r>
          </a:p>
        </p:txBody>
      </p:sp>
      <p:sp>
        <p:nvSpPr>
          <p:cNvPr id="3" name="Content Placeholder 2">
            <a:extLst>
              <a:ext uri="{FF2B5EF4-FFF2-40B4-BE49-F238E27FC236}">
                <a16:creationId xmlns:a16="http://schemas.microsoft.com/office/drawing/2014/main" id="{25434D1B-14C9-33A9-0D34-35536AED3D96}"/>
              </a:ext>
            </a:extLst>
          </p:cNvPr>
          <p:cNvSpPr>
            <a:spLocks noGrp="1"/>
          </p:cNvSpPr>
          <p:nvPr>
            <p:ph idx="1"/>
          </p:nvPr>
        </p:nvSpPr>
        <p:spPr/>
        <p:txBody>
          <a:bodyPr/>
          <a:lstStyle/>
          <a:p>
            <a:r>
              <a:rPr lang="en-US" b="1" dirty="0"/>
              <a:t>Approaching Vehicles</a:t>
            </a:r>
            <a:r>
              <a:rPr lang="en-US" dirty="0"/>
              <a:t> </a:t>
            </a:r>
          </a:p>
          <a:p>
            <a:pPr lvl="1"/>
            <a:r>
              <a:rPr lang="en-US" dirty="0"/>
              <a:t>Position Apparatus behind </a:t>
            </a:r>
          </a:p>
          <a:p>
            <a:pPr lvl="1"/>
            <a:endParaRPr lang="en-US" dirty="0"/>
          </a:p>
          <a:p>
            <a:pPr lvl="1"/>
            <a:r>
              <a:rPr lang="en-US" dirty="0"/>
              <a:t>Tactical Approach</a:t>
            </a:r>
          </a:p>
          <a:p>
            <a:pPr lvl="2"/>
            <a:r>
              <a:rPr lang="en-US" dirty="0"/>
              <a:t>Point and cover </a:t>
            </a:r>
          </a:p>
          <a:p>
            <a:pPr lvl="2"/>
            <a:endParaRPr lang="en-US" dirty="0"/>
          </a:p>
          <a:p>
            <a:pPr lvl="1"/>
            <a:r>
              <a:rPr lang="en-US" dirty="0"/>
              <a:t>Use B Pillar</a:t>
            </a:r>
          </a:p>
          <a:p>
            <a:pPr lvl="1"/>
            <a:endParaRPr lang="en-US" dirty="0"/>
          </a:p>
          <a:p>
            <a:pPr lvl="1"/>
            <a:r>
              <a:rPr lang="en-US" dirty="0"/>
              <a:t>Visually inspect the inside of the car for people and or potential threats </a:t>
            </a:r>
          </a:p>
        </p:txBody>
      </p:sp>
    </p:spTree>
    <p:extLst>
      <p:ext uri="{BB962C8B-B14F-4D97-AF65-F5344CB8AC3E}">
        <p14:creationId xmlns:p14="http://schemas.microsoft.com/office/powerpoint/2010/main" val="37099733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1B5B5-F399-B2BE-DFA0-78A26D7A3903}"/>
              </a:ext>
            </a:extLst>
          </p:cNvPr>
          <p:cNvSpPr>
            <a:spLocks noGrp="1"/>
          </p:cNvSpPr>
          <p:nvPr>
            <p:ph type="title"/>
          </p:nvPr>
        </p:nvSpPr>
        <p:spPr/>
        <p:txBody>
          <a:bodyPr/>
          <a:lstStyle/>
          <a:p>
            <a:pPr algn="ctr"/>
            <a:r>
              <a:rPr lang="en-US" dirty="0"/>
              <a:t>Threat Assessment </a:t>
            </a:r>
          </a:p>
        </p:txBody>
      </p:sp>
      <p:sp>
        <p:nvSpPr>
          <p:cNvPr id="3" name="Content Placeholder 2">
            <a:extLst>
              <a:ext uri="{FF2B5EF4-FFF2-40B4-BE49-F238E27FC236}">
                <a16:creationId xmlns:a16="http://schemas.microsoft.com/office/drawing/2014/main" id="{B962EC02-41EB-5715-B908-FE0E98026462}"/>
              </a:ext>
            </a:extLst>
          </p:cNvPr>
          <p:cNvSpPr>
            <a:spLocks noGrp="1"/>
          </p:cNvSpPr>
          <p:nvPr>
            <p:ph idx="1"/>
          </p:nvPr>
        </p:nvSpPr>
        <p:spPr/>
        <p:txBody>
          <a:bodyPr/>
          <a:lstStyle/>
          <a:p>
            <a:r>
              <a:rPr lang="en-US" b="1" dirty="0"/>
              <a:t>Potential Weapons </a:t>
            </a:r>
          </a:p>
          <a:p>
            <a:pPr lvl="1"/>
            <a:r>
              <a:rPr lang="en-US" dirty="0"/>
              <a:t>Remove Potential Weapons or Remove Pt from Danger Areas</a:t>
            </a:r>
          </a:p>
          <a:p>
            <a:pPr lvl="1"/>
            <a:r>
              <a:rPr lang="en-US" dirty="0"/>
              <a:t>Look at hands</a:t>
            </a:r>
          </a:p>
          <a:p>
            <a:pPr lvl="1"/>
            <a:endParaRPr lang="en-US" dirty="0"/>
          </a:p>
          <a:p>
            <a:r>
              <a:rPr lang="en-US" b="1" dirty="0"/>
              <a:t>Behavioral Threats </a:t>
            </a:r>
          </a:p>
          <a:p>
            <a:pPr lvl="1"/>
            <a:r>
              <a:rPr lang="en-US" dirty="0"/>
              <a:t>Body Language (posturing)</a:t>
            </a:r>
          </a:p>
          <a:p>
            <a:pPr lvl="1"/>
            <a:endParaRPr lang="en-US" dirty="0"/>
          </a:p>
          <a:p>
            <a:r>
              <a:rPr lang="en-US" b="1" dirty="0"/>
              <a:t>Behaviors</a:t>
            </a:r>
            <a:r>
              <a:rPr lang="en-US" dirty="0"/>
              <a:t> </a:t>
            </a:r>
          </a:p>
          <a:p>
            <a:pPr lvl="1"/>
            <a:r>
              <a:rPr lang="en-US" dirty="0"/>
              <a:t>Does the Pt’s behavior match the situation</a:t>
            </a:r>
          </a:p>
          <a:p>
            <a:pPr lvl="1"/>
            <a:r>
              <a:rPr lang="en-US" dirty="0"/>
              <a:t>Bump in the system (outliers)</a:t>
            </a:r>
          </a:p>
        </p:txBody>
      </p:sp>
    </p:spTree>
    <p:extLst>
      <p:ext uri="{BB962C8B-B14F-4D97-AF65-F5344CB8AC3E}">
        <p14:creationId xmlns:p14="http://schemas.microsoft.com/office/powerpoint/2010/main" val="4183252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E046B-2BFC-3E87-6FDD-FC849B869B57}"/>
              </a:ext>
            </a:extLst>
          </p:cNvPr>
          <p:cNvSpPr>
            <a:spLocks noGrp="1"/>
          </p:cNvSpPr>
          <p:nvPr>
            <p:ph type="title"/>
          </p:nvPr>
        </p:nvSpPr>
        <p:spPr/>
        <p:txBody>
          <a:bodyPr/>
          <a:lstStyle/>
          <a:p>
            <a:pPr algn="ctr"/>
            <a:r>
              <a:rPr lang="en-US" dirty="0"/>
              <a:t>Patient Assessment </a:t>
            </a:r>
          </a:p>
        </p:txBody>
      </p:sp>
      <p:sp>
        <p:nvSpPr>
          <p:cNvPr id="3" name="Content Placeholder 2">
            <a:extLst>
              <a:ext uri="{FF2B5EF4-FFF2-40B4-BE49-F238E27FC236}">
                <a16:creationId xmlns:a16="http://schemas.microsoft.com/office/drawing/2014/main" id="{CD3C08CE-8454-186C-85B7-25CFA763442F}"/>
              </a:ext>
            </a:extLst>
          </p:cNvPr>
          <p:cNvSpPr>
            <a:spLocks noGrp="1"/>
          </p:cNvSpPr>
          <p:nvPr>
            <p:ph idx="1"/>
          </p:nvPr>
        </p:nvSpPr>
        <p:spPr>
          <a:xfrm>
            <a:off x="838200" y="1505416"/>
            <a:ext cx="10515600" cy="5352584"/>
          </a:xfrm>
        </p:spPr>
        <p:txBody>
          <a:bodyPr>
            <a:normAutofit/>
          </a:bodyPr>
          <a:lstStyle/>
          <a:p>
            <a:r>
              <a:rPr lang="en-US" b="1" dirty="0"/>
              <a:t>Angles of approach </a:t>
            </a:r>
          </a:p>
          <a:p>
            <a:pPr lvl="1"/>
            <a:r>
              <a:rPr lang="en-US" dirty="0"/>
              <a:t>Use angles to get a better assessment of rooms or vehicles  </a:t>
            </a:r>
          </a:p>
          <a:p>
            <a:pPr lvl="1"/>
            <a:endParaRPr lang="en-US" dirty="0"/>
          </a:p>
          <a:p>
            <a:r>
              <a:rPr lang="en-US" b="1" dirty="0"/>
              <a:t>Immediate scene evaluation</a:t>
            </a:r>
          </a:p>
          <a:p>
            <a:pPr lvl="1"/>
            <a:r>
              <a:rPr lang="en-US" dirty="0"/>
              <a:t>Threat assessment </a:t>
            </a:r>
          </a:p>
          <a:p>
            <a:pPr lvl="1"/>
            <a:r>
              <a:rPr lang="en-US" dirty="0"/>
              <a:t>Looking for potential weapons </a:t>
            </a:r>
          </a:p>
          <a:p>
            <a:pPr lvl="1"/>
            <a:r>
              <a:rPr lang="en-US" dirty="0"/>
              <a:t>Broader sweep of the house for potential threats </a:t>
            </a:r>
          </a:p>
          <a:p>
            <a:pPr lvl="1"/>
            <a:endParaRPr lang="en-US" dirty="0"/>
          </a:p>
          <a:p>
            <a:r>
              <a:rPr lang="en-US" b="1" dirty="0"/>
              <a:t>Crew placement and positioning</a:t>
            </a:r>
          </a:p>
          <a:p>
            <a:pPr lvl="1"/>
            <a:r>
              <a:rPr lang="en-US" dirty="0"/>
              <a:t>Try to never have the patient between you and an exit</a:t>
            </a:r>
          </a:p>
          <a:p>
            <a:pPr lvl="1"/>
            <a:r>
              <a:rPr lang="en-US" dirty="0"/>
              <a:t>Crew should be placed to maximize safety and minimize potential blind spots</a:t>
            </a:r>
          </a:p>
          <a:p>
            <a:endParaRPr lang="en-US" dirty="0"/>
          </a:p>
        </p:txBody>
      </p:sp>
    </p:spTree>
    <p:extLst>
      <p:ext uri="{BB962C8B-B14F-4D97-AF65-F5344CB8AC3E}">
        <p14:creationId xmlns:p14="http://schemas.microsoft.com/office/powerpoint/2010/main" val="1377070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8D059-3777-E615-1B25-80BB111F620A}"/>
              </a:ext>
            </a:extLst>
          </p:cNvPr>
          <p:cNvSpPr>
            <a:spLocks noGrp="1"/>
          </p:cNvSpPr>
          <p:nvPr>
            <p:ph type="title"/>
          </p:nvPr>
        </p:nvSpPr>
        <p:spPr/>
        <p:txBody>
          <a:bodyPr/>
          <a:lstStyle/>
          <a:p>
            <a:pPr algn="ctr"/>
            <a:r>
              <a:rPr lang="en-US" dirty="0"/>
              <a:t>Patient Assessment</a:t>
            </a:r>
          </a:p>
        </p:txBody>
      </p:sp>
      <p:sp>
        <p:nvSpPr>
          <p:cNvPr id="3" name="Content Placeholder 2">
            <a:extLst>
              <a:ext uri="{FF2B5EF4-FFF2-40B4-BE49-F238E27FC236}">
                <a16:creationId xmlns:a16="http://schemas.microsoft.com/office/drawing/2014/main" id="{5F108237-655D-CA7F-2326-9094DB1F7EC7}"/>
              </a:ext>
            </a:extLst>
          </p:cNvPr>
          <p:cNvSpPr>
            <a:spLocks noGrp="1"/>
          </p:cNvSpPr>
          <p:nvPr>
            <p:ph idx="1"/>
          </p:nvPr>
        </p:nvSpPr>
        <p:spPr>
          <a:xfrm>
            <a:off x="838200" y="1825625"/>
            <a:ext cx="10515600" cy="4667250"/>
          </a:xfrm>
        </p:spPr>
        <p:txBody>
          <a:bodyPr>
            <a:normAutofit fontScale="55000" lnSpcReduction="20000"/>
          </a:bodyPr>
          <a:lstStyle/>
          <a:p>
            <a:r>
              <a:rPr lang="en-US" sz="4000" b="1" dirty="0"/>
              <a:t>Place patient in a position of disadvantage</a:t>
            </a:r>
          </a:p>
          <a:p>
            <a:pPr lvl="1"/>
            <a:r>
              <a:rPr lang="en-US" sz="3800" dirty="0"/>
              <a:t>Sitting down</a:t>
            </a:r>
          </a:p>
          <a:p>
            <a:pPr lvl="1"/>
            <a:r>
              <a:rPr lang="en-US" sz="3800" dirty="0"/>
              <a:t>Legs crossed</a:t>
            </a:r>
          </a:p>
          <a:p>
            <a:pPr lvl="1"/>
            <a:endParaRPr lang="en-US" b="1" dirty="0"/>
          </a:p>
          <a:p>
            <a:r>
              <a:rPr lang="en-US" sz="4000" b="1" dirty="0"/>
              <a:t>Body positioning to minimize any potential attack from unpredictable or potentially aggressive patients. </a:t>
            </a:r>
          </a:p>
          <a:p>
            <a:pPr lvl="1"/>
            <a:r>
              <a:rPr lang="en-US" sz="3800" dirty="0"/>
              <a:t>Unconscious vs Conscious</a:t>
            </a:r>
            <a:r>
              <a:rPr lang="en-US" dirty="0"/>
              <a:t> </a:t>
            </a:r>
          </a:p>
          <a:p>
            <a:pPr lvl="1"/>
            <a:endParaRPr lang="en-US" dirty="0"/>
          </a:p>
          <a:p>
            <a:pPr lvl="1"/>
            <a:endParaRPr lang="en-US" dirty="0"/>
          </a:p>
          <a:p>
            <a:r>
              <a:rPr lang="en-US" sz="4500" b="1" dirty="0"/>
              <a:t>Keep patient’s hands in sight </a:t>
            </a:r>
          </a:p>
          <a:p>
            <a:pPr lvl="1"/>
            <a:r>
              <a:rPr lang="en-US" sz="3800" dirty="0"/>
              <a:t>The most common attack will be a punch or grab</a:t>
            </a:r>
          </a:p>
          <a:p>
            <a:pPr lvl="1"/>
            <a:endParaRPr lang="en-US" dirty="0"/>
          </a:p>
          <a:p>
            <a:r>
              <a:rPr lang="en-US" sz="4500" b="1" dirty="0"/>
              <a:t>Deescalate</a:t>
            </a:r>
            <a:r>
              <a:rPr lang="en-US" b="1" dirty="0"/>
              <a:t> </a:t>
            </a:r>
          </a:p>
          <a:p>
            <a:pPr lvl="1"/>
            <a:r>
              <a:rPr lang="en-US" sz="4400" dirty="0"/>
              <a:t>It is not personal </a:t>
            </a:r>
          </a:p>
          <a:p>
            <a:pPr lvl="1"/>
            <a:r>
              <a:rPr lang="en-US" sz="4400" dirty="0"/>
              <a:t>Talk calmly </a:t>
            </a:r>
          </a:p>
          <a:p>
            <a:pPr lvl="1"/>
            <a:r>
              <a:rPr lang="en-US" sz="4400" dirty="0"/>
              <a:t>Use empathy </a:t>
            </a:r>
          </a:p>
          <a:p>
            <a:endParaRPr lang="en-US" dirty="0"/>
          </a:p>
        </p:txBody>
      </p:sp>
    </p:spTree>
    <p:extLst>
      <p:ext uri="{BB962C8B-B14F-4D97-AF65-F5344CB8AC3E}">
        <p14:creationId xmlns:p14="http://schemas.microsoft.com/office/powerpoint/2010/main" val="4252716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237F-2E12-B79A-4FB8-D4CDBA91832B}"/>
              </a:ext>
            </a:extLst>
          </p:cNvPr>
          <p:cNvSpPr>
            <a:spLocks noGrp="1"/>
          </p:cNvSpPr>
          <p:nvPr>
            <p:ph type="title"/>
          </p:nvPr>
        </p:nvSpPr>
        <p:spPr/>
        <p:txBody>
          <a:bodyPr/>
          <a:lstStyle/>
          <a:p>
            <a:pPr algn="ctr"/>
            <a:r>
              <a:rPr lang="en-US"/>
              <a:t>In closing </a:t>
            </a:r>
            <a:endParaRPr lang="en-US" dirty="0"/>
          </a:p>
        </p:txBody>
      </p:sp>
      <p:sp>
        <p:nvSpPr>
          <p:cNvPr id="3" name="Content Placeholder 2">
            <a:extLst>
              <a:ext uri="{FF2B5EF4-FFF2-40B4-BE49-F238E27FC236}">
                <a16:creationId xmlns:a16="http://schemas.microsoft.com/office/drawing/2014/main" id="{9C84B697-C69E-7952-B798-F394F49B1250}"/>
              </a:ext>
            </a:extLst>
          </p:cNvPr>
          <p:cNvSpPr>
            <a:spLocks noGrp="1"/>
          </p:cNvSpPr>
          <p:nvPr>
            <p:ph idx="1"/>
          </p:nvPr>
        </p:nvSpPr>
        <p:spPr>
          <a:xfrm>
            <a:off x="838200" y="2443397"/>
            <a:ext cx="10515600" cy="3733566"/>
          </a:xfrm>
        </p:spPr>
        <p:txBody>
          <a:bodyPr/>
          <a:lstStyle/>
          <a:p>
            <a:r>
              <a:rPr lang="en-US" sz="3200" dirty="0"/>
              <a:t>Situational awareness is a mindset</a:t>
            </a:r>
          </a:p>
          <a:p>
            <a:r>
              <a:rPr lang="en-US" sz="3200" dirty="0"/>
              <a:t>Set ourselves up to be in positions of advantage </a:t>
            </a:r>
          </a:p>
          <a:p>
            <a:r>
              <a:rPr lang="en-US" sz="3200" dirty="0"/>
              <a:t>Our goal is to recognize and avoid potentially threats </a:t>
            </a:r>
          </a:p>
          <a:p>
            <a:r>
              <a:rPr lang="en-US" sz="3200" dirty="0"/>
              <a:t>Always have an exit plan </a:t>
            </a:r>
          </a:p>
          <a:p>
            <a:endParaRPr lang="en-US" dirty="0"/>
          </a:p>
        </p:txBody>
      </p:sp>
    </p:spTree>
    <p:extLst>
      <p:ext uri="{BB962C8B-B14F-4D97-AF65-F5344CB8AC3E}">
        <p14:creationId xmlns:p14="http://schemas.microsoft.com/office/powerpoint/2010/main" val="2611127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4" name="Picture 2" descr="Firefighter Hat - We Don't Rise To The Level Of Our Expectations -  FridayStuff">
            <a:extLst>
              <a:ext uri="{FF2B5EF4-FFF2-40B4-BE49-F238E27FC236}">
                <a16:creationId xmlns:a16="http://schemas.microsoft.com/office/drawing/2014/main" id="{44D7FB89-9776-DEED-4D45-5FE331B3090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5438" b="1832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537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F7137-18C7-17FE-B2A4-D3764A2BA350}"/>
              </a:ext>
            </a:extLst>
          </p:cNvPr>
          <p:cNvSpPr>
            <a:spLocks noGrp="1"/>
          </p:cNvSpPr>
          <p:nvPr>
            <p:ph type="title"/>
          </p:nvPr>
        </p:nvSpPr>
        <p:spPr/>
        <p:txBody>
          <a:bodyPr/>
          <a:lstStyle/>
          <a:p>
            <a:r>
              <a:rPr lang="en-US" dirty="0"/>
              <a:t>Our operational environment </a:t>
            </a:r>
          </a:p>
        </p:txBody>
      </p:sp>
      <p:pic>
        <p:nvPicPr>
          <p:cNvPr id="5" name="Content Placeholder 4" descr="A picture containing road, truck, outdoor, transport&#10;&#10;Description automatically generated">
            <a:extLst>
              <a:ext uri="{FF2B5EF4-FFF2-40B4-BE49-F238E27FC236}">
                <a16:creationId xmlns:a16="http://schemas.microsoft.com/office/drawing/2014/main" id="{8874E55A-133A-5363-BC35-9D939E3F4453}"/>
              </a:ext>
            </a:extLst>
          </p:cNvPr>
          <p:cNvPicPr>
            <a:picLocks noGrp="1" noChangeAspect="1"/>
          </p:cNvPicPr>
          <p:nvPr>
            <p:ph idx="1"/>
          </p:nvPr>
        </p:nvPicPr>
        <p:blipFill>
          <a:blip r:embed="rId2"/>
          <a:stretch>
            <a:fillRect/>
          </a:stretch>
        </p:blipFill>
        <p:spPr>
          <a:xfrm>
            <a:off x="677334" y="1471612"/>
            <a:ext cx="3712369" cy="3586956"/>
          </a:xfrm>
        </p:spPr>
      </p:pic>
      <p:pic>
        <p:nvPicPr>
          <p:cNvPr id="7" name="Picture 6" descr="A group of firefighters attending to a patient&#10;&#10;Description automatically generated with low confidence">
            <a:extLst>
              <a:ext uri="{FF2B5EF4-FFF2-40B4-BE49-F238E27FC236}">
                <a16:creationId xmlns:a16="http://schemas.microsoft.com/office/drawing/2014/main" id="{989C108D-C3A9-9677-A5E7-171E434CFFDE}"/>
              </a:ext>
            </a:extLst>
          </p:cNvPr>
          <p:cNvPicPr>
            <a:picLocks noChangeAspect="1"/>
          </p:cNvPicPr>
          <p:nvPr/>
        </p:nvPicPr>
        <p:blipFill>
          <a:blip r:embed="rId3"/>
          <a:stretch>
            <a:fillRect/>
          </a:stretch>
        </p:blipFill>
        <p:spPr>
          <a:xfrm>
            <a:off x="4492624" y="2174675"/>
            <a:ext cx="3492500" cy="2425700"/>
          </a:xfrm>
          <a:prstGeom prst="rect">
            <a:avLst/>
          </a:prstGeom>
        </p:spPr>
      </p:pic>
      <p:pic>
        <p:nvPicPr>
          <p:cNvPr id="9" name="Picture 8" descr="A group of firefighters working on a car&#10;&#10;Description automatically generated with low confidence">
            <a:extLst>
              <a:ext uri="{FF2B5EF4-FFF2-40B4-BE49-F238E27FC236}">
                <a16:creationId xmlns:a16="http://schemas.microsoft.com/office/drawing/2014/main" id="{B2973E38-59D9-491E-28A3-DB12CD15055C}"/>
              </a:ext>
            </a:extLst>
          </p:cNvPr>
          <p:cNvPicPr>
            <a:picLocks noChangeAspect="1"/>
          </p:cNvPicPr>
          <p:nvPr/>
        </p:nvPicPr>
        <p:blipFill>
          <a:blip r:embed="rId4"/>
          <a:stretch>
            <a:fillRect/>
          </a:stretch>
        </p:blipFill>
        <p:spPr>
          <a:xfrm>
            <a:off x="8018463" y="114300"/>
            <a:ext cx="4173537" cy="3783012"/>
          </a:xfrm>
          <a:prstGeom prst="rect">
            <a:avLst/>
          </a:prstGeom>
        </p:spPr>
      </p:pic>
      <p:pic>
        <p:nvPicPr>
          <p:cNvPr id="11" name="Picture 10" descr="A house on fire&#10;&#10;Description automatically generated with medium confidence">
            <a:extLst>
              <a:ext uri="{FF2B5EF4-FFF2-40B4-BE49-F238E27FC236}">
                <a16:creationId xmlns:a16="http://schemas.microsoft.com/office/drawing/2014/main" id="{60D9519F-A05C-5A2A-5D3B-0C9176FA25B8}"/>
              </a:ext>
            </a:extLst>
          </p:cNvPr>
          <p:cNvPicPr>
            <a:picLocks noChangeAspect="1"/>
          </p:cNvPicPr>
          <p:nvPr/>
        </p:nvPicPr>
        <p:blipFill>
          <a:blip r:embed="rId5"/>
          <a:stretch>
            <a:fillRect/>
          </a:stretch>
        </p:blipFill>
        <p:spPr>
          <a:xfrm>
            <a:off x="7985124" y="4011612"/>
            <a:ext cx="4173537" cy="2846388"/>
          </a:xfrm>
          <a:prstGeom prst="rect">
            <a:avLst/>
          </a:prstGeom>
        </p:spPr>
      </p:pic>
      <p:pic>
        <p:nvPicPr>
          <p:cNvPr id="13" name="Picture 12" descr="A group of men in uniform&#10;&#10;Description automatically generated with low confidence">
            <a:extLst>
              <a:ext uri="{FF2B5EF4-FFF2-40B4-BE49-F238E27FC236}">
                <a16:creationId xmlns:a16="http://schemas.microsoft.com/office/drawing/2014/main" id="{55857C6C-E111-75DB-A8E0-7503B0CA5B8B}"/>
              </a:ext>
            </a:extLst>
          </p:cNvPr>
          <p:cNvPicPr>
            <a:picLocks noChangeAspect="1"/>
          </p:cNvPicPr>
          <p:nvPr/>
        </p:nvPicPr>
        <p:blipFill>
          <a:blip r:embed="rId6"/>
          <a:stretch>
            <a:fillRect/>
          </a:stretch>
        </p:blipFill>
        <p:spPr>
          <a:xfrm>
            <a:off x="234420" y="4774802"/>
            <a:ext cx="3117409" cy="2083198"/>
          </a:xfrm>
          <a:prstGeom prst="rect">
            <a:avLst/>
          </a:prstGeom>
        </p:spPr>
      </p:pic>
      <p:pic>
        <p:nvPicPr>
          <p:cNvPr id="15" name="Picture 14" descr="A picture containing indoor, floor, person, ceiling&#10;&#10;Description automatically generated">
            <a:extLst>
              <a:ext uri="{FF2B5EF4-FFF2-40B4-BE49-F238E27FC236}">
                <a16:creationId xmlns:a16="http://schemas.microsoft.com/office/drawing/2014/main" id="{C016070E-2EA1-B44F-DF8A-7FFF975E3EE4}"/>
              </a:ext>
            </a:extLst>
          </p:cNvPr>
          <p:cNvPicPr>
            <a:picLocks noChangeAspect="1"/>
          </p:cNvPicPr>
          <p:nvPr/>
        </p:nvPicPr>
        <p:blipFill>
          <a:blip r:embed="rId7"/>
          <a:stretch>
            <a:fillRect/>
          </a:stretch>
        </p:blipFill>
        <p:spPr>
          <a:xfrm>
            <a:off x="3486150" y="4759324"/>
            <a:ext cx="4914900" cy="2098676"/>
          </a:xfrm>
          <a:prstGeom prst="rect">
            <a:avLst/>
          </a:prstGeom>
        </p:spPr>
      </p:pic>
    </p:spTree>
    <p:extLst>
      <p:ext uri="{BB962C8B-B14F-4D97-AF65-F5344CB8AC3E}">
        <p14:creationId xmlns:p14="http://schemas.microsoft.com/office/powerpoint/2010/main" val="3815728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C3B9E-35B3-EED6-99F7-31240D00D61F}"/>
              </a:ext>
            </a:extLst>
          </p:cNvPr>
          <p:cNvSpPr>
            <a:spLocks noGrp="1"/>
          </p:cNvSpPr>
          <p:nvPr>
            <p:ph type="title"/>
          </p:nvPr>
        </p:nvSpPr>
        <p:spPr/>
        <p:txBody>
          <a:bodyPr/>
          <a:lstStyle/>
          <a:p>
            <a:endParaRPr lang="en-US"/>
          </a:p>
        </p:txBody>
      </p:sp>
      <p:pic>
        <p:nvPicPr>
          <p:cNvPr id="5" name="Content Placeholder 4" descr="A car with a broken window&#10;&#10;Description automatically generated">
            <a:extLst>
              <a:ext uri="{FF2B5EF4-FFF2-40B4-BE49-F238E27FC236}">
                <a16:creationId xmlns:a16="http://schemas.microsoft.com/office/drawing/2014/main" id="{BE77DB62-34B5-70B2-6EC8-C24899674803}"/>
              </a:ext>
            </a:extLst>
          </p:cNvPr>
          <p:cNvPicPr>
            <a:picLocks noGrp="1" noChangeAspect="1"/>
          </p:cNvPicPr>
          <p:nvPr>
            <p:ph idx="1"/>
          </p:nvPr>
        </p:nvPicPr>
        <p:blipFill>
          <a:blip r:embed="rId2"/>
          <a:stretch>
            <a:fillRect/>
          </a:stretch>
        </p:blipFill>
        <p:spPr>
          <a:xfrm rot="5400000">
            <a:off x="3093244" y="164311"/>
            <a:ext cx="5986461" cy="6943725"/>
          </a:xfrm>
        </p:spPr>
      </p:pic>
    </p:spTree>
    <p:extLst>
      <p:ext uri="{BB962C8B-B14F-4D97-AF65-F5344CB8AC3E}">
        <p14:creationId xmlns:p14="http://schemas.microsoft.com/office/powerpoint/2010/main" val="83186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Firefighter Hat - We Don't Rise To The Level Of Our Expectations -  FridayStuff">
            <a:extLst>
              <a:ext uri="{FF2B5EF4-FFF2-40B4-BE49-F238E27FC236}">
                <a16:creationId xmlns:a16="http://schemas.microsoft.com/office/drawing/2014/main" id="{610BB280-7B56-49E2-0398-C882A271A748}"/>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25438" b="1832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Feb 5, 2025 at 1:31:28 PM">
            <a:hlinkClick r:id="" action="ppaction://media"/>
            <a:extLst>
              <a:ext uri="{FF2B5EF4-FFF2-40B4-BE49-F238E27FC236}">
                <a16:creationId xmlns:a16="http://schemas.microsoft.com/office/drawing/2014/main" id="{1F7D3065-9630-3F4F-BF57-8D0F58C6C20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3022600"/>
            <a:ext cx="812800" cy="812800"/>
          </a:xfrm>
          <a:prstGeom prst="rect">
            <a:avLst/>
          </a:prstGeom>
        </p:spPr>
      </p:pic>
    </p:spTree>
    <p:extLst>
      <p:ext uri="{BB962C8B-B14F-4D97-AF65-F5344CB8AC3E}">
        <p14:creationId xmlns:p14="http://schemas.microsoft.com/office/powerpoint/2010/main" val="74168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525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07658-08A1-E000-A993-725A54044FFD}"/>
              </a:ext>
            </a:extLst>
          </p:cNvPr>
          <p:cNvSpPr>
            <a:spLocks noGrp="1"/>
          </p:cNvSpPr>
          <p:nvPr>
            <p:ph type="title"/>
          </p:nvPr>
        </p:nvSpPr>
        <p:spPr/>
        <p:txBody>
          <a:bodyPr/>
          <a:lstStyle/>
          <a:p>
            <a:pPr algn="ctr"/>
            <a:r>
              <a:rPr lang="en-US" dirty="0"/>
              <a:t>What is Situational Awareness</a:t>
            </a:r>
          </a:p>
        </p:txBody>
      </p:sp>
      <p:sp>
        <p:nvSpPr>
          <p:cNvPr id="3" name="Content Placeholder 2">
            <a:extLst>
              <a:ext uri="{FF2B5EF4-FFF2-40B4-BE49-F238E27FC236}">
                <a16:creationId xmlns:a16="http://schemas.microsoft.com/office/drawing/2014/main" id="{527BD5DA-9E57-02B1-EFE6-7E265B50040D}"/>
              </a:ext>
            </a:extLst>
          </p:cNvPr>
          <p:cNvSpPr>
            <a:spLocks noGrp="1"/>
          </p:cNvSpPr>
          <p:nvPr>
            <p:ph idx="1"/>
          </p:nvPr>
        </p:nvSpPr>
        <p:spPr>
          <a:xfrm>
            <a:off x="838200" y="2397511"/>
            <a:ext cx="10515600" cy="3779451"/>
          </a:xfrm>
        </p:spPr>
        <p:txBody>
          <a:bodyPr/>
          <a:lstStyle/>
          <a:p>
            <a:pPr marL="0" indent="0">
              <a:buNone/>
            </a:pPr>
            <a:r>
              <a:rPr lang="en-US" b="0" i="0" u="none" strike="noStrike" dirty="0">
                <a:effectLst/>
                <a:latin typeface="Söhne"/>
              </a:rPr>
              <a:t>Situational Awareness (SA) refers to the perception and understanding of the elements in one's environment and the comprehension of their meaning. In simpler terms, it's being aware of what's happening around you, understanding the context, and anticipating future developments. </a:t>
            </a:r>
            <a:endParaRPr lang="en-US" dirty="0"/>
          </a:p>
        </p:txBody>
      </p:sp>
    </p:spTree>
    <p:extLst>
      <p:ext uri="{BB962C8B-B14F-4D97-AF65-F5344CB8AC3E}">
        <p14:creationId xmlns:p14="http://schemas.microsoft.com/office/powerpoint/2010/main" val="1450379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198CF-1090-47E7-2203-8A63FA851216}"/>
              </a:ext>
            </a:extLst>
          </p:cNvPr>
          <p:cNvSpPr>
            <a:spLocks noGrp="1"/>
          </p:cNvSpPr>
          <p:nvPr>
            <p:ph type="title"/>
          </p:nvPr>
        </p:nvSpPr>
        <p:spPr/>
        <p:txBody>
          <a:bodyPr/>
          <a:lstStyle/>
          <a:p>
            <a:pPr algn="ctr"/>
            <a:r>
              <a:rPr lang="en-US" dirty="0"/>
              <a:t>Our Goal </a:t>
            </a:r>
          </a:p>
        </p:txBody>
      </p:sp>
      <p:sp>
        <p:nvSpPr>
          <p:cNvPr id="3" name="Content Placeholder 2">
            <a:extLst>
              <a:ext uri="{FF2B5EF4-FFF2-40B4-BE49-F238E27FC236}">
                <a16:creationId xmlns:a16="http://schemas.microsoft.com/office/drawing/2014/main" id="{C919D24A-29C7-027A-A2FE-37B2747DE0A2}"/>
              </a:ext>
            </a:extLst>
          </p:cNvPr>
          <p:cNvSpPr>
            <a:spLocks noGrp="1"/>
          </p:cNvSpPr>
          <p:nvPr>
            <p:ph idx="1"/>
          </p:nvPr>
        </p:nvSpPr>
        <p:spPr/>
        <p:txBody>
          <a:bodyPr/>
          <a:lstStyle/>
          <a:p>
            <a:pPr marL="0" indent="0">
              <a:buNone/>
            </a:pPr>
            <a:r>
              <a:rPr lang="en-US" dirty="0"/>
              <a:t>Our goal is to increase our Situational Awareness, identify potential threats, and place ourselves in the best position possible to leave a bad situation before it happens.</a:t>
            </a:r>
          </a:p>
        </p:txBody>
      </p:sp>
    </p:spTree>
    <p:extLst>
      <p:ext uri="{BB962C8B-B14F-4D97-AF65-F5344CB8AC3E}">
        <p14:creationId xmlns:p14="http://schemas.microsoft.com/office/powerpoint/2010/main" val="2424208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descr="Firefighter describes getting stabbed">
            <a:hlinkClick r:id="" action="ppaction://media"/>
            <a:extLst>
              <a:ext uri="{FF2B5EF4-FFF2-40B4-BE49-F238E27FC236}">
                <a16:creationId xmlns:a16="http://schemas.microsoft.com/office/drawing/2014/main" id="{9868AEF4-7C83-3614-5553-40D194726216}"/>
              </a:ext>
            </a:extLst>
          </p:cNvPr>
          <p:cNvPicPr>
            <a:picLocks noGrp="1" noRot="1" noChangeAspect="1"/>
          </p:cNvPicPr>
          <p:nvPr>
            <p:ph idx="1"/>
            <a:videoFile r:link="rId1"/>
          </p:nvPr>
        </p:nvPicPr>
        <p:blipFill>
          <a:blip r:embed="rId3"/>
          <a:stretch>
            <a:fillRect/>
          </a:stretch>
        </p:blipFill>
        <p:spPr>
          <a:xfrm>
            <a:off x="2245519" y="1253331"/>
            <a:ext cx="7700962" cy="4351338"/>
          </a:xfrm>
          <a:prstGeom prst="rect">
            <a:avLst/>
          </a:prstGeom>
        </p:spPr>
      </p:pic>
    </p:spTree>
    <p:extLst>
      <p:ext uri="{BB962C8B-B14F-4D97-AF65-F5344CB8AC3E}">
        <p14:creationId xmlns:p14="http://schemas.microsoft.com/office/powerpoint/2010/main" val="304881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9D62D2-3C49-CB79-29B3-932E2D98337D}"/>
              </a:ext>
            </a:extLst>
          </p:cNvPr>
          <p:cNvSpPr>
            <a:spLocks noGrp="1"/>
          </p:cNvSpPr>
          <p:nvPr>
            <p:ph idx="1"/>
          </p:nvPr>
        </p:nvSpPr>
        <p:spPr>
          <a:xfrm>
            <a:off x="838200" y="1441205"/>
            <a:ext cx="10515600" cy="5431083"/>
          </a:xfrm>
        </p:spPr>
        <p:txBody>
          <a:bodyPr>
            <a:normAutofit lnSpcReduction="10000"/>
          </a:bodyPr>
          <a:lstStyle/>
          <a:p>
            <a:r>
              <a:rPr lang="en-US" dirty="0"/>
              <a:t>According to EMS1 there are over 2,000 reported EMS worker assaults a year </a:t>
            </a:r>
          </a:p>
          <a:p>
            <a:r>
              <a:rPr lang="en-US" dirty="0"/>
              <a:t>Drexel University and the FIRST center </a:t>
            </a:r>
            <a:r>
              <a:rPr lang="en-US" b="0" i="0" u="none" strike="noStrike" dirty="0">
                <a:solidFill>
                  <a:srgbClr val="000000"/>
                </a:solidFill>
                <a:effectLst/>
              </a:rPr>
              <a:t>found 350 reported assaults on Firefighters in 2021. A year later in 2022, researchers found 593</a:t>
            </a:r>
          </a:p>
          <a:p>
            <a:r>
              <a:rPr lang="en-US" dirty="0">
                <a:solidFill>
                  <a:srgbClr val="000000"/>
                </a:solidFill>
              </a:rPr>
              <a:t>NY Post reported 137% increase in first responder assaults.</a:t>
            </a:r>
          </a:p>
          <a:p>
            <a:r>
              <a:rPr lang="en-US" b="0" i="0" u="none" strike="noStrike" dirty="0">
                <a:solidFill>
                  <a:srgbClr val="000000"/>
                </a:solidFill>
                <a:effectLst/>
                <a:latin typeface="-webkit-standard"/>
              </a:rPr>
              <a:t>An international survey on violence against EMS personnel says EMS in the U.S. have a violence‐injury rate about </a:t>
            </a:r>
            <a:r>
              <a:rPr lang="en-US" b="1" i="0" u="none" strike="noStrike" dirty="0">
                <a:solidFill>
                  <a:srgbClr val="000000"/>
                </a:solidFill>
                <a:effectLst/>
              </a:rPr>
              <a:t>22 times higher</a:t>
            </a:r>
            <a:r>
              <a:rPr lang="en-US" b="0" i="0" u="none" strike="noStrike" dirty="0">
                <a:solidFill>
                  <a:srgbClr val="000000"/>
                </a:solidFill>
                <a:effectLst/>
                <a:latin typeface="-webkit-standard"/>
              </a:rPr>
              <a:t> than the national average of all workers.</a:t>
            </a:r>
          </a:p>
          <a:p>
            <a:endParaRPr lang="en-US" dirty="0">
              <a:solidFill>
                <a:srgbClr val="000000"/>
              </a:solidFill>
            </a:endParaRPr>
          </a:p>
          <a:p>
            <a:pPr marL="0" indent="0">
              <a:buNone/>
            </a:pPr>
            <a:r>
              <a:rPr lang="en-US" dirty="0">
                <a:solidFill>
                  <a:srgbClr val="000000"/>
                </a:solidFill>
              </a:rPr>
              <a:t>Data is hard to find.  Why is that?</a:t>
            </a:r>
          </a:p>
          <a:p>
            <a:pPr marL="0" indent="0">
              <a:buNone/>
            </a:pPr>
            <a:endParaRPr lang="en-US" dirty="0">
              <a:solidFill>
                <a:srgbClr val="000000"/>
              </a:solidFill>
            </a:endParaRPr>
          </a:p>
          <a:p>
            <a:pPr marL="0" indent="0">
              <a:buNone/>
            </a:pPr>
            <a:r>
              <a:rPr lang="en-US" dirty="0">
                <a:solidFill>
                  <a:srgbClr val="000000"/>
                </a:solidFill>
              </a:rPr>
              <a:t>Do you know the departments reporting system?</a:t>
            </a:r>
            <a:endParaRPr lang="en-US" dirty="0"/>
          </a:p>
        </p:txBody>
      </p:sp>
      <p:sp>
        <p:nvSpPr>
          <p:cNvPr id="4" name="TextBox 3">
            <a:extLst>
              <a:ext uri="{FF2B5EF4-FFF2-40B4-BE49-F238E27FC236}">
                <a16:creationId xmlns:a16="http://schemas.microsoft.com/office/drawing/2014/main" id="{20D0AA3E-0946-D2AB-B5EE-66F827B68F1E}"/>
              </a:ext>
            </a:extLst>
          </p:cNvPr>
          <p:cNvSpPr txBox="1"/>
          <p:nvPr/>
        </p:nvSpPr>
        <p:spPr>
          <a:xfrm>
            <a:off x="4248615" y="780586"/>
            <a:ext cx="2862147" cy="646331"/>
          </a:xfrm>
          <a:prstGeom prst="rect">
            <a:avLst/>
          </a:prstGeom>
          <a:noFill/>
        </p:spPr>
        <p:txBody>
          <a:bodyPr wrap="square" rtlCol="0">
            <a:spAutoFit/>
          </a:bodyPr>
          <a:lstStyle/>
          <a:p>
            <a:pPr algn="ctr"/>
            <a:r>
              <a:rPr lang="en-US" sz="3600" dirty="0"/>
              <a:t>DATA</a:t>
            </a:r>
          </a:p>
        </p:txBody>
      </p:sp>
    </p:spTree>
    <p:extLst>
      <p:ext uri="{BB962C8B-B14F-4D97-AF65-F5344CB8AC3E}">
        <p14:creationId xmlns:p14="http://schemas.microsoft.com/office/powerpoint/2010/main" val="10315434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C4796B6D17554BA0F852F85E93CE29" ma:contentTypeVersion="19" ma:contentTypeDescription="Create a new document." ma:contentTypeScope="" ma:versionID="491ba794682e5d526ec0ae1f588ce1a3">
  <xsd:schema xmlns:xsd="http://www.w3.org/2001/XMLSchema" xmlns:xs="http://www.w3.org/2001/XMLSchema" xmlns:p="http://schemas.microsoft.com/office/2006/metadata/properties" xmlns:ns2="d758e033-8139-44f6-bc10-eacfe960665e" xmlns:ns3="55606061-87cb-448c-b305-78d78386a8a3" targetNamespace="http://schemas.microsoft.com/office/2006/metadata/properties" ma:root="true" ma:fieldsID="efa918038db8a778891ef7b4e8f5ddfc" ns2:_="" ns3:_="">
    <xsd:import namespace="d758e033-8139-44f6-bc10-eacfe960665e"/>
    <xsd:import namespace="55606061-87cb-448c-b305-78d78386a8a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58e033-8139-44f6-bc10-eacfe96066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f353397-9acf-49be-8929-94e98c159d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5606061-87cb-448c-b305-78d78386a8a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a55491-3e54-4174-853c-b7b0e4a120c8}" ma:internalName="TaxCatchAll" ma:showField="CatchAllData" ma:web="55606061-87cb-448c-b305-78d78386a8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758e033-8139-44f6-bc10-eacfe960665e">
      <Terms xmlns="http://schemas.microsoft.com/office/infopath/2007/PartnerControls"/>
    </lcf76f155ced4ddcb4097134ff3c332f>
    <TaxCatchAll xmlns="55606061-87cb-448c-b305-78d78386a8a3" xsi:nil="true"/>
  </documentManagement>
</p:properties>
</file>

<file path=customXml/itemProps1.xml><?xml version="1.0" encoding="utf-8"?>
<ds:datastoreItem xmlns:ds="http://schemas.openxmlformats.org/officeDocument/2006/customXml" ds:itemID="{7770F4CC-9238-4B52-9B34-AC960BF2DC02}"/>
</file>

<file path=customXml/itemProps2.xml><?xml version="1.0" encoding="utf-8"?>
<ds:datastoreItem xmlns:ds="http://schemas.openxmlformats.org/officeDocument/2006/customXml" ds:itemID="{19E24F1D-4E1D-4EAC-8704-A83A897D9D32}"/>
</file>

<file path=customXml/itemProps3.xml><?xml version="1.0" encoding="utf-8"?>
<ds:datastoreItem xmlns:ds="http://schemas.openxmlformats.org/officeDocument/2006/customXml" ds:itemID="{7058F0F8-BBB3-4425-BF88-F23EB30C9AAF}"/>
</file>

<file path=docProps/app.xml><?xml version="1.0" encoding="utf-8"?>
<Properties xmlns="http://schemas.openxmlformats.org/officeDocument/2006/extended-properties" xmlns:vt="http://schemas.openxmlformats.org/officeDocument/2006/docPropsVTypes">
  <TotalTime>461775</TotalTime>
  <Words>840</Words>
  <Application>Microsoft Macintosh PowerPoint</Application>
  <PresentationFormat>Widescreen</PresentationFormat>
  <Paragraphs>126</Paragraphs>
  <Slides>25</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-webkit-standard</vt:lpstr>
      <vt:lpstr>Arial</vt:lpstr>
      <vt:lpstr>Calibri</vt:lpstr>
      <vt:lpstr>Calibri Light</vt:lpstr>
      <vt:lpstr>Söhne</vt:lpstr>
      <vt:lpstr>Office Theme</vt:lpstr>
      <vt:lpstr>Before the “Leave”</vt:lpstr>
      <vt:lpstr>PowerPoint Presentation</vt:lpstr>
      <vt:lpstr>Our operational environment </vt:lpstr>
      <vt:lpstr>PowerPoint Presentation</vt:lpstr>
      <vt:lpstr>PowerPoint Presentation</vt:lpstr>
      <vt:lpstr>What is Situational Awareness</vt:lpstr>
      <vt:lpstr>Our Goal </vt:lpstr>
      <vt:lpstr>PowerPoint Presentation</vt:lpstr>
      <vt:lpstr>PowerPoint Presentation</vt:lpstr>
      <vt:lpstr>PowerPoint Presentation</vt:lpstr>
      <vt:lpstr>Outline</vt:lpstr>
      <vt:lpstr>Mindset</vt:lpstr>
      <vt:lpstr>Mindset </vt:lpstr>
      <vt:lpstr>Mindset</vt:lpstr>
      <vt:lpstr>Mindset</vt:lpstr>
      <vt:lpstr>Mindset</vt:lpstr>
      <vt:lpstr>PowerPoint Presentation</vt:lpstr>
      <vt:lpstr>Approach </vt:lpstr>
      <vt:lpstr>Approach</vt:lpstr>
      <vt:lpstr>Vehicle Approach</vt:lpstr>
      <vt:lpstr>Threat Assessment </vt:lpstr>
      <vt:lpstr>Patient Assessment </vt:lpstr>
      <vt:lpstr>Patient Assessment</vt:lpstr>
      <vt:lpstr>In closing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Before the “Leave”</dc:title>
  <dc:creator>Chris Barney</dc:creator>
  <cp:lastModifiedBy>Chris Barney</cp:lastModifiedBy>
  <cp:revision>28</cp:revision>
  <dcterms:created xsi:type="dcterms:W3CDTF">2023-10-14T17:57:14Z</dcterms:created>
  <dcterms:modified xsi:type="dcterms:W3CDTF">2025-09-19T22:54:40Z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0x010100ACC4796B6D17554BA0F852F85E93CE29</vt:lpwstr>
  </property>
</Properties>
</file>