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2_58909750.xml" ContentType="application/vnd.ms-powerpoint.comments+xml"/>
  <Override PartName="/ppt/comments/modernComment_13F_DF469B9F.xml" ContentType="application/vnd.ms-powerpoint.comments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58" r:id="rId5"/>
    <p:sldId id="319" r:id="rId6"/>
    <p:sldId id="259" r:id="rId7"/>
    <p:sldId id="364" r:id="rId8"/>
    <p:sldId id="347" r:id="rId9"/>
    <p:sldId id="266" r:id="rId10"/>
    <p:sldId id="348" r:id="rId11"/>
    <p:sldId id="350" r:id="rId12"/>
    <p:sldId id="351" r:id="rId13"/>
    <p:sldId id="353" r:id="rId14"/>
    <p:sldId id="354" r:id="rId15"/>
    <p:sldId id="355" r:id="rId16"/>
    <p:sldId id="356" r:id="rId17"/>
    <p:sldId id="357" r:id="rId18"/>
    <p:sldId id="360" r:id="rId19"/>
    <p:sldId id="359" r:id="rId20"/>
    <p:sldId id="363" r:id="rId21"/>
    <p:sldId id="362" r:id="rId22"/>
    <p:sldId id="361" r:id="rId23"/>
    <p:sldId id="365" r:id="rId24"/>
    <p:sldId id="34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E2ABDB8-0557-73DD-6D23-EEDF4122F32F}" name="Dennis Lawson" initials="DL" userId="S::Dennis@wscff.org::22959fd4-efca-4326-80a7-d9e0b273a4f0" providerId="AD"/>
  <p188:author id="{1437ECF8-29A8-ED5F-A586-286F7F7CC9A6}" name="Sadler, Tammy (LEOFF)" initials="TS" userId="S::tammy.sadler@leoff.wa.gov::9d6d5f17-28f0-45de-8107-71e8da9340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D3F"/>
    <a:srgbClr val="852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4C808-B458-0AFA-2CE5-ABC979440B41}" v="1" dt="2026-04-17T18:34:49.926"/>
    <p1510:client id="{B69128EB-B083-4117-AFC7-99C05462659F}" v="2" dt="2026-04-17T17:55:37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10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2_5890975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2E0EC85-5F3E-4335-B6BF-2C6FFC7D1C10}" authorId="{1437ECF8-29A8-ED5F-A586-286F7F7CC9A6}" created="2026-04-08T14:22:48.965">
    <pc:sldMkLst xmlns:pc="http://schemas.microsoft.com/office/powerpoint/2013/main/command">
      <pc:docMk/>
      <pc:sldMk cId="1485870928" sldId="258"/>
    </pc:sldMkLst>
    <p188:txBody>
      <a:bodyPr/>
      <a:lstStyle/>
      <a:p>
        <a:r>
          <a:rPr lang="en-US"/>
          <a:t>I bumped LODD down to the next line to keep it in sync with the title</a:t>
        </a:r>
      </a:p>
    </p188:txBody>
  </p188:cm>
</p188:cmLst>
</file>

<file path=ppt/comments/modernComment_13F_DF469B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C0E9DE-16AE-4D41-8119-0915B69D589C}" authorId="{1437ECF8-29A8-ED5F-A586-286F7F7CC9A6}" created="2026-04-08T14:22:24.910">
    <pc:sldMkLst xmlns:pc="http://schemas.microsoft.com/office/powerpoint/2013/main/command">
      <pc:docMk/>
      <pc:sldMk cId="3745946527" sldId="319"/>
    </pc:sldMkLst>
    <p188:txBody>
      <a:bodyPr/>
      <a:lstStyle/>
      <a:p>
        <a:r>
          <a:rPr lang="en-US"/>
          <a:t>I removed a period off the end of the second bullet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7894-2A88-4560-BA1C-C1C4AC738480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4A167-1AA6-4042-861C-0A49A6EEC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0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661FE-0776-8541-8304-91DBB4A1A4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4A167-1AA6-4042-861C-0A49A6EECF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57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30DC-01D4-8642-BD97-A773B1D5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D73B-635F-D544-8EC9-EF3FD8FEA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320040">
              <a:lnSpc>
                <a:spcPct val="100000"/>
              </a:lnSpc>
              <a:spcAft>
                <a:spcPts val="5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2400" b="1"/>
            </a:lvl1pPr>
            <a:lvl2pPr>
              <a:spcAft>
                <a:spcPts val="500"/>
              </a:spcAft>
              <a:defRPr sz="2000">
                <a:solidFill>
                  <a:schemeClr val="accent5">
                    <a:lumMod val="20000"/>
                    <a:lumOff val="80000"/>
                  </a:schemeClr>
                </a:solidFill>
              </a:defRPr>
            </a:lvl2pPr>
            <a:lvl3pPr>
              <a:defRPr sz="1800" i="1"/>
            </a:lvl3pPr>
            <a:lvl4pPr>
              <a:defRPr sz="1400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4B3F7-4EBB-D74B-9D46-DBA8AB7F16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273" y="6342903"/>
            <a:ext cx="2057401" cy="365125"/>
          </a:xfrm>
        </p:spPr>
        <p:txBody>
          <a:bodyPr/>
          <a:lstStyle>
            <a:lvl1pPr>
              <a:defRPr>
                <a:solidFill>
                  <a:srgbClr val="987F52"/>
                </a:solidFill>
              </a:defRPr>
            </a:lvl1pPr>
          </a:lstStyle>
          <a:p>
            <a:fld id="{309D651C-A391-C448-A6F1-E1876D838CDA}" type="datetime1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D2276-BF38-9240-9083-270D0842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4047" y="6328232"/>
            <a:ext cx="563211" cy="365125"/>
          </a:xfrm>
        </p:spPr>
        <p:txBody>
          <a:bodyPr/>
          <a:lstStyle>
            <a:lvl1pPr>
              <a:defRPr>
                <a:solidFill>
                  <a:srgbClr val="987F52"/>
                </a:solidFill>
              </a:defRPr>
            </a:lvl1pPr>
          </a:lstStyle>
          <a:p>
            <a:fld id="{30F7EC9B-7DD8-5744-9B47-DE051C29B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211A46-96A4-8E48-93B6-B79A297BA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9245" y="6325837"/>
            <a:ext cx="444455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987F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90588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9E5B6-A136-0548-88CB-DCB5D74F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273" y="6342903"/>
            <a:ext cx="2057401" cy="365125"/>
          </a:xfrm>
        </p:spPr>
        <p:txBody>
          <a:bodyPr/>
          <a:lstStyle/>
          <a:p>
            <a:fld id="{491FF32F-0E40-F54F-9CB4-2CB05D690661}" type="datetime1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C887E-95DE-8144-A17B-EDF7337F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5788" y="6312390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Power Through Participation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9071C-97E9-BF45-94C3-D8F1983AE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0588" y="6316009"/>
            <a:ext cx="563211" cy="365125"/>
          </a:xfrm>
        </p:spPr>
        <p:txBody>
          <a:bodyPr/>
          <a:lstStyle/>
          <a:p>
            <a:fld id="{30F7EC9B-7DD8-5744-9B47-DE051C29BD4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DE4612-131C-9547-B167-E3E27A8AE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7344" y="334142"/>
            <a:ext cx="584091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EE597-D691-294A-964E-84B9B1BBB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7343" y="3055885"/>
            <a:ext cx="5840913" cy="158538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899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rk_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CC49CA-E222-3C49-B845-78A6FB212B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2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46C57D-B083-9C4B-95F1-FCC0109B4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24880"/>
            <a:ext cx="12192001" cy="0"/>
          </a:xfrm>
          <a:prstGeom prst="line">
            <a:avLst/>
          </a:prstGeom>
          <a:ln w="3175">
            <a:solidFill>
              <a:srgbClr val="987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7B7716D-4CF5-844A-B445-8A0A63724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96B0E-3BC2-1046-9CDC-FCC8B2C50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6273" y="6342903"/>
            <a:ext cx="2057401" cy="365125"/>
          </a:xfrm>
        </p:spPr>
        <p:txBody>
          <a:bodyPr/>
          <a:lstStyle/>
          <a:p>
            <a:fld id="{8B603074-E9FC-FA42-87A3-99CAC4466418}" type="datetime1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4FBF5-B7ED-A14E-9484-3FC920B0F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67456" y="6339284"/>
            <a:ext cx="411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Power Through Participation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ECBD5E-0421-844E-AE6D-1616AFF4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2256" y="6342903"/>
            <a:ext cx="563211" cy="279833"/>
          </a:xfrm>
        </p:spPr>
        <p:txBody>
          <a:bodyPr/>
          <a:lstStyle/>
          <a:p>
            <a:fld id="{30F7EC9B-7DD8-5744-9B47-DE051C29BD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67899-06D1-4643-9008-38E1DE760AFE}"/>
              </a:ext>
            </a:extLst>
          </p:cNvPr>
          <p:cNvSpPr/>
          <p:nvPr userDrawn="1"/>
        </p:nvSpPr>
        <p:spPr>
          <a:xfrm>
            <a:off x="-1620" y="4114800"/>
            <a:ext cx="839818" cy="2743200"/>
          </a:xfrm>
          <a:prstGeom prst="rect">
            <a:avLst/>
          </a:prstGeom>
          <a:gradFill flip="none" rotWithShape="1">
            <a:gsLst>
              <a:gs pos="0">
                <a:srgbClr val="5C83AE">
                  <a:alpha val="0"/>
                </a:srgbClr>
              </a:gs>
              <a:gs pos="65000">
                <a:srgbClr val="1F2D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CAB62-6037-5347-B3BF-6BDAAA296B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9347" y="5746087"/>
            <a:ext cx="576262" cy="808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FD7FE1-7271-D14B-B12F-C1FF71572E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620" y="-97971"/>
            <a:ext cx="1203560" cy="68580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C435D8-DCD8-2C45-A592-71F7B6EB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942" y="1825625"/>
            <a:ext cx="10151858" cy="4351338"/>
          </a:xfrm>
        </p:spPr>
        <p:txBody>
          <a:bodyPr/>
          <a:lstStyle>
            <a:lvl1pPr marL="457200" indent="-320040">
              <a:lnSpc>
                <a:spcPct val="100000"/>
              </a:lnSpc>
              <a:spcAft>
                <a:spcPts val="500"/>
              </a:spcAft>
              <a:buClr>
                <a:srgbClr val="FFC00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>
              <a:spcAft>
                <a:spcPts val="500"/>
              </a:spcAft>
              <a:defRPr sz="2000">
                <a:solidFill>
                  <a:schemeClr val="bg1"/>
                </a:solidFill>
              </a:defRPr>
            </a:lvl2pPr>
            <a:lvl3pPr>
              <a:defRPr sz="1800" i="1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0879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C9393B-6F5F-CF42-8040-81EE78884A7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11433"/>
            <a:ext cx="12192001" cy="0"/>
          </a:xfrm>
          <a:prstGeom prst="line">
            <a:avLst/>
          </a:prstGeom>
          <a:ln w="3175">
            <a:solidFill>
              <a:srgbClr val="987F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25CE3-58EA-1E41-861E-71C6B9F9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2F2D1-3996-1A48-AABF-EF849B266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2" y="1825625"/>
            <a:ext cx="98477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32004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F37339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3BBD9-E1B8-4842-AC26-637ACFF7C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26273" y="6356350"/>
            <a:ext cx="2057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987F52"/>
                </a:solidFill>
              </a:defRPr>
            </a:lvl1pPr>
          </a:lstStyle>
          <a:p>
            <a:fld id="{82C2E56C-C7B6-4641-AF79-45D725C952E7}" type="datetime1">
              <a:rPr lang="en-US" smtClean="0"/>
              <a:pPr/>
              <a:t>4/17/2026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CD42D-A034-2A4D-8839-86F35B976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6388" y="6329456"/>
            <a:ext cx="5632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87F52"/>
                </a:solidFill>
              </a:defRPr>
            </a:lvl1pPr>
          </a:lstStyle>
          <a:p>
            <a:fld id="{30F7EC9B-7DD8-5744-9B47-DE051C29BD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BBFE5-4C5F-A545-8AF9-2BD92EC9EDED}"/>
              </a:ext>
            </a:extLst>
          </p:cNvPr>
          <p:cNvSpPr/>
          <p:nvPr userDrawn="1"/>
        </p:nvSpPr>
        <p:spPr>
          <a:xfrm>
            <a:off x="-1620" y="4114800"/>
            <a:ext cx="839818" cy="2743200"/>
          </a:xfrm>
          <a:prstGeom prst="rect">
            <a:avLst/>
          </a:prstGeom>
          <a:gradFill flip="none" rotWithShape="1">
            <a:gsLst>
              <a:gs pos="0">
                <a:srgbClr val="5C83AE">
                  <a:alpha val="0"/>
                </a:srgbClr>
              </a:gs>
              <a:gs pos="65000">
                <a:srgbClr val="1F2D3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7666F7-1CDA-B84A-B89E-BFB1440F8C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9347" y="5746087"/>
            <a:ext cx="576262" cy="808875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AA9623A-82FE-7D41-8381-914F274748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72457" y="6325837"/>
            <a:ext cx="3881343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987F5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r>
              <a:rPr lang="en-US"/>
              <a:t>Power Through Participation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679F84-F383-8941-827C-5C30E29EBF0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-1792720" y="-97971"/>
            <a:ext cx="29946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47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5A"/>
          </a:solidFill>
          <a:effectLst/>
          <a:latin typeface="Impact" panose="020B0806030902050204" pitchFamily="34" charset="0"/>
          <a:ea typeface="+mj-ea"/>
          <a:cs typeface="+mj-cs"/>
        </a:defRPr>
      </a:lvl1pPr>
    </p:titleStyle>
    <p:bodyStyle>
      <a:lvl1pPr marL="594360" indent="-4572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lang="en-US" sz="2400" b="1" kern="1200" dirty="0" smtClean="0">
          <a:solidFill>
            <a:srgbClr val="4942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7339"/>
        </a:buClr>
        <a:buFont typeface="Arial" panose="020B0604020202020204" pitchFamily="34" charset="0"/>
        <a:buChar char="•"/>
        <a:defRPr lang="en-US" sz="2000" kern="1200" dirty="0" smtClean="0">
          <a:solidFill>
            <a:srgbClr val="4942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C000"/>
        </a:buClr>
        <a:buFont typeface="Arial" panose="020B0604020202020204" pitchFamily="34" charset="0"/>
        <a:buChar char="•"/>
        <a:defRPr lang="en-US" sz="1800" i="1" kern="1200" dirty="0" smtClean="0">
          <a:solidFill>
            <a:srgbClr val="4942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dirty="0">
          <a:solidFill>
            <a:srgbClr val="49426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5890975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F_DF469B9F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cff.org/wp-content/uploads/WA-State-Firefighter-Death-Policy-2024.pdf" TargetMode="External"/><Relationship Id="rId2" Type="http://schemas.openxmlformats.org/officeDocument/2006/relationships/hyperlink" Target="https://www.wscff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ing.com/search?q=Washington+state+fire+service+LODD+guidelines&amp;form=ANNH02&amp;refig=69dff762c703439daeee9421e735d42f&amp;pc=HC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F2D3F"/>
            </a:gs>
            <a:gs pos="100000">
              <a:srgbClr val="1F2D3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DBA654-9EF0-F244-9642-49E49C7175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58" t="25805" r="2654" b="12644"/>
          <a:stretch/>
        </p:blipFill>
        <p:spPr>
          <a:xfrm>
            <a:off x="0" y="0"/>
            <a:ext cx="12191999" cy="42212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B20CE64-32AB-524B-B277-C788BF65EF10}"/>
              </a:ext>
            </a:extLst>
          </p:cNvPr>
          <p:cNvSpPr/>
          <p:nvPr/>
        </p:nvSpPr>
        <p:spPr>
          <a:xfrm>
            <a:off x="-44851" y="957124"/>
            <a:ext cx="12192000" cy="2636729"/>
          </a:xfrm>
          <a:prstGeom prst="rect">
            <a:avLst/>
          </a:prstGeom>
          <a:solidFill>
            <a:srgbClr val="1F2D3F"/>
          </a:solidFill>
          <a:ln>
            <a:solidFill>
              <a:srgbClr val="1F2D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BB943D-0019-5847-8BAA-7F1186E69A58}"/>
              </a:ext>
            </a:extLst>
          </p:cNvPr>
          <p:cNvSpPr/>
          <p:nvPr/>
        </p:nvSpPr>
        <p:spPr>
          <a:xfrm>
            <a:off x="-5992658" y="-4109621"/>
            <a:ext cx="12191999" cy="4221271"/>
          </a:xfrm>
          <a:prstGeom prst="rect">
            <a:avLst/>
          </a:prstGeom>
          <a:solidFill>
            <a:srgbClr val="00205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89A8EF5-3DEC-4444-826E-6281C89D1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4770" y="4691556"/>
            <a:ext cx="2947229" cy="1562957"/>
          </a:xfrm>
        </p:spPr>
        <p:txBody>
          <a:bodyPr>
            <a:normAutofit/>
          </a:bodyPr>
          <a:lstStyle/>
          <a:p>
            <a:pPr algn="l"/>
            <a:endParaRPr lang="en-US" sz="3000">
              <a:solidFill>
                <a:srgbClr val="49426F"/>
              </a:solidFill>
              <a:cs typeface="Times New Roman" panose="02020603050405020304" pitchFamily="18" charset="0"/>
            </a:endParaRPr>
          </a:p>
          <a:p>
            <a:pPr algn="l"/>
            <a:endParaRPr lang="en-US" sz="2000">
              <a:solidFill>
                <a:srgbClr val="49426F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0237AD-46E1-ED46-BED4-9CF417865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37" y="1043709"/>
            <a:ext cx="10991272" cy="2152073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Washington State Fire Service </a:t>
            </a:r>
            <a:br>
              <a:rPr lang="en-US" sz="5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n-US" sz="5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LODD- Guidelines and Procedures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43F94-EEBC-9F49-A87F-3FBDB6E80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1779273" y="-97971"/>
            <a:ext cx="2994660" cy="6858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1E7E3B-7137-5148-AB5E-CD21FF4A44DC}"/>
              </a:ext>
            </a:extLst>
          </p:cNvPr>
          <p:cNvCxnSpPr/>
          <p:nvPr/>
        </p:nvCxnSpPr>
        <p:spPr>
          <a:xfrm>
            <a:off x="6491098" y="4607780"/>
            <a:ext cx="0" cy="1702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99648A3F-5974-8C2F-2D16-62F00CA81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262" y="4233274"/>
            <a:ext cx="5368100" cy="20032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EC3454-6BE8-7AF6-83A8-47602CBE2DDD}"/>
              </a:ext>
            </a:extLst>
          </p:cNvPr>
          <p:cNvSpPr txBox="1"/>
          <p:nvPr/>
        </p:nvSpPr>
        <p:spPr>
          <a:xfrm>
            <a:off x="6867144" y="4937760"/>
            <a:ext cx="4375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Dennis Lawson, WSCFF President</a:t>
            </a:r>
          </a:p>
          <a:p>
            <a:r>
              <a:rPr lang="en-US" dirty="0">
                <a:solidFill>
                  <a:schemeClr val="bg1"/>
                </a:solidFill>
              </a:rPr>
              <a:t>April 21, 2026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709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64FB-3E08-973D-0B87-73CFDAE8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E527B-4AAD-D59E-961F-88A5E4089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LODD</a:t>
            </a:r>
          </a:p>
          <a:p>
            <a:r>
              <a:rPr lang="en-US" dirty="0"/>
              <a:t>Name on IAFF Memorial</a:t>
            </a:r>
          </a:p>
          <a:p>
            <a:r>
              <a:rPr lang="en-US" dirty="0"/>
              <a:t>Name on National Fallen Fire Fighter Memorial Wall</a:t>
            </a:r>
          </a:p>
          <a:p>
            <a:r>
              <a:rPr lang="en-US" dirty="0"/>
              <a:t>Survivors Program (if awarded PSOB or presumptive cancer)</a:t>
            </a:r>
          </a:p>
          <a:p>
            <a:r>
              <a:rPr lang="en-US" dirty="0"/>
              <a:t>Name on the Washington State Fallen Fire Fighters Memorial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52B29-1206-8E11-C56D-4D06E8CD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6C312-6FED-075C-E65F-FF9ECCBFF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976288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52DC-21AE-075B-C393-884B0B41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DF72-4A44-7D52-6567-2533231E5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136" y="1832593"/>
            <a:ext cx="9847728" cy="4351338"/>
          </a:xfrm>
        </p:spPr>
        <p:txBody>
          <a:bodyPr/>
          <a:lstStyle/>
          <a:p>
            <a:r>
              <a:rPr lang="en-US" dirty="0"/>
              <a:t>The benefits listed is the guide are not all inclusive. There may be additional benefits that are associated with your cba, personal insurance, and associated organizations. </a:t>
            </a:r>
          </a:p>
          <a:p>
            <a:endParaRPr lang="en-US" dirty="0"/>
          </a:p>
          <a:p>
            <a:r>
              <a:rPr lang="en-US" dirty="0"/>
              <a:t>Make sure that there is ONE point of contact to act as a benefit coordinator.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2733-D251-F4C6-6DBF-A5FB35EC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684E-1021-4C1A-AE65-12EF43A28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420900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147CF-E690-C0B1-D9B4-6A2DEC4C5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LEOFF 2 Ombuds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87BA8-0F5C-F87B-729F-6109F0565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Tammy Sadler and Jessica Burkhart</a:t>
            </a:r>
          </a:p>
          <a:p>
            <a:r>
              <a:rPr lang="en-US" dirty="0"/>
              <a:t>This should be one of the first calls made by the benefits coordinator</a:t>
            </a:r>
          </a:p>
          <a:p>
            <a:r>
              <a:rPr lang="en-US" dirty="0"/>
              <a:t>Great resource – Experienced and Professional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05B3F-27F3-A802-1307-2A5EDFB6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F0DC-F4E2-0851-C350-B92B3D5A1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639878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C9E0-AA02-E6FE-8E05-0004754B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62B5C-6909-EEA5-8CB7-946F5C1CE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Administered by the U.S. Department of Justice  </a:t>
            </a:r>
          </a:p>
          <a:p>
            <a:r>
              <a:rPr lang="en-US" dirty="0"/>
              <a:t>Recently expanded through HR 237- which was part of the National Defense Authorization Act</a:t>
            </a:r>
          </a:p>
          <a:p>
            <a:r>
              <a:rPr lang="en-US" dirty="0"/>
              <a:t>Provides  -</a:t>
            </a:r>
          </a:p>
          <a:p>
            <a:pPr lvl="2"/>
            <a:r>
              <a:rPr lang="en-US" sz="2400" b="1" i="0" dirty="0"/>
              <a:t>Death and Disability Benefits- $461,656</a:t>
            </a:r>
          </a:p>
          <a:p>
            <a:pPr lvl="2"/>
            <a:r>
              <a:rPr lang="en-US" sz="2400" b="1" i="0" dirty="0"/>
              <a:t>Educational Benefit $1488, per month / full time</a:t>
            </a:r>
          </a:p>
          <a:p>
            <a:pPr lvl="3"/>
            <a:r>
              <a:rPr lang="en-US" sz="2000" b="1" dirty="0"/>
              <a:t>Maxes out at 45 months</a:t>
            </a:r>
            <a:endParaRPr lang="en-US" sz="2000" b="1" i="0" dirty="0"/>
          </a:p>
          <a:p>
            <a:pPr lvl="2"/>
            <a:r>
              <a:rPr lang="en-US" sz="2400" b="1" i="0" dirty="0"/>
              <a:t>National level recognition and resources</a:t>
            </a:r>
          </a:p>
          <a:p>
            <a:pPr lvl="2"/>
            <a:endParaRPr lang="en-US" dirty="0">
              <a:solidFill>
                <a:srgbClr val="002060"/>
              </a:solidFill>
            </a:endParaRPr>
          </a:p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FE3B8-A5A5-DA04-B7B2-9189D6A77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27E2F-41AD-BB89-C7D2-12448ECA9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769196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949A-A387-F121-5A90-EF31496C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345D-C28A-47D8-C9DF-964857C7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2" y="1560945"/>
            <a:ext cx="9847728" cy="4616018"/>
          </a:xfrm>
        </p:spPr>
        <p:txBody>
          <a:bodyPr>
            <a:normAutofit fontScale="55000" lnSpcReduction="20000"/>
          </a:bodyPr>
          <a:lstStyle/>
          <a:p>
            <a:r>
              <a:rPr lang="en-US" sz="3800" dirty="0"/>
              <a:t>Core Benefits - LODD</a:t>
            </a:r>
          </a:p>
          <a:p>
            <a:pPr lvl="2"/>
            <a:r>
              <a:rPr lang="en-US" sz="3800" b="1" i="0" dirty="0"/>
              <a:t>L&amp;I Immediate payout: 100% of the state average wage, currently $95,160 or $7,930</a:t>
            </a:r>
          </a:p>
          <a:p>
            <a:pPr lvl="2"/>
            <a:r>
              <a:rPr lang="en-US" sz="3800" b="1" i="0" dirty="0"/>
              <a:t>L&amp;I Funeral Benefits: up to 200% of state average wage $15,860</a:t>
            </a:r>
          </a:p>
          <a:p>
            <a:pPr lvl="2"/>
            <a:r>
              <a:rPr lang="en-US" sz="3800" b="1" i="0" dirty="0"/>
              <a:t>L&amp;I Monthly Survivor Benefit = 60% or more of the members calculated wage, depending on the family dynamics</a:t>
            </a:r>
          </a:p>
          <a:p>
            <a:pPr lvl="2"/>
            <a:r>
              <a:rPr lang="en-US" sz="3800" b="1" i="0" dirty="0"/>
              <a:t>Monthly wage can be no more than 70%</a:t>
            </a:r>
          </a:p>
          <a:p>
            <a:pPr marL="914400" lvl="2" indent="0">
              <a:buNone/>
            </a:pPr>
            <a:endParaRPr lang="en-US" sz="3800" b="1" i="0" dirty="0"/>
          </a:p>
          <a:p>
            <a:pPr lvl="2"/>
            <a:r>
              <a:rPr lang="en-US" sz="3800" b="1" i="0" dirty="0"/>
              <a:t>Remarriage Provision – Pension stops, but may choose</a:t>
            </a:r>
          </a:p>
          <a:p>
            <a:pPr lvl="3"/>
            <a:r>
              <a:rPr lang="en-US" sz="3800" b="1" i="0" dirty="0"/>
              <a:t>LEOFF-2 assumes pension amount</a:t>
            </a:r>
          </a:p>
          <a:p>
            <a:pPr lvl="3"/>
            <a:r>
              <a:rPr lang="en-US" sz="3800" b="1" dirty="0"/>
              <a:t>Lump sum settlement, or;</a:t>
            </a:r>
          </a:p>
          <a:p>
            <a:pPr lvl="3"/>
            <a:r>
              <a:rPr lang="en-US" sz="3800" b="1" dirty="0"/>
              <a:t>Maintain reinstatement rights</a:t>
            </a:r>
            <a:endParaRPr lang="en-US" sz="3800" b="1" dirty="0">
              <a:solidFill>
                <a:srgbClr val="002060"/>
              </a:solidFill>
            </a:endParaRPr>
          </a:p>
          <a:p>
            <a:pPr lvl="2"/>
            <a:endParaRPr lang="en-US" sz="2400" b="1" i="0" dirty="0">
              <a:highlight>
                <a:srgbClr val="FFFF00"/>
              </a:highlight>
            </a:endParaRPr>
          </a:p>
          <a:p>
            <a:pPr lvl="2"/>
            <a:endParaRPr lang="en-US" sz="2400" b="1" dirty="0"/>
          </a:p>
          <a:p>
            <a:pPr lvl="2"/>
            <a:endParaRPr lang="en-US" sz="2400" b="1" i="0" dirty="0"/>
          </a:p>
          <a:p>
            <a:pPr marL="914400" lvl="2" indent="0">
              <a:buNone/>
            </a:pPr>
            <a:r>
              <a:rPr lang="en-US" sz="2400" b="1" i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B191F-42E2-CE3D-2920-2293B679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F6759-164C-4DBA-86FF-CEDF2EFA5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453683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49CB2-DC58-152A-698A-ACC467FF4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Benefits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CEDD-DFE5-FA5C-CF45-896D51A8C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+mn-lt"/>
              </a:rPr>
              <a:t>From L-2 Pension  - One time payout - $305,307, adjusted by COLA</a:t>
            </a:r>
          </a:p>
          <a:p>
            <a:r>
              <a:rPr lang="en-US" sz="2000" dirty="0">
                <a:latin typeface="+mn-lt"/>
              </a:rPr>
              <a:t>From L-2 Pension – Survivor Pension; Active or Retired Members</a:t>
            </a:r>
          </a:p>
          <a:p>
            <a:r>
              <a:rPr lang="en-US" sz="2000" dirty="0">
                <a:latin typeface="+mn-lt"/>
              </a:rPr>
              <a:t>Retired members stay with the survivor option selected @ retirement</a:t>
            </a:r>
          </a:p>
          <a:p>
            <a:r>
              <a:rPr lang="en-US" sz="2000" dirty="0">
                <a:latin typeface="+mn-lt"/>
              </a:rPr>
              <a:t>Active members defaults to 100% survivor benefit</a:t>
            </a:r>
          </a:p>
          <a:p>
            <a:r>
              <a:rPr lang="en-US" sz="2000" dirty="0">
                <a:effectLst/>
                <a:latin typeface="+mn-lt"/>
              </a:rPr>
              <a:t>The minimum monthly benefit for survivors is 10% of the member’s FAS - add the 2% for years beyond 5. However, if the member’s standard calculation is higher, the survivor will get that.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May select a one-time lump sum- equal to 150% of the members contributions into LEOFF-2 – Not recommended for most cases!</a:t>
            </a:r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6ADE4-211E-0170-E3EE-F151CC10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D8196-B50D-8D54-596C-AF7909ABA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70727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E0386-3B22-C948-67F3-D35C2F5D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Benefits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22A2B-380A-B886-DAA7-A9D551E3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Health Care 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Individual  / family </a:t>
            </a:r>
          </a:p>
          <a:p>
            <a:pPr lvl="1"/>
            <a:r>
              <a:rPr lang="en-US" sz="3200" b="1" dirty="0">
                <a:solidFill>
                  <a:srgbClr val="002060"/>
                </a:solidFill>
              </a:rPr>
              <a:t>Public Employees Benefits Board (PEBB) Medical Plan</a:t>
            </a:r>
          </a:p>
          <a:p>
            <a:pPr lvl="2"/>
            <a:r>
              <a:rPr lang="en-US" sz="3200" b="1" i="0" dirty="0">
                <a:solidFill>
                  <a:srgbClr val="002060"/>
                </a:solidFill>
              </a:rPr>
              <a:t>Provided at no cost – choice of plans</a:t>
            </a:r>
          </a:p>
          <a:p>
            <a:pPr lvl="2"/>
            <a:r>
              <a:rPr lang="en-US" sz="3200" b="1" i="0" dirty="0"/>
              <a:t>Dependent coverage (up to age 26)</a:t>
            </a:r>
            <a:endParaRPr lang="en-US" sz="3200" b="1" dirty="0">
              <a:solidFill>
                <a:srgbClr val="002060"/>
              </a:solidFill>
            </a:endParaRPr>
          </a:p>
          <a:p>
            <a:pPr lvl="2"/>
            <a:endParaRPr lang="en-US" sz="2400" b="1" dirty="0">
              <a:solidFill>
                <a:srgbClr val="002060"/>
              </a:solidFill>
            </a:endParaRPr>
          </a:p>
          <a:p>
            <a:pPr lvl="2"/>
            <a:endParaRPr lang="en-US" sz="2400" b="1" dirty="0">
              <a:solidFill>
                <a:srgbClr val="002060"/>
              </a:solidFill>
            </a:endParaRPr>
          </a:p>
          <a:p>
            <a:pPr lvl="1"/>
            <a:endParaRPr lang="en-US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lvl="1"/>
            <a:endParaRPr lang="en-US" sz="2400" b="1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F319C-C833-9DDA-9E7F-A290BED6C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EEE67-2C7F-0B24-54C7-AE1020FD7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72387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9A138-D57F-221B-A4EC-77147AF4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Benefits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54D2B-76E3-203C-6D11-162A3B999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Children shall be exempt from all tuition and most service and activity fees at Washington state-funded universities and community colleges. They must begin their course study within 10-years of high school graduation. </a:t>
            </a:r>
          </a:p>
          <a:p>
            <a:r>
              <a:rPr lang="en-US" dirty="0"/>
              <a:t>Surviving spouses shall also be eligible for the educational benefit; the 10-year time frame to begin does not apply. </a:t>
            </a:r>
          </a:p>
          <a:p>
            <a:r>
              <a:rPr lang="en-US" dirty="0"/>
              <a:t>Contact the university for specific details.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826BC-AEC3-C2D9-72D2-CE315340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30156-67E7-78B8-EF30-C45B40A23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851608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91A53-B970-F4EE-19AC-CADAC2180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16ED-19D3-EE5D-74EB-1EA72486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>
                <a:solidFill>
                  <a:srgbClr val="002060"/>
                </a:solidFill>
              </a:rPr>
              <a:t>MERP</a:t>
            </a:r>
          </a:p>
          <a:p>
            <a:pPr marL="0" marR="0">
              <a:buNone/>
            </a:pPr>
            <a:r>
              <a:rPr lang="en-US" dirty="0"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	S</a:t>
            </a:r>
            <a:r>
              <a:rPr lang="en-US" dirty="0">
                <a:effectLst/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urvivor would be eligible for 50% of the elected retiree benefit level 	until 65 or lifetime, depending on the option chosen. There’s 	currently no special provision for post-retirement LODD death. </a:t>
            </a:r>
          </a:p>
          <a:p>
            <a:pPr marL="0" marR="0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pPr marL="457200" lvl="1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D0D7CC-D67D-A946-72F9-D8F0DC336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12472-C23B-801A-EB0F-71C644638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63784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EFFF-8A47-3649-A37D-9F34DB954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LODD Scenario 1 -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A76F6-FB0D-FCF3-A6FC-C188F363E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George (age 53) with 26 years of service and 100k FAS</a:t>
            </a:r>
          </a:p>
          <a:p>
            <a:r>
              <a:rPr lang="en-US" dirty="0"/>
              <a:t>Married to Emma (age 50), no children</a:t>
            </a:r>
          </a:p>
          <a:p>
            <a:r>
              <a:rPr lang="en-US" dirty="0"/>
              <a:t>Active LEOFF 2 member passed away from a presumptive cancer under 51.32.185</a:t>
            </a:r>
          </a:p>
          <a:p>
            <a:pPr marL="137160" indent="0" algn="ctr">
              <a:buNone/>
            </a:pPr>
            <a:r>
              <a:rPr lang="en-US" u="sng" dirty="0"/>
              <a:t>Calculation: Defaults to 100% of Member’s Benefit</a:t>
            </a:r>
          </a:p>
          <a:p>
            <a:pPr marL="137160" indent="0" algn="ctr">
              <a:buNone/>
            </a:pPr>
            <a:r>
              <a:rPr lang="en-US" dirty="0"/>
              <a:t>Years 1-15: 2% x 10k FAS x 15 SCY = $3000</a:t>
            </a:r>
          </a:p>
          <a:p>
            <a:pPr marL="137160" indent="0" algn="ctr">
              <a:buNone/>
            </a:pPr>
            <a:r>
              <a:rPr lang="en-US" dirty="0"/>
              <a:t>Years 16-25: 2.5% x 10k FAS x 10 SCY = $2500</a:t>
            </a:r>
          </a:p>
          <a:p>
            <a:pPr marL="137160" indent="0" algn="ctr">
              <a:buNone/>
            </a:pPr>
            <a:r>
              <a:rPr lang="en-US" dirty="0"/>
              <a:t>Year 26: 2% x 10k FAS x 1 SCY = $200</a:t>
            </a:r>
          </a:p>
          <a:p>
            <a:pPr marL="137160" indent="0" algn="ctr">
              <a:buNone/>
            </a:pPr>
            <a:r>
              <a:rPr lang="en-US" dirty="0"/>
              <a:t>Total = $5700</a:t>
            </a:r>
          </a:p>
          <a:p>
            <a:pPr marL="13716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18B7A-1670-639D-EF8A-94579BDC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7EC9B-7DD8-5744-9B47-DE051C29B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87F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87F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888FA-B696-D429-2775-5B743D62D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87F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24486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CBEC3-FEED-2D40-97C9-D8454B555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230CEF-CFDA-0842-8612-F05A383BE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Goes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11B61-EF1A-154B-A849-11712F8C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17930-CC24-E54C-9371-DBA50BE07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035" y="1825625"/>
            <a:ext cx="64949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dirty="0"/>
              <a:t>Review Resolution 25-14</a:t>
            </a:r>
          </a:p>
          <a:p>
            <a:r>
              <a:rPr lang="en-US" b="0" dirty="0"/>
              <a:t>The Line of Duty Death Packet</a:t>
            </a:r>
          </a:p>
          <a:p>
            <a:r>
              <a:rPr lang="en-US" altLang="en-US" b="0" dirty="0"/>
              <a:t>Review – The Functions, Process, and Benefits </a:t>
            </a:r>
          </a:p>
          <a:p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F56D9-432A-D8F5-4D95-5E737F9E430C}"/>
              </a:ext>
            </a:extLst>
          </p:cNvPr>
          <p:cNvSpPr txBox="1"/>
          <p:nvPr/>
        </p:nvSpPr>
        <p:spPr>
          <a:xfrm>
            <a:off x="9301163" y="1690688"/>
            <a:ext cx="158591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Picture/ pictures can go here – length of the top of presentation to the bottom golden line 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9465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E0506-6562-55B8-773A-4637DB5F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LODD Scenario 2 -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52C00-C4ED-CF62-CF64-96C81C285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200" y="1690688"/>
            <a:ext cx="9847728" cy="4351338"/>
          </a:xfrm>
        </p:spPr>
        <p:txBody>
          <a:bodyPr>
            <a:normAutofit/>
          </a:bodyPr>
          <a:lstStyle/>
          <a:p>
            <a:r>
              <a:rPr lang="en-US" dirty="0"/>
              <a:t>Freddie (age 40) with 15 years of service and 100k FAS</a:t>
            </a:r>
          </a:p>
          <a:p>
            <a:r>
              <a:rPr lang="en-US" dirty="0"/>
              <a:t>Married to Laura (age 40), 3 minor children</a:t>
            </a:r>
          </a:p>
          <a:p>
            <a:pPr>
              <a:spcAft>
                <a:spcPts val="1800"/>
              </a:spcAft>
            </a:pPr>
            <a:r>
              <a:rPr lang="en-US" dirty="0"/>
              <a:t>Death was the result of a floor collapse at a working fire</a:t>
            </a:r>
          </a:p>
          <a:p>
            <a:pPr marL="137160" indent="0" algn="ctr">
              <a:buNone/>
            </a:pPr>
            <a:r>
              <a:rPr lang="en-US" u="sng" dirty="0"/>
              <a:t>Calculation: Defaults to 100% of Member’s Benefit</a:t>
            </a:r>
          </a:p>
          <a:p>
            <a:pPr marL="137160" indent="0" algn="ctr">
              <a:buNone/>
            </a:pPr>
            <a:r>
              <a:rPr lang="en-US" dirty="0"/>
              <a:t>Years 1-15: 2% x 10k FAS x 15 SCY = $3000</a:t>
            </a:r>
          </a:p>
          <a:p>
            <a:pPr marL="137160" indent="0" algn="ctr">
              <a:buNone/>
            </a:pPr>
            <a:r>
              <a:rPr lang="en-US" dirty="0"/>
              <a:t>+ the minimum $20k lump sum benefit enhancement</a:t>
            </a:r>
            <a:br>
              <a:rPr lang="en-US" dirty="0"/>
            </a:br>
            <a:r>
              <a:rPr lang="en-US" dirty="0"/>
              <a:t>since less than 15 SCY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1BD40-8EA2-528D-0E62-724FF855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F7EC9B-7DD8-5744-9B47-DE051C29BD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87F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87F5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C167E-64E9-465E-8F24-F4BA64071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987F5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580304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0DBA654-9EF0-F244-9642-49E49C717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422127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8BB943D-0019-5847-8BAA-7F1186E69A58}"/>
              </a:ext>
            </a:extLst>
          </p:cNvPr>
          <p:cNvSpPr/>
          <p:nvPr/>
        </p:nvSpPr>
        <p:spPr>
          <a:xfrm>
            <a:off x="0" y="0"/>
            <a:ext cx="12191999" cy="4221271"/>
          </a:xfrm>
          <a:prstGeom prst="rect">
            <a:avLst/>
          </a:prstGeom>
          <a:solidFill>
            <a:srgbClr val="00205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00237AD-46E1-ED46-BED4-9CF417865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850" y="2659582"/>
            <a:ext cx="7866829" cy="995815"/>
          </a:xfrm>
        </p:spPr>
        <p:txBody>
          <a:bodyPr>
            <a:normAutofit/>
          </a:bodyPr>
          <a:lstStyle/>
          <a:p>
            <a:pPr algn="l"/>
            <a:r>
              <a:rPr lang="en-US" altLang="en-US" sz="4800">
                <a:solidFill>
                  <a:schemeClr val="bg1"/>
                </a:solidFill>
              </a:rPr>
              <a:t>Thank You</a:t>
            </a:r>
            <a:endParaRPr lang="en-US" sz="48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843F94-EEBC-9F49-A87F-3FBDB6E809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-97971"/>
            <a:ext cx="1215388" cy="68580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1E7E3B-7137-5148-AB5E-CD21FF4A44DC}"/>
              </a:ext>
            </a:extLst>
          </p:cNvPr>
          <p:cNvCxnSpPr>
            <a:cxnSpLocks/>
          </p:cNvCxnSpPr>
          <p:nvPr/>
        </p:nvCxnSpPr>
        <p:spPr>
          <a:xfrm>
            <a:off x="6500813" y="4671511"/>
            <a:ext cx="0" cy="1583002"/>
          </a:xfrm>
          <a:prstGeom prst="line">
            <a:avLst/>
          </a:prstGeom>
          <a:ln>
            <a:solidFill>
              <a:srgbClr val="852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3">
            <a:extLst>
              <a:ext uri="{FF2B5EF4-FFF2-40B4-BE49-F238E27FC236}">
                <a16:creationId xmlns:a16="http://schemas.microsoft.com/office/drawing/2014/main" id="{13EDF6B1-1413-8A4D-9298-6362F67F7740}"/>
              </a:ext>
            </a:extLst>
          </p:cNvPr>
          <p:cNvSpPr txBox="1">
            <a:spLocks/>
          </p:cNvSpPr>
          <p:nvPr/>
        </p:nvSpPr>
        <p:spPr>
          <a:xfrm>
            <a:off x="6500813" y="606687"/>
            <a:ext cx="5299301" cy="31697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kern="1200">
                <a:solidFill>
                  <a:srgbClr val="49426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339"/>
              </a:buClr>
              <a:buFont typeface="Arial" panose="020B0604020202020204" pitchFamily="34" charset="0"/>
              <a:buNone/>
              <a:defRPr lang="en-US" sz="2000" kern="1200">
                <a:solidFill>
                  <a:srgbClr val="49426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C000"/>
              </a:buClr>
              <a:buFont typeface="Arial" panose="020B0604020202020204" pitchFamily="34" charset="0"/>
              <a:buNone/>
              <a:defRPr lang="en-US" sz="1800" i="1" kern="1200">
                <a:solidFill>
                  <a:srgbClr val="49426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1600" kern="1200">
                <a:solidFill>
                  <a:srgbClr val="49426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Trebuchet MS" panose="020B070302020209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For more information contact: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L-2 Board – Tammy or Jessica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Local Assistance Support Team</a:t>
            </a:r>
          </a:p>
          <a:p>
            <a:pPr algn="l"/>
            <a:r>
              <a:rPr lang="en-US" sz="3000" dirty="0">
                <a:solidFill>
                  <a:schemeClr val="bg1"/>
                </a:solidFill>
                <a:cs typeface="Times New Roman" panose="02020603050405020304" pitchFamily="18" charset="0"/>
              </a:rPr>
              <a:t>WSCFF</a:t>
            </a:r>
          </a:p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" name="Picture 1" descr="A close-up of a logo&#10;&#10;AI-generated content may be incorrect.">
            <a:extLst>
              <a:ext uri="{FF2B5EF4-FFF2-40B4-BE49-F238E27FC236}">
                <a16:creationId xmlns:a16="http://schemas.microsoft.com/office/drawing/2014/main" id="{4544C175-97AB-1664-689D-FE1088191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609" y="4440716"/>
            <a:ext cx="4687792" cy="1777388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yellow and red logo with black text&#10;&#10;AI-generated content may be incorrect.">
            <a:extLst>
              <a:ext uri="{FF2B5EF4-FFF2-40B4-BE49-F238E27FC236}">
                <a16:creationId xmlns:a16="http://schemas.microsoft.com/office/drawing/2014/main" id="{B3C4A514-3F69-330F-71A5-845398F88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7012" y="4737290"/>
            <a:ext cx="1440615" cy="14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273E-0315-32E7-8DBE-B5B2B18F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25-14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1D43E-B51B-20FB-5A30-E26AF69A3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90183" y="6690962"/>
            <a:ext cx="563211" cy="365125"/>
          </a:xfrm>
        </p:spPr>
        <p:txBody>
          <a:bodyPr/>
          <a:lstStyle/>
          <a:p>
            <a:fld id="{30F7EC9B-7DD8-5744-9B47-DE051C29BD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B7040-613E-0FF1-B1CD-37A76353E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Goes Here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976271-5E5B-DB60-2595-A74280E94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072" y="1191492"/>
            <a:ext cx="9847728" cy="5301384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sz="3100" dirty="0"/>
              <a:t>RESOLVED: That the Washington State Council of Fire Fighters President or their designee explore and report back at the 2026 IAFF-WSCFF Educational Seminar a Line-of-Duty Death Resources Packet and be it further;</a:t>
            </a:r>
          </a:p>
          <a:p>
            <a:r>
              <a:rPr lang="en-US" sz="3100" dirty="0"/>
              <a:t>RESOLVED: That the Line-of-Duty Resources Packet provide guidance in benefits, functions and processes associated with Line-of-Duty Deaths, including but not limited to, state and federal benefits, third-party insurer claims, pension entitlements and fallen fire fighter ceremonies; and be it further</a:t>
            </a:r>
          </a:p>
          <a:p>
            <a:r>
              <a:rPr lang="en-US" sz="3100" dirty="0"/>
              <a:t>RESOLVED: That the Line-of-Duty Death Resources Packet serve as a guide for the families and locals affected by Line-of-Duty Deaths to ensure timely and accurate delivery of benefits, compliance with legal requirements, and compassionate support, from the initial loss through the completion of all related processes.  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52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12763-2967-FB0A-34E6-0ADBD8F5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99534-7891-B38C-0E47-9FDEF9FFC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WSCFF Website</a:t>
            </a:r>
          </a:p>
          <a:p>
            <a:r>
              <a:rPr lang="en-US" dirty="0">
                <a:hlinkClick r:id="rId2"/>
              </a:rPr>
              <a:t>Home - Washington State Council of Fire Fighters</a:t>
            </a:r>
            <a:endParaRPr lang="en-US" dirty="0"/>
          </a:p>
          <a:p>
            <a:r>
              <a:rPr lang="en-US" dirty="0">
                <a:hlinkClick r:id="rId3"/>
              </a:rPr>
              <a:t>WA-State-Firefighter-Death-Policy-2024.pdf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Google – Washington State Fire Service LODD Guidelines and Procedures</a:t>
            </a:r>
          </a:p>
          <a:p>
            <a:pPr marL="137160" indent="0">
              <a:buNone/>
            </a:pPr>
            <a:r>
              <a:rPr lang="en-US" dirty="0">
                <a:hlinkClick r:id="rId4"/>
              </a:rPr>
              <a:t>Washington state fire service LODD guidelines - Search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4F51-53BD-023F-52F9-3EFF8859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9D7C-1111-A9EE-6B5B-276E94732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421937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B2E85-FA7D-22E9-CFDB-5416303BF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Group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8E0ED-A631-D176-0A38-94404E8C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State Chiefs</a:t>
            </a:r>
          </a:p>
          <a:p>
            <a:r>
              <a:rPr lang="en-US" sz="2800" dirty="0"/>
              <a:t>Commissioners</a:t>
            </a:r>
          </a:p>
          <a:p>
            <a:r>
              <a:rPr lang="en-US" sz="2800" dirty="0"/>
              <a:t>Volunteers</a:t>
            </a:r>
          </a:p>
          <a:p>
            <a:r>
              <a:rPr lang="en-US" sz="2800" dirty="0"/>
              <a:t>State Council</a:t>
            </a:r>
          </a:p>
          <a:p>
            <a:r>
              <a:rPr lang="en-US" sz="2800" dirty="0"/>
              <a:t>DNR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2CAD0-8762-86A4-6E24-18A4D6902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A8824-5656-097D-E523-0B45C5355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0649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5EFE1-53AE-CC8A-F3EE-51CE328C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of Duty Death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A1ABC-3851-40DF-34E2-6AA3B6A17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Objectives</a:t>
            </a:r>
            <a:r>
              <a:rPr lang="en-US" sz="2800" dirty="0"/>
              <a:t> </a:t>
            </a:r>
          </a:p>
          <a:p>
            <a:pPr marL="137160" indent="0">
              <a:buNone/>
            </a:pPr>
            <a:r>
              <a:rPr lang="en-US" sz="2800" dirty="0"/>
              <a:t>	Provide a uniform procedure </a:t>
            </a:r>
          </a:p>
          <a:p>
            <a:pPr marL="137160" indent="0">
              <a:buNone/>
            </a:pPr>
            <a:r>
              <a:rPr lang="en-US" sz="2800" dirty="0"/>
              <a:t>	To assist the agency, local, and more importantly the family</a:t>
            </a:r>
          </a:p>
          <a:p>
            <a:pPr marL="137160" indent="0">
              <a:buNone/>
            </a:pPr>
            <a:r>
              <a:rPr lang="en-US" sz="2800" dirty="0"/>
              <a:t>	Provide clear instructions for those taking on key roles</a:t>
            </a:r>
          </a:p>
          <a:p>
            <a:pPr marL="137160" indent="0">
              <a:buNone/>
            </a:pPr>
            <a:r>
              <a:rPr lang="en-US" sz="2800" dirty="0"/>
              <a:t>	To ensure a unified commitment to the agency, local, and 	family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D479C-CB11-5EFE-FD6A-10E3FA9F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DA2C7-537A-EE78-A9AD-4217BE768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Presentation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75557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4327-D23A-50C5-B5EE-B5CBF07D0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Piece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4B9C8-F7ED-6A2A-623E-AAF69AABA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194" y="1634876"/>
            <a:ext cx="10105730" cy="5056086"/>
          </a:xfrm>
        </p:spPr>
        <p:txBody>
          <a:bodyPr>
            <a:normAutofit/>
          </a:bodyPr>
          <a:lstStyle/>
          <a:p>
            <a:r>
              <a:rPr lang="en-US" sz="2800" dirty="0"/>
              <a:t>A career or volunteer fire fighter whose death is determined a line of duty death per state or federal and IAFF guidelines will be </a:t>
            </a:r>
            <a:r>
              <a:rPr lang="en-US" sz="2800" u="sng" dirty="0"/>
              <a:t>afforded</a:t>
            </a:r>
            <a:r>
              <a:rPr lang="en-US" sz="2800" dirty="0"/>
              <a:t> full honors as outlined in this document.</a:t>
            </a:r>
          </a:p>
          <a:p>
            <a:endParaRPr lang="en-US" sz="2800" dirty="0"/>
          </a:p>
          <a:p>
            <a:r>
              <a:rPr lang="en-US" sz="2800" dirty="0"/>
              <a:t>The family wishes and/or direction will always set the path.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D68FD-62F2-0D55-DD15-24481B01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77D5F-823B-5132-C5EB-C2832E6CD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35235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46DB-C88D-7E9D-B624-EE510449E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Honor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243D3-F113-3A27-6694-15D4DA1D8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1 – Line of Duty Death</a:t>
            </a:r>
          </a:p>
          <a:p>
            <a:r>
              <a:rPr lang="en-US" dirty="0"/>
              <a:t>Level 2 – Non-Line of Duty Death</a:t>
            </a:r>
          </a:p>
          <a:p>
            <a:r>
              <a:rPr lang="en-US" dirty="0"/>
              <a:t>Level 3 – Non-Line of Duty Death in active retired member or affiliate member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32CEC-12E7-8450-4B8F-CABE49A89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EFA9B-EEAE-8D86-1C63-423A8658D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9695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C669B-4AC3-1376-0074-6796CC9D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Benefits and Survivors Guide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E9178-98A8-9217-B8B0-2CE5E29F0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assist the surviving family, department, and local. This section outlines the benefits and resources available to the surviving family.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A43FA-BE29-9437-BB38-8D19D239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EC9B-7DD8-5744-9B47-DE051C29BD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867F-1D19-190C-13D0-584E76A7D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Power Through Participation</a:t>
            </a:r>
          </a:p>
        </p:txBody>
      </p:sp>
    </p:spTree>
    <p:extLst>
      <p:ext uri="{BB962C8B-B14F-4D97-AF65-F5344CB8AC3E}">
        <p14:creationId xmlns:p14="http://schemas.microsoft.com/office/powerpoint/2010/main" val="519231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44333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4796B6D17554BA0F852F85E93CE29" ma:contentTypeVersion="19" ma:contentTypeDescription="Create a new document." ma:contentTypeScope="" ma:versionID="491ba794682e5d526ec0ae1f588ce1a3">
  <xsd:schema xmlns:xsd="http://www.w3.org/2001/XMLSchema" xmlns:xs="http://www.w3.org/2001/XMLSchema" xmlns:p="http://schemas.microsoft.com/office/2006/metadata/properties" xmlns:ns2="d758e033-8139-44f6-bc10-eacfe960665e" xmlns:ns3="55606061-87cb-448c-b305-78d78386a8a3" targetNamespace="http://schemas.microsoft.com/office/2006/metadata/properties" ma:root="true" ma:fieldsID="efa918038db8a778891ef7b4e8f5ddfc" ns2:_="" ns3:_="">
    <xsd:import namespace="d758e033-8139-44f6-bc10-eacfe960665e"/>
    <xsd:import namespace="55606061-87cb-448c-b305-78d78386a8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8e033-8139-44f6-bc10-eacfe9606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f353397-9acf-49be-8929-94e98c159d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06061-87cb-448c-b305-78d78386a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a55491-3e54-4174-853c-b7b0e4a120c8}" ma:internalName="TaxCatchAll" ma:showField="CatchAllData" ma:web="55606061-87cb-448c-b305-78d78386a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58e033-8139-44f6-bc10-eacfe960665e">
      <Terms xmlns="http://schemas.microsoft.com/office/infopath/2007/PartnerControls"/>
    </lcf76f155ced4ddcb4097134ff3c332f>
    <TaxCatchAll xmlns="55606061-87cb-448c-b305-78d78386a8a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268E43-6548-493D-8483-2CBB3D80B6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8e033-8139-44f6-bc10-eacfe960665e"/>
    <ds:schemaRef ds:uri="55606061-87cb-448c-b305-78d78386a8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29BD86-4F34-459B-951F-50F4AD23E51F}">
  <ds:schemaRefs>
    <ds:schemaRef ds:uri="55606061-87cb-448c-b305-78d78386a8a3"/>
    <ds:schemaRef ds:uri="d758e033-8139-44f6-bc10-eacfe960665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D52BBF-6AE2-4D6C-AB6E-846C8E2605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1176</Words>
  <Application>Microsoft Office PowerPoint</Application>
  <PresentationFormat>Widescreen</PresentationFormat>
  <Paragraphs>165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Aptos</vt:lpstr>
      <vt:lpstr>Arial</vt:lpstr>
      <vt:lpstr>Calibri</vt:lpstr>
      <vt:lpstr>Impact</vt:lpstr>
      <vt:lpstr>Times New Roman</vt:lpstr>
      <vt:lpstr>Trebuchet MS</vt:lpstr>
      <vt:lpstr>Office Theme</vt:lpstr>
      <vt:lpstr>Washington State Fire Service  LODD- Guidelines and Procedures</vt:lpstr>
      <vt:lpstr>Agenda</vt:lpstr>
      <vt:lpstr>Resolution 25-14</vt:lpstr>
      <vt:lpstr>How to Access</vt:lpstr>
      <vt:lpstr>Stakeholder Group </vt:lpstr>
      <vt:lpstr>Line of Duty Death Packet</vt:lpstr>
      <vt:lpstr>Key Piece</vt:lpstr>
      <vt:lpstr>Levels of Honor</vt:lpstr>
      <vt:lpstr>Death Benefits and Survivors Guide</vt:lpstr>
      <vt:lpstr>Honors</vt:lpstr>
      <vt:lpstr>Benefits </vt:lpstr>
      <vt:lpstr>Contact LEOFF 2 Ombuds Program</vt:lpstr>
      <vt:lpstr>Federal Benefits</vt:lpstr>
      <vt:lpstr>Washington State Benefits</vt:lpstr>
      <vt:lpstr>Washington State Benefits Cont.</vt:lpstr>
      <vt:lpstr>Washington State Benefits Cont.</vt:lpstr>
      <vt:lpstr>Washington State Benefits Cont.</vt:lpstr>
      <vt:lpstr>Other Benefits</vt:lpstr>
      <vt:lpstr>LODD Scenario 1 - Example</vt:lpstr>
      <vt:lpstr>LODD Scenario 2 - Example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Auer</dc:creator>
  <cp:lastModifiedBy>Caitlin Auer</cp:lastModifiedBy>
  <cp:revision>11</cp:revision>
  <dcterms:created xsi:type="dcterms:W3CDTF">2025-03-11T17:20:57Z</dcterms:created>
  <dcterms:modified xsi:type="dcterms:W3CDTF">2026-04-17T18:36:37Z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0x010100ACC4796B6D17554BA0F852F85E93CE29</vt:lpwstr>
  </property>
  <property fmtid="{D5CDD505-2E9C-101B-9397-08002B2CF9AE}" pid="3" name="MediaServiceImageTags">
    <vt:lpwstr/>
  </property>
</Properties>
</file>